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1.xml" ContentType="application/vnd.openxmlformats-officedocument.drawingml.diagramColors+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63" r:id="rId4"/>
    <p:sldId id="264" r:id="rId5"/>
    <p:sldId id="257" r:id="rId6"/>
    <p:sldId id="259" r:id="rId7"/>
    <p:sldId id="265" r:id="rId8"/>
    <p:sldId id="260" r:id="rId9"/>
    <p:sldId id="261" r:id="rId10"/>
    <p:sldId id="262" r:id="rId11"/>
    <p:sldId id="266"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54" autoAdjust="0"/>
  </p:normalViewPr>
  <p:slideViewPr>
    <p:cSldViewPr>
      <p:cViewPr varScale="1">
        <p:scale>
          <a:sx n="60" d="100"/>
          <a:sy n="60" d="100"/>
        </p:scale>
        <p:origin x="-162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E78DE-DC6C-48C8-84C8-3C9F71F0924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9A0F8D30-B2AA-4E71-9389-C3B402422F60}">
      <dgm:prSet phldrT="[Texto]" custT="1"/>
      <dgm:spPr/>
      <dgm:t>
        <a:bodyPr/>
        <a:lstStyle/>
        <a:p>
          <a:r>
            <a:rPr lang="en-GB" sz="2000" b="1" dirty="0" smtClean="0"/>
            <a:t>Grupo Multidisciplinar</a:t>
          </a:r>
          <a:endParaRPr lang="en-GB" sz="2000" b="1" dirty="0"/>
        </a:p>
      </dgm:t>
    </dgm:pt>
    <dgm:pt modelId="{73064BAE-0951-4AD1-B679-538B3F310FA4}" type="parTrans" cxnId="{CA01590A-BE06-4E11-BADD-B58481F8795C}">
      <dgm:prSet/>
      <dgm:spPr/>
      <dgm:t>
        <a:bodyPr/>
        <a:lstStyle/>
        <a:p>
          <a:endParaRPr lang="en-GB"/>
        </a:p>
      </dgm:t>
    </dgm:pt>
    <dgm:pt modelId="{7ECB9F2F-95A6-415B-9E85-BCE726281CAE}" type="sibTrans" cxnId="{CA01590A-BE06-4E11-BADD-B58481F8795C}">
      <dgm:prSet/>
      <dgm:spPr/>
      <dgm:t>
        <a:bodyPr/>
        <a:lstStyle/>
        <a:p>
          <a:endParaRPr lang="en-GB"/>
        </a:p>
      </dgm:t>
    </dgm:pt>
    <dgm:pt modelId="{669C4879-6373-4B49-8D87-ABD8B8E92B59}">
      <dgm:prSet phldrT="[Texto]" custT="1"/>
      <dgm:spPr/>
      <dgm:t>
        <a:bodyPr/>
        <a:lstStyle/>
        <a:p>
          <a:r>
            <a:rPr lang="en-GB" sz="2000" b="1" dirty="0" smtClean="0">
              <a:solidFill>
                <a:schemeClr val="accent3">
                  <a:lumMod val="75000"/>
                </a:schemeClr>
              </a:solidFill>
            </a:rPr>
            <a:t>Investigación Clínica</a:t>
          </a:r>
          <a:endParaRPr lang="en-GB" sz="2000" b="1" dirty="0">
            <a:solidFill>
              <a:schemeClr val="accent3">
                <a:lumMod val="75000"/>
              </a:schemeClr>
            </a:solidFill>
          </a:endParaRPr>
        </a:p>
      </dgm:t>
    </dgm:pt>
    <dgm:pt modelId="{1861C920-C5B6-465F-8994-9D46CC2DDA28}" type="parTrans" cxnId="{C4E9E0F3-5F77-4F45-A1D2-1717E2DC9292}">
      <dgm:prSet/>
      <dgm:spPr/>
      <dgm:t>
        <a:bodyPr/>
        <a:lstStyle/>
        <a:p>
          <a:endParaRPr lang="en-GB" dirty="0"/>
        </a:p>
      </dgm:t>
    </dgm:pt>
    <dgm:pt modelId="{A751CEBD-CB73-4415-AF98-5FB65CB44E88}" type="sibTrans" cxnId="{C4E9E0F3-5F77-4F45-A1D2-1717E2DC9292}">
      <dgm:prSet/>
      <dgm:spPr/>
      <dgm:t>
        <a:bodyPr/>
        <a:lstStyle/>
        <a:p>
          <a:endParaRPr lang="en-GB"/>
        </a:p>
      </dgm:t>
    </dgm:pt>
    <dgm:pt modelId="{86636F1A-9709-42CB-B666-E2B09BED4ADA}">
      <dgm:prSet phldrT="[Texto]" custT="1"/>
      <dgm:spPr/>
      <dgm:t>
        <a:bodyPr/>
        <a:lstStyle/>
        <a:p>
          <a:r>
            <a:rPr lang="en-GB" sz="2000" b="1" dirty="0" smtClean="0">
              <a:solidFill>
                <a:srgbClr val="FF6600"/>
              </a:solidFill>
            </a:rPr>
            <a:t>Investigación Básica</a:t>
          </a:r>
          <a:endParaRPr lang="en-GB" sz="2000" b="1" dirty="0">
            <a:solidFill>
              <a:srgbClr val="FF6600"/>
            </a:solidFill>
          </a:endParaRPr>
        </a:p>
      </dgm:t>
    </dgm:pt>
    <dgm:pt modelId="{45BEE3E5-1D97-4FC5-A99A-9964E8D25855}" type="parTrans" cxnId="{A71CC580-5564-49B3-B3BC-149FD330C953}">
      <dgm:prSet/>
      <dgm:spPr/>
      <dgm:t>
        <a:bodyPr/>
        <a:lstStyle/>
        <a:p>
          <a:endParaRPr lang="en-GB" dirty="0"/>
        </a:p>
      </dgm:t>
    </dgm:pt>
    <dgm:pt modelId="{FE0C5FE8-3C31-4336-8697-DC2B56DD412B}" type="sibTrans" cxnId="{A71CC580-5564-49B3-B3BC-149FD330C953}">
      <dgm:prSet/>
      <dgm:spPr/>
      <dgm:t>
        <a:bodyPr/>
        <a:lstStyle/>
        <a:p>
          <a:endParaRPr lang="en-GB"/>
        </a:p>
      </dgm:t>
    </dgm:pt>
    <dgm:pt modelId="{A34E7D37-763B-4A64-A0F6-8BADD44AFDEF}" type="pres">
      <dgm:prSet presAssocID="{775E78DE-DC6C-48C8-84C8-3C9F71F09242}" presName="hierChild1" presStyleCnt="0">
        <dgm:presLayoutVars>
          <dgm:chPref val="1"/>
          <dgm:dir/>
          <dgm:animOne val="branch"/>
          <dgm:animLvl val="lvl"/>
          <dgm:resizeHandles/>
        </dgm:presLayoutVars>
      </dgm:prSet>
      <dgm:spPr/>
      <dgm:t>
        <a:bodyPr/>
        <a:lstStyle/>
        <a:p>
          <a:endParaRPr lang="en-GB"/>
        </a:p>
      </dgm:t>
    </dgm:pt>
    <dgm:pt modelId="{23B3AF1F-4768-401F-9409-D63F6B30387B}" type="pres">
      <dgm:prSet presAssocID="{9A0F8D30-B2AA-4E71-9389-C3B402422F60}" presName="hierRoot1" presStyleCnt="0"/>
      <dgm:spPr/>
    </dgm:pt>
    <dgm:pt modelId="{736B1BD0-0A7D-46D2-B278-867327AE83CB}" type="pres">
      <dgm:prSet presAssocID="{9A0F8D30-B2AA-4E71-9389-C3B402422F60}" presName="composite" presStyleCnt="0"/>
      <dgm:spPr/>
    </dgm:pt>
    <dgm:pt modelId="{A601A059-44A9-4D18-96F7-5C51AFFD2C9D}" type="pres">
      <dgm:prSet presAssocID="{9A0F8D30-B2AA-4E71-9389-C3B402422F60}" presName="background" presStyleLbl="node0" presStyleIdx="0" presStyleCnt="1"/>
      <dgm:spPr/>
    </dgm:pt>
    <dgm:pt modelId="{AC53AABC-FE2F-4272-851C-D4574B941ACA}" type="pres">
      <dgm:prSet presAssocID="{9A0F8D30-B2AA-4E71-9389-C3B402422F60}" presName="text" presStyleLbl="fgAcc0" presStyleIdx="0" presStyleCnt="1" custScaleX="307775">
        <dgm:presLayoutVars>
          <dgm:chPref val="3"/>
        </dgm:presLayoutVars>
      </dgm:prSet>
      <dgm:spPr/>
      <dgm:t>
        <a:bodyPr/>
        <a:lstStyle/>
        <a:p>
          <a:endParaRPr lang="en-GB"/>
        </a:p>
      </dgm:t>
    </dgm:pt>
    <dgm:pt modelId="{4A1CC830-DE69-4A9D-BECC-8BC8F69AD948}" type="pres">
      <dgm:prSet presAssocID="{9A0F8D30-B2AA-4E71-9389-C3B402422F60}" presName="hierChild2" presStyleCnt="0"/>
      <dgm:spPr/>
    </dgm:pt>
    <dgm:pt modelId="{4E9CDB4F-09AE-4232-98D3-7A9529FBCFDF}" type="pres">
      <dgm:prSet presAssocID="{1861C920-C5B6-465F-8994-9D46CC2DDA28}" presName="Name10" presStyleLbl="parChTrans1D2" presStyleIdx="0" presStyleCnt="2"/>
      <dgm:spPr/>
      <dgm:t>
        <a:bodyPr/>
        <a:lstStyle/>
        <a:p>
          <a:endParaRPr lang="en-GB"/>
        </a:p>
      </dgm:t>
    </dgm:pt>
    <dgm:pt modelId="{4730234F-AE0D-4715-A13F-363C10915F73}" type="pres">
      <dgm:prSet presAssocID="{669C4879-6373-4B49-8D87-ABD8B8E92B59}" presName="hierRoot2" presStyleCnt="0"/>
      <dgm:spPr/>
    </dgm:pt>
    <dgm:pt modelId="{BB498D15-7AD7-4799-AD6E-CD7C3F61D7B3}" type="pres">
      <dgm:prSet presAssocID="{669C4879-6373-4B49-8D87-ABD8B8E92B59}" presName="composite2" presStyleCnt="0"/>
      <dgm:spPr/>
    </dgm:pt>
    <dgm:pt modelId="{5AC6B904-2940-483F-9B13-B2C604F21DF4}" type="pres">
      <dgm:prSet presAssocID="{669C4879-6373-4B49-8D87-ABD8B8E92B59}" presName="background2" presStyleLbl="node2" presStyleIdx="0" presStyleCnt="2"/>
      <dgm:spPr/>
    </dgm:pt>
    <dgm:pt modelId="{902687B0-3A4D-4FCE-951C-B13F3CB57F8A}" type="pres">
      <dgm:prSet presAssocID="{669C4879-6373-4B49-8D87-ABD8B8E92B59}" presName="text2" presStyleLbl="fgAcc2" presStyleIdx="0" presStyleCnt="2" custScaleX="281902" custLinFactNeighborX="-48378" custLinFactNeighborY="2957">
        <dgm:presLayoutVars>
          <dgm:chPref val="3"/>
        </dgm:presLayoutVars>
      </dgm:prSet>
      <dgm:spPr/>
      <dgm:t>
        <a:bodyPr/>
        <a:lstStyle/>
        <a:p>
          <a:endParaRPr lang="en-GB"/>
        </a:p>
      </dgm:t>
    </dgm:pt>
    <dgm:pt modelId="{84CEAD51-A6EC-4BA8-AFD0-D72D5DD626FB}" type="pres">
      <dgm:prSet presAssocID="{669C4879-6373-4B49-8D87-ABD8B8E92B59}" presName="hierChild3" presStyleCnt="0"/>
      <dgm:spPr/>
    </dgm:pt>
    <dgm:pt modelId="{D52F0426-AD6B-4DF6-B27C-D01E8DDF4EC0}" type="pres">
      <dgm:prSet presAssocID="{45BEE3E5-1D97-4FC5-A99A-9964E8D25855}" presName="Name10" presStyleLbl="parChTrans1D2" presStyleIdx="1" presStyleCnt="2"/>
      <dgm:spPr/>
      <dgm:t>
        <a:bodyPr/>
        <a:lstStyle/>
        <a:p>
          <a:endParaRPr lang="en-GB"/>
        </a:p>
      </dgm:t>
    </dgm:pt>
    <dgm:pt modelId="{631D3AD5-CFD1-4DF0-864E-1046548138DE}" type="pres">
      <dgm:prSet presAssocID="{86636F1A-9709-42CB-B666-E2B09BED4ADA}" presName="hierRoot2" presStyleCnt="0"/>
      <dgm:spPr/>
    </dgm:pt>
    <dgm:pt modelId="{79773701-14B4-4CDC-84FD-64083CC08A79}" type="pres">
      <dgm:prSet presAssocID="{86636F1A-9709-42CB-B666-E2B09BED4ADA}" presName="composite2" presStyleCnt="0"/>
      <dgm:spPr/>
    </dgm:pt>
    <dgm:pt modelId="{B11159E6-F0F1-4DB6-8179-01973A5112FF}" type="pres">
      <dgm:prSet presAssocID="{86636F1A-9709-42CB-B666-E2B09BED4ADA}" presName="background2" presStyleLbl="node2" presStyleIdx="1" presStyleCnt="2"/>
      <dgm:spPr/>
    </dgm:pt>
    <dgm:pt modelId="{C9CAF605-935D-4D97-8448-EDCAA725887C}" type="pres">
      <dgm:prSet presAssocID="{86636F1A-9709-42CB-B666-E2B09BED4ADA}" presName="text2" presStyleLbl="fgAcc2" presStyleIdx="1" presStyleCnt="2" custScaleX="270791" custLinFactNeighborX="90373" custLinFactNeighborY="-8864">
        <dgm:presLayoutVars>
          <dgm:chPref val="3"/>
        </dgm:presLayoutVars>
      </dgm:prSet>
      <dgm:spPr/>
      <dgm:t>
        <a:bodyPr/>
        <a:lstStyle/>
        <a:p>
          <a:endParaRPr lang="en-GB"/>
        </a:p>
      </dgm:t>
    </dgm:pt>
    <dgm:pt modelId="{B435AC08-4F00-466A-A625-82C8D418BEEB}" type="pres">
      <dgm:prSet presAssocID="{86636F1A-9709-42CB-B666-E2B09BED4ADA}" presName="hierChild3" presStyleCnt="0"/>
      <dgm:spPr/>
    </dgm:pt>
  </dgm:ptLst>
  <dgm:cxnLst>
    <dgm:cxn modelId="{C4E9E0F3-5F77-4F45-A1D2-1717E2DC9292}" srcId="{9A0F8D30-B2AA-4E71-9389-C3B402422F60}" destId="{669C4879-6373-4B49-8D87-ABD8B8E92B59}" srcOrd="0" destOrd="0" parTransId="{1861C920-C5B6-465F-8994-9D46CC2DDA28}" sibTransId="{A751CEBD-CB73-4415-AF98-5FB65CB44E88}"/>
    <dgm:cxn modelId="{21B67AEC-1A5C-4AAC-8C2D-B3FECA904083}" type="presOf" srcId="{1861C920-C5B6-465F-8994-9D46CC2DDA28}" destId="{4E9CDB4F-09AE-4232-98D3-7A9529FBCFDF}" srcOrd="0" destOrd="0" presId="urn:microsoft.com/office/officeart/2005/8/layout/hierarchy1"/>
    <dgm:cxn modelId="{B6C11B96-32D0-4150-B097-B315F7FD0DE1}" type="presOf" srcId="{669C4879-6373-4B49-8D87-ABD8B8E92B59}" destId="{902687B0-3A4D-4FCE-951C-B13F3CB57F8A}" srcOrd="0" destOrd="0" presId="urn:microsoft.com/office/officeart/2005/8/layout/hierarchy1"/>
    <dgm:cxn modelId="{A71CC580-5564-49B3-B3BC-149FD330C953}" srcId="{9A0F8D30-B2AA-4E71-9389-C3B402422F60}" destId="{86636F1A-9709-42CB-B666-E2B09BED4ADA}" srcOrd="1" destOrd="0" parTransId="{45BEE3E5-1D97-4FC5-A99A-9964E8D25855}" sibTransId="{FE0C5FE8-3C31-4336-8697-DC2B56DD412B}"/>
    <dgm:cxn modelId="{B6934155-42C6-4F80-869C-C2B67B6D830B}" type="presOf" srcId="{45BEE3E5-1D97-4FC5-A99A-9964E8D25855}" destId="{D52F0426-AD6B-4DF6-B27C-D01E8DDF4EC0}" srcOrd="0" destOrd="0" presId="urn:microsoft.com/office/officeart/2005/8/layout/hierarchy1"/>
    <dgm:cxn modelId="{185F3269-9534-4616-B6AE-C5FDD210C84B}" type="presOf" srcId="{86636F1A-9709-42CB-B666-E2B09BED4ADA}" destId="{C9CAF605-935D-4D97-8448-EDCAA725887C}" srcOrd="0" destOrd="0" presId="urn:microsoft.com/office/officeart/2005/8/layout/hierarchy1"/>
    <dgm:cxn modelId="{CA01590A-BE06-4E11-BADD-B58481F8795C}" srcId="{775E78DE-DC6C-48C8-84C8-3C9F71F09242}" destId="{9A0F8D30-B2AA-4E71-9389-C3B402422F60}" srcOrd="0" destOrd="0" parTransId="{73064BAE-0951-4AD1-B679-538B3F310FA4}" sibTransId="{7ECB9F2F-95A6-415B-9E85-BCE726281CAE}"/>
    <dgm:cxn modelId="{E33E8F1D-4F0C-4341-9570-3D4F0BF0A299}" type="presOf" srcId="{775E78DE-DC6C-48C8-84C8-3C9F71F09242}" destId="{A34E7D37-763B-4A64-A0F6-8BADD44AFDEF}" srcOrd="0" destOrd="0" presId="urn:microsoft.com/office/officeart/2005/8/layout/hierarchy1"/>
    <dgm:cxn modelId="{BB634761-4863-4419-8745-BC40066AA496}" type="presOf" srcId="{9A0F8D30-B2AA-4E71-9389-C3B402422F60}" destId="{AC53AABC-FE2F-4272-851C-D4574B941ACA}" srcOrd="0" destOrd="0" presId="urn:microsoft.com/office/officeart/2005/8/layout/hierarchy1"/>
    <dgm:cxn modelId="{AEF105BC-019F-4A63-BC4C-DDD0058C6BFF}" type="presParOf" srcId="{A34E7D37-763B-4A64-A0F6-8BADD44AFDEF}" destId="{23B3AF1F-4768-401F-9409-D63F6B30387B}" srcOrd="0" destOrd="0" presId="urn:microsoft.com/office/officeart/2005/8/layout/hierarchy1"/>
    <dgm:cxn modelId="{B157AD59-855D-4FF3-B374-0CC24855A9AF}" type="presParOf" srcId="{23B3AF1F-4768-401F-9409-D63F6B30387B}" destId="{736B1BD0-0A7D-46D2-B278-867327AE83CB}" srcOrd="0" destOrd="0" presId="urn:microsoft.com/office/officeart/2005/8/layout/hierarchy1"/>
    <dgm:cxn modelId="{101F5D2A-E35D-4BED-954F-0C7B346C720F}" type="presParOf" srcId="{736B1BD0-0A7D-46D2-B278-867327AE83CB}" destId="{A601A059-44A9-4D18-96F7-5C51AFFD2C9D}" srcOrd="0" destOrd="0" presId="urn:microsoft.com/office/officeart/2005/8/layout/hierarchy1"/>
    <dgm:cxn modelId="{6E47E8E7-3C71-479E-823C-2309F673AFD3}" type="presParOf" srcId="{736B1BD0-0A7D-46D2-B278-867327AE83CB}" destId="{AC53AABC-FE2F-4272-851C-D4574B941ACA}" srcOrd="1" destOrd="0" presId="urn:microsoft.com/office/officeart/2005/8/layout/hierarchy1"/>
    <dgm:cxn modelId="{2CD52960-950F-466C-8E0B-EB5BCE97F1BD}" type="presParOf" srcId="{23B3AF1F-4768-401F-9409-D63F6B30387B}" destId="{4A1CC830-DE69-4A9D-BECC-8BC8F69AD948}" srcOrd="1" destOrd="0" presId="urn:microsoft.com/office/officeart/2005/8/layout/hierarchy1"/>
    <dgm:cxn modelId="{AD0F73E3-97FB-4AB6-9589-B86065B39F5B}" type="presParOf" srcId="{4A1CC830-DE69-4A9D-BECC-8BC8F69AD948}" destId="{4E9CDB4F-09AE-4232-98D3-7A9529FBCFDF}" srcOrd="0" destOrd="0" presId="urn:microsoft.com/office/officeart/2005/8/layout/hierarchy1"/>
    <dgm:cxn modelId="{A5F540BF-9E84-4E5B-B91B-8B220E3D13E9}" type="presParOf" srcId="{4A1CC830-DE69-4A9D-BECC-8BC8F69AD948}" destId="{4730234F-AE0D-4715-A13F-363C10915F73}" srcOrd="1" destOrd="0" presId="urn:microsoft.com/office/officeart/2005/8/layout/hierarchy1"/>
    <dgm:cxn modelId="{1675F4C8-C328-4544-B0A2-DED10B780C32}" type="presParOf" srcId="{4730234F-AE0D-4715-A13F-363C10915F73}" destId="{BB498D15-7AD7-4799-AD6E-CD7C3F61D7B3}" srcOrd="0" destOrd="0" presId="urn:microsoft.com/office/officeart/2005/8/layout/hierarchy1"/>
    <dgm:cxn modelId="{741AFC6E-F471-436B-B31D-488231F043AA}" type="presParOf" srcId="{BB498D15-7AD7-4799-AD6E-CD7C3F61D7B3}" destId="{5AC6B904-2940-483F-9B13-B2C604F21DF4}" srcOrd="0" destOrd="0" presId="urn:microsoft.com/office/officeart/2005/8/layout/hierarchy1"/>
    <dgm:cxn modelId="{3C7885AC-658C-4833-A178-BF5A4BD437CD}" type="presParOf" srcId="{BB498D15-7AD7-4799-AD6E-CD7C3F61D7B3}" destId="{902687B0-3A4D-4FCE-951C-B13F3CB57F8A}" srcOrd="1" destOrd="0" presId="urn:microsoft.com/office/officeart/2005/8/layout/hierarchy1"/>
    <dgm:cxn modelId="{ADAC8D9E-DD50-49FB-9A1A-F96AA22A56C3}" type="presParOf" srcId="{4730234F-AE0D-4715-A13F-363C10915F73}" destId="{84CEAD51-A6EC-4BA8-AFD0-D72D5DD626FB}" srcOrd="1" destOrd="0" presId="urn:microsoft.com/office/officeart/2005/8/layout/hierarchy1"/>
    <dgm:cxn modelId="{534FBE93-253F-454A-9BE3-7DC741706A43}" type="presParOf" srcId="{4A1CC830-DE69-4A9D-BECC-8BC8F69AD948}" destId="{D52F0426-AD6B-4DF6-B27C-D01E8DDF4EC0}" srcOrd="2" destOrd="0" presId="urn:microsoft.com/office/officeart/2005/8/layout/hierarchy1"/>
    <dgm:cxn modelId="{F6AE3A81-2AA9-4C95-99C7-D48F9282D0B0}" type="presParOf" srcId="{4A1CC830-DE69-4A9D-BECC-8BC8F69AD948}" destId="{631D3AD5-CFD1-4DF0-864E-1046548138DE}" srcOrd="3" destOrd="0" presId="urn:microsoft.com/office/officeart/2005/8/layout/hierarchy1"/>
    <dgm:cxn modelId="{974201AC-5645-4450-9B71-0E4E62CA4B4A}" type="presParOf" srcId="{631D3AD5-CFD1-4DF0-864E-1046548138DE}" destId="{79773701-14B4-4CDC-84FD-64083CC08A79}" srcOrd="0" destOrd="0" presId="urn:microsoft.com/office/officeart/2005/8/layout/hierarchy1"/>
    <dgm:cxn modelId="{06A668C0-D4D5-4C3D-950B-999C3372E99B}" type="presParOf" srcId="{79773701-14B4-4CDC-84FD-64083CC08A79}" destId="{B11159E6-F0F1-4DB6-8179-01973A5112FF}" srcOrd="0" destOrd="0" presId="urn:microsoft.com/office/officeart/2005/8/layout/hierarchy1"/>
    <dgm:cxn modelId="{14B338C0-CB22-4D85-B708-D517AD1FE996}" type="presParOf" srcId="{79773701-14B4-4CDC-84FD-64083CC08A79}" destId="{C9CAF605-935D-4D97-8448-EDCAA725887C}" srcOrd="1" destOrd="0" presId="urn:microsoft.com/office/officeart/2005/8/layout/hierarchy1"/>
    <dgm:cxn modelId="{68813A9D-CB9E-41A9-A7F4-2C2B4B3F10E2}" type="presParOf" srcId="{631D3AD5-CFD1-4DF0-864E-1046548138DE}" destId="{B435AC08-4F00-466A-A625-82C8D418BEEB}" srcOrd="1" destOrd="0" presId="urn:microsoft.com/office/officeart/2005/8/layout/hierarchy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2F0426-AD6B-4DF6-B27C-D01E8DDF4EC0}">
      <dsp:nvSpPr>
        <dsp:cNvPr id="0" name=""/>
        <dsp:cNvSpPr/>
      </dsp:nvSpPr>
      <dsp:spPr>
        <a:xfrm>
          <a:off x="3439098" y="609865"/>
          <a:ext cx="2140367" cy="224980"/>
        </a:xfrm>
        <a:custGeom>
          <a:avLst/>
          <a:gdLst/>
          <a:ahLst/>
          <a:cxnLst/>
          <a:rect l="0" t="0" r="0" b="0"/>
          <a:pathLst>
            <a:path>
              <a:moveTo>
                <a:pt x="0" y="0"/>
              </a:moveTo>
              <a:lnTo>
                <a:pt x="0" y="136120"/>
              </a:lnTo>
              <a:lnTo>
                <a:pt x="2140367" y="136120"/>
              </a:lnTo>
              <a:lnTo>
                <a:pt x="2140367" y="2249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9CDB4F-09AE-4232-98D3-7A9529FBCFDF}">
      <dsp:nvSpPr>
        <dsp:cNvPr id="0" name=""/>
        <dsp:cNvSpPr/>
      </dsp:nvSpPr>
      <dsp:spPr>
        <a:xfrm>
          <a:off x="1569739" y="609865"/>
          <a:ext cx="1869358" cy="279736"/>
        </a:xfrm>
        <a:custGeom>
          <a:avLst/>
          <a:gdLst/>
          <a:ahLst/>
          <a:cxnLst/>
          <a:rect l="0" t="0" r="0" b="0"/>
          <a:pathLst>
            <a:path>
              <a:moveTo>
                <a:pt x="1869358" y="0"/>
              </a:moveTo>
              <a:lnTo>
                <a:pt x="1869358" y="190875"/>
              </a:lnTo>
              <a:lnTo>
                <a:pt x="0" y="190875"/>
              </a:lnTo>
              <a:lnTo>
                <a:pt x="0" y="2797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01A059-44A9-4D18-96F7-5C51AFFD2C9D}">
      <dsp:nvSpPr>
        <dsp:cNvPr id="0" name=""/>
        <dsp:cNvSpPr/>
      </dsp:nvSpPr>
      <dsp:spPr>
        <a:xfrm>
          <a:off x="1962989" y="765"/>
          <a:ext cx="2952217" cy="6091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3AABC-FE2F-4272-851C-D4574B941ACA}">
      <dsp:nvSpPr>
        <dsp:cNvPr id="0" name=""/>
        <dsp:cNvSpPr/>
      </dsp:nvSpPr>
      <dsp:spPr>
        <a:xfrm>
          <a:off x="2069568" y="102015"/>
          <a:ext cx="2952217" cy="6091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Grupo Multidisciplinar</a:t>
          </a:r>
          <a:endParaRPr lang="en-GB" sz="2000" b="1" kern="1200" dirty="0"/>
        </a:p>
      </dsp:txBody>
      <dsp:txXfrm>
        <a:off x="2069568" y="102015"/>
        <a:ext cx="2952217" cy="609100"/>
      </dsp:txXfrm>
    </dsp:sp>
    <dsp:sp modelId="{5AC6B904-2940-483F-9B13-B2C604F21DF4}">
      <dsp:nvSpPr>
        <dsp:cNvPr id="0" name=""/>
        <dsp:cNvSpPr/>
      </dsp:nvSpPr>
      <dsp:spPr>
        <a:xfrm>
          <a:off x="217719" y="889601"/>
          <a:ext cx="2704040" cy="6091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2687B0-3A4D-4FCE-951C-B13F3CB57F8A}">
      <dsp:nvSpPr>
        <dsp:cNvPr id="0" name=""/>
        <dsp:cNvSpPr/>
      </dsp:nvSpPr>
      <dsp:spPr>
        <a:xfrm>
          <a:off x="324298" y="990851"/>
          <a:ext cx="2704040" cy="6091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3">
                  <a:lumMod val="75000"/>
                </a:schemeClr>
              </a:solidFill>
            </a:rPr>
            <a:t>Investigación Clínica</a:t>
          </a:r>
          <a:endParaRPr lang="en-GB" sz="2000" b="1" kern="1200" dirty="0">
            <a:solidFill>
              <a:schemeClr val="accent3">
                <a:lumMod val="75000"/>
              </a:schemeClr>
            </a:solidFill>
          </a:endParaRPr>
        </a:p>
      </dsp:txBody>
      <dsp:txXfrm>
        <a:off x="324298" y="990851"/>
        <a:ext cx="2704040" cy="609100"/>
      </dsp:txXfrm>
    </dsp:sp>
    <dsp:sp modelId="{B11159E6-F0F1-4DB6-8179-01973A5112FF}">
      <dsp:nvSpPr>
        <dsp:cNvPr id="0" name=""/>
        <dsp:cNvSpPr/>
      </dsp:nvSpPr>
      <dsp:spPr>
        <a:xfrm>
          <a:off x="4280734" y="834845"/>
          <a:ext cx="2597462" cy="6091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AF605-935D-4D97-8448-EDCAA725887C}">
      <dsp:nvSpPr>
        <dsp:cNvPr id="0" name=""/>
        <dsp:cNvSpPr/>
      </dsp:nvSpPr>
      <dsp:spPr>
        <a:xfrm>
          <a:off x="4387313" y="936096"/>
          <a:ext cx="2597462" cy="6091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FF6600"/>
              </a:solidFill>
            </a:rPr>
            <a:t>Investigación Básica</a:t>
          </a:r>
          <a:endParaRPr lang="en-GB" sz="2000" b="1" kern="1200" dirty="0">
            <a:solidFill>
              <a:srgbClr val="FF6600"/>
            </a:solidFill>
          </a:endParaRPr>
        </a:p>
      </dsp:txBody>
      <dsp:txXfrm>
        <a:off x="4387313" y="936096"/>
        <a:ext cx="2597462" cy="6091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30827-0246-4DFD-A120-6766CA85F7C2}" type="datetimeFigureOut">
              <a:rPr lang="en-GB" smtClean="0"/>
              <a:pPr/>
              <a:t>05/07/2016</a:t>
            </a:fld>
            <a:endParaRPr lang="en-GB"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FA702E-4328-49DA-B5C2-238FB74A0344}" type="slidenum">
              <a:rPr lang="en-GB" smtClean="0"/>
              <a:pPr/>
              <a:t>‹Nº›</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kern="1200" dirty="0" smtClean="0">
                <a:solidFill>
                  <a:schemeClr val="tx1"/>
                </a:solidFill>
                <a:latin typeface="+mn-lt"/>
                <a:ea typeface="+mn-ea"/>
                <a:cs typeface="+mn-cs"/>
              </a:rPr>
              <a:t>Terapia celular. Estudios preclínicos para evaluar el potencial terapéutico de las células madre mesenquimales adultas de diferentes fuentes </a:t>
            </a:r>
            <a:r>
              <a:rPr lang="es-ES" sz="1200" b="0" i="0" kern="1200" baseline="0" dirty="0" smtClean="0">
                <a:solidFill>
                  <a:schemeClr val="tx1"/>
                </a:solidFill>
                <a:latin typeface="+mn-lt"/>
                <a:ea typeface="+mn-ea"/>
                <a:cs typeface="+mn-cs"/>
              </a:rPr>
              <a:t>en diferentes </a:t>
            </a:r>
            <a:r>
              <a:rPr lang="es-ES" sz="1200" b="0" i="0" kern="1200" baseline="0" dirty="0" err="1" smtClean="0">
                <a:solidFill>
                  <a:schemeClr val="tx1"/>
                </a:solidFill>
                <a:latin typeface="+mn-lt"/>
                <a:ea typeface="+mn-ea"/>
                <a:cs typeface="+mn-cs"/>
              </a:rPr>
              <a:t>patologias</a:t>
            </a:r>
            <a:r>
              <a:rPr lang="es-ES" sz="1200" b="0" i="0" kern="1200" baseline="0" dirty="0" smtClean="0">
                <a:solidFill>
                  <a:schemeClr val="tx1"/>
                </a:solidFill>
                <a:latin typeface="+mn-lt"/>
                <a:ea typeface="+mn-ea"/>
                <a:cs typeface="+mn-cs"/>
              </a:rPr>
              <a:t>, con el fin de encontrar evidencias científicas que nos permitan diseñar ensayos clínicos con nuevas terapias </a:t>
            </a:r>
            <a:endParaRPr lang="es-ES" sz="1200" b="0" i="0" kern="1200" dirty="0" smtClean="0">
              <a:solidFill>
                <a:schemeClr val="tx1"/>
              </a:solidFill>
              <a:latin typeface="+mn-lt"/>
              <a:ea typeface="+mn-ea"/>
              <a:cs typeface="+mn-cs"/>
            </a:endParaRPr>
          </a:p>
          <a:p>
            <a:endParaRPr lang="en-GB" dirty="0"/>
          </a:p>
        </p:txBody>
      </p:sp>
      <p:sp>
        <p:nvSpPr>
          <p:cNvPr id="4" name="3 Marcador de número de diapositiva"/>
          <p:cNvSpPr>
            <a:spLocks noGrp="1"/>
          </p:cNvSpPr>
          <p:nvPr>
            <p:ph type="sldNum" sz="quarter" idx="10"/>
          </p:nvPr>
        </p:nvSpPr>
        <p:spPr/>
        <p:txBody>
          <a:bodyPr/>
          <a:lstStyle/>
          <a:p>
            <a:fld id="{30FA702E-4328-49DA-B5C2-238FB74A0344}" type="slidenum">
              <a:rPr lang="en-GB" smtClean="0"/>
              <a:pPr/>
              <a:t>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n-GB" u="sng" dirty="0" smtClean="0"/>
              <a:t>Caracteristicas de las células madre: </a:t>
            </a:r>
            <a:r>
              <a:rPr lang="en-US" dirty="0" smtClean="0"/>
              <a:t>Mesenchymal stem cells (MSCs) are multipotent progenitor cells that can be isolated from a number of sources. MSCs has the ability to self-renew and give rise to cells of various mesodermal lineages such as bone, cartilage, and adipose tissue, properties that are being used as a functional criterion to define MSCs. Recent works have also reported that MSCs not only are able to differentiate into cells of the mesoderm lineage, but also into endoderm and neuroectoderm lineages, including endothelial cells, neurons, hepatocytes and cardiac myocyte cells.</a:t>
            </a:r>
            <a:endParaRPr lang="es-ES" dirty="0"/>
          </a:p>
        </p:txBody>
      </p:sp>
      <p:sp>
        <p:nvSpPr>
          <p:cNvPr id="4" name="3 Marcador de número de diapositiva"/>
          <p:cNvSpPr>
            <a:spLocks noGrp="1"/>
          </p:cNvSpPr>
          <p:nvPr>
            <p:ph type="sldNum" sz="quarter" idx="10"/>
          </p:nvPr>
        </p:nvSpPr>
        <p:spPr/>
        <p:txBody>
          <a:bodyPr/>
          <a:lstStyle/>
          <a:p>
            <a:fld id="{C63603A1-F030-4D8C-8781-7764D9EF9AB2}" type="slidenum">
              <a:rPr lang="en-GB" smtClean="0"/>
              <a:pPr/>
              <a:t>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n-US" dirty="0" smtClean="0"/>
              <a:t>FIG. 1. Schematic representation of plausible mechanisms by which MSCs regulate immune responses. MSCs might also reduce the generation and differentiation of dendritic cells (1). MSCs can increase the percentage of regulatory T-cells through production of cytokines imparting regulation or promoting the generation of regulatory dendritic cells producing IL-10 (2). MSCs may engage in cell-to-cell contact through a variety of receptors with T-cells and endothelial cells (3,4). In addition, MSCs could suppress effector T-cells through various growth factors, inducible nitric oxide synthase (iNOS), heme oxygenase (HO)-1, prostaglandin (PG), or indolamine 2,3-dioxygenase (IDO) (5). MSCs may also act through downregulation of immunoglobulin production by B-cells (6). Finally, upregulation of MHC class II on MSCs could lead to downregulation of NK cell cytotoxity and proliferation (7). DC, dendritic cells; HGF, hepatic growth factor; TGF, transforming growth factor; TNF, tumor necrosis factor.</a:t>
            </a:r>
          </a:p>
          <a:p>
            <a:pPr algn="just"/>
            <a:endParaRPr lang="en-US" dirty="0" smtClean="0"/>
          </a:p>
          <a:p>
            <a:pPr algn="just"/>
            <a:r>
              <a:rPr lang="es-ES" dirty="0" smtClean="0"/>
              <a:t>Además de las propiedades regenerativas de la CMM, éstas también tienen la facultad de afectar el funcionamiento del sistema inmune. Estudios muestran que las CMM pueden inhibir la proliferación de linfocitos inducida por aloantígenos (44), mitógenos como fitohemaglutinina y concavalina A (45); así como la activación a través de anticuerpos anti CD3 y CD28. Durante la maduración de células dendríticas, las CMM puede inhibir la expresión de moléculas involucradas en la presentación de antigenos como CD1a, CD40, CD80, CD86 y HLA-DR (47). En co-cultivo con células mononucleares de sangre periférica, las CMM incrementan la proporción de subpoblaciones de linfocitos T con fenotipo de células reguladores como CD4+/ CD25alto, CD4+/CTLA-4+, CD4+/CD25+/CTLA-4+ (48). En la Figura 1 se observa otros efectos de las CMM sobre células del sistema inmune (7).</a:t>
            </a:r>
            <a:endParaRPr lang="en-US" dirty="0" smtClean="0"/>
          </a:p>
          <a:p>
            <a:pPr algn="just"/>
            <a:endParaRPr lang="en-US" dirty="0" smtClean="0"/>
          </a:p>
          <a:p>
            <a:pPr algn="just"/>
            <a:endParaRPr lang="en-US" dirty="0" smtClean="0"/>
          </a:p>
          <a:p>
            <a:pPr algn="just"/>
            <a:endParaRPr lang="es-ES" dirty="0"/>
          </a:p>
        </p:txBody>
      </p:sp>
      <p:sp>
        <p:nvSpPr>
          <p:cNvPr id="4" name="3 Marcador de número de diapositiva"/>
          <p:cNvSpPr>
            <a:spLocks noGrp="1"/>
          </p:cNvSpPr>
          <p:nvPr>
            <p:ph type="sldNum" sz="quarter" idx="10"/>
          </p:nvPr>
        </p:nvSpPr>
        <p:spPr/>
        <p:txBody>
          <a:bodyPr/>
          <a:lstStyle/>
          <a:p>
            <a:fld id="{C63603A1-F030-4D8C-8781-7764D9EF9AB2}" type="slidenum">
              <a:rPr lang="en-GB" smtClean="0"/>
              <a:pPr/>
              <a:t>4</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dirty="0"/>
          </a:p>
        </p:txBody>
      </p:sp>
      <p:sp>
        <p:nvSpPr>
          <p:cNvPr id="4" name="3 Marcador de número de diapositiva"/>
          <p:cNvSpPr>
            <a:spLocks noGrp="1"/>
          </p:cNvSpPr>
          <p:nvPr>
            <p:ph type="sldNum" sz="quarter" idx="10"/>
          </p:nvPr>
        </p:nvSpPr>
        <p:spPr/>
        <p:txBody>
          <a:bodyPr/>
          <a:lstStyle/>
          <a:p>
            <a:fld id="{C63603A1-F030-4D8C-8781-7764D9EF9AB2}" type="slidenum">
              <a:rPr lang="en-GB" smtClean="0"/>
              <a:pPr/>
              <a:t>7</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a) ganglios linfáticos mesentéricos</a:t>
            </a:r>
          </a:p>
          <a:p>
            <a:r>
              <a:rPr lang="es-ES" sz="1200" kern="1200" dirty="0" smtClean="0">
                <a:solidFill>
                  <a:schemeClr val="tx1"/>
                </a:solidFill>
                <a:latin typeface="+mn-lt"/>
                <a:ea typeface="+mn-ea"/>
                <a:cs typeface="+mn-cs"/>
              </a:rPr>
              <a:t>b) ganglios linfáticos inguinales</a:t>
            </a:r>
          </a:p>
          <a:p>
            <a:r>
              <a:rPr lang="es-ES" sz="1200" kern="1200" dirty="0" smtClean="0">
                <a:solidFill>
                  <a:schemeClr val="tx1"/>
                </a:solidFill>
                <a:latin typeface="+mn-lt"/>
                <a:ea typeface="+mn-ea"/>
                <a:cs typeface="+mn-cs"/>
              </a:rPr>
              <a:t>c) Placas de Peyer del intestino</a:t>
            </a:r>
          </a:p>
          <a:p>
            <a:r>
              <a:rPr lang="es-ES" sz="1200" kern="1200" dirty="0" smtClean="0">
                <a:solidFill>
                  <a:schemeClr val="tx1"/>
                </a:solidFill>
                <a:latin typeface="+mn-lt"/>
                <a:ea typeface="+mn-ea"/>
                <a:cs typeface="+mn-cs"/>
              </a:rPr>
              <a:t>d) hígado, bazo. </a:t>
            </a:r>
          </a:p>
          <a:p>
            <a:r>
              <a:rPr lang="es-ES" sz="1200" kern="1200" dirty="0" smtClean="0">
                <a:solidFill>
                  <a:schemeClr val="tx1"/>
                </a:solidFill>
                <a:latin typeface="+mn-lt"/>
                <a:ea typeface="+mn-ea"/>
                <a:cs typeface="+mn-cs"/>
              </a:rPr>
              <a:t>e) hueso, piel.</a:t>
            </a:r>
          </a:p>
          <a:p>
            <a:r>
              <a:rPr lang="es-ES" sz="1200" kern="1200" dirty="0" smtClean="0">
                <a:solidFill>
                  <a:schemeClr val="tx1"/>
                </a:solidFill>
                <a:latin typeface="+mn-lt"/>
                <a:ea typeface="+mn-ea"/>
                <a:cs typeface="+mn-cs"/>
              </a:rPr>
              <a:t>f) Otros órganos (cerebro, corazón, pulmones, riñones, </a:t>
            </a:r>
            <a:r>
              <a:rPr lang="es-ES" sz="1200" kern="1200" dirty="0" err="1" smtClean="0">
                <a:solidFill>
                  <a:schemeClr val="tx1"/>
                </a:solidFill>
                <a:latin typeface="+mn-lt"/>
                <a:ea typeface="+mn-ea"/>
                <a:cs typeface="+mn-cs"/>
              </a:rPr>
              <a:t>etc</a:t>
            </a:r>
            <a:r>
              <a:rPr lang="es-ES" sz="1200" kern="1200" dirty="0" smtClean="0">
                <a:solidFill>
                  <a:schemeClr val="tx1"/>
                </a:solidFill>
                <a:latin typeface="+mn-lt"/>
                <a:ea typeface="+mn-ea"/>
                <a:cs typeface="+mn-cs"/>
              </a:rPr>
              <a:t>)</a:t>
            </a:r>
          </a:p>
          <a:p>
            <a:endParaRPr lang="es-ES" sz="1200" kern="1200" dirty="0" smtClean="0">
              <a:solidFill>
                <a:schemeClr val="tx1"/>
              </a:solidFill>
              <a:latin typeface="+mn-lt"/>
              <a:ea typeface="+mn-ea"/>
              <a:cs typeface="+mn-cs"/>
            </a:endParaRPr>
          </a:p>
          <a:p>
            <a:endParaRPr lang="es-ES" sz="1200" kern="1200" dirty="0" smtClean="0">
              <a:solidFill>
                <a:schemeClr val="tx1"/>
              </a:solidFill>
              <a:latin typeface="+mn-lt"/>
              <a:ea typeface="+mn-ea"/>
              <a:cs typeface="+mn-cs"/>
            </a:endParaRPr>
          </a:p>
          <a:p>
            <a:r>
              <a:rPr lang="es-ES" sz="1200" b="0" i="0" kern="1200" dirty="0" smtClean="0">
                <a:solidFill>
                  <a:schemeClr val="tx1"/>
                </a:solidFill>
                <a:latin typeface="+mn-lt"/>
                <a:ea typeface="+mn-ea"/>
                <a:cs typeface="+mn-cs"/>
              </a:rPr>
              <a:t>Aparte, es probable que del resto de estudios que todos estáis planteando surjan otras poblaciones celulares relevantes que tal vez podrían ayudar a la resolución temprana de la </a:t>
            </a:r>
            <a:r>
              <a:rPr lang="es-ES" sz="1200" b="0" i="0" kern="1200" dirty="0" err="1" smtClean="0">
                <a:solidFill>
                  <a:schemeClr val="tx1"/>
                </a:solidFill>
                <a:latin typeface="+mn-lt"/>
                <a:ea typeface="+mn-ea"/>
                <a:cs typeface="+mn-cs"/>
              </a:rPr>
              <a:t>sepsis</a:t>
            </a:r>
            <a:r>
              <a:rPr lang="es-ES" sz="1200" b="0" i="0" kern="1200" dirty="0" smtClean="0">
                <a:solidFill>
                  <a:schemeClr val="tx1"/>
                </a:solidFill>
                <a:latin typeface="+mn-lt"/>
                <a:ea typeface="+mn-ea"/>
                <a:cs typeface="+mn-cs"/>
              </a:rPr>
              <a:t>.</a:t>
            </a:r>
            <a:endParaRPr lang="en-GB" dirty="0"/>
          </a:p>
        </p:txBody>
      </p:sp>
      <p:sp>
        <p:nvSpPr>
          <p:cNvPr id="4" name="3 Marcador de número de diapositiva"/>
          <p:cNvSpPr>
            <a:spLocks noGrp="1"/>
          </p:cNvSpPr>
          <p:nvPr>
            <p:ph type="sldNum" sz="quarter" idx="10"/>
          </p:nvPr>
        </p:nvSpPr>
        <p:spPr/>
        <p:txBody>
          <a:bodyPr/>
          <a:lstStyle/>
          <a:p>
            <a:fld id="{30FA702E-4328-49DA-B5C2-238FB74A0344}" type="slidenum">
              <a:rPr lang="en-GB" smtClean="0"/>
              <a:pPr/>
              <a:t>11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05/07/2016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05/07/2016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05/07/2016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05/07/2016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05/07/2016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05/07/2016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05/07/2016</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05/07/2016</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05/07/2016</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05/07/2016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05/07/2016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05/07/2016</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tiff"/></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4 Imagen" descr="Mesenchymal-Stem-Cells-160x200-ad.jpg"/>
          <p:cNvPicPr>
            <a:picLocks noChangeAspect="1"/>
          </p:cNvPicPr>
          <p:nvPr/>
        </p:nvPicPr>
        <p:blipFill>
          <a:blip r:embed="rId2" cstate="print">
            <a:lum contrast="10000"/>
          </a:blip>
          <a:srcRect l="2099" t="2099" r="8696" b="1349"/>
          <a:stretch>
            <a:fillRect/>
          </a:stretch>
        </p:blipFill>
        <p:spPr>
          <a:xfrm>
            <a:off x="1187624" y="0"/>
            <a:ext cx="6336196" cy="6858000"/>
          </a:xfrm>
          <a:prstGeom prst="rect">
            <a:avLst/>
          </a:prstGeom>
        </p:spPr>
      </p:pic>
      <p:pic>
        <p:nvPicPr>
          <p:cNvPr id="7" name="6 Imagen" descr="1_imib.png"/>
          <p:cNvPicPr>
            <a:picLocks noChangeAspect="1"/>
          </p:cNvPicPr>
          <p:nvPr/>
        </p:nvPicPr>
        <p:blipFill>
          <a:blip r:embed="rId3" cstate="print"/>
          <a:stretch>
            <a:fillRect/>
          </a:stretch>
        </p:blipFill>
        <p:spPr>
          <a:xfrm>
            <a:off x="99276" y="188640"/>
            <a:ext cx="1285176" cy="720080"/>
          </a:xfrm>
          <a:prstGeom prst="rect">
            <a:avLst/>
          </a:prstGeom>
        </p:spPr>
      </p:pic>
      <p:pic>
        <p:nvPicPr>
          <p:cNvPr id="10" name="9 Imagen" descr="3881-logoarrixaca.gif"/>
          <p:cNvPicPr>
            <a:picLocks noChangeAspect="1"/>
          </p:cNvPicPr>
          <p:nvPr/>
        </p:nvPicPr>
        <p:blipFill>
          <a:blip r:embed="rId4" cstate="print"/>
          <a:stretch>
            <a:fillRect/>
          </a:stretch>
        </p:blipFill>
        <p:spPr>
          <a:xfrm>
            <a:off x="7136384" y="332656"/>
            <a:ext cx="1905000" cy="495300"/>
          </a:xfrm>
          <a:prstGeom prst="rect">
            <a:avLst/>
          </a:prstGeom>
        </p:spPr>
      </p:pic>
      <p:sp>
        <p:nvSpPr>
          <p:cNvPr id="11" name="10 CuadroTexto"/>
          <p:cNvSpPr txBox="1"/>
          <p:nvPr/>
        </p:nvSpPr>
        <p:spPr>
          <a:xfrm>
            <a:off x="710606" y="2420888"/>
            <a:ext cx="8064896" cy="1384995"/>
          </a:xfrm>
          <a:prstGeom prst="rect">
            <a:avLst/>
          </a:prstGeom>
          <a:noFill/>
        </p:spPr>
        <p:txBody>
          <a:bodyPr wrap="square" rtlCol="0">
            <a:spAutoFit/>
          </a:bodyPr>
          <a:lstStyle/>
          <a:p>
            <a:pPr algn="ctr"/>
            <a:r>
              <a:rPr lang="pt-BR" sz="2800" b="1" i="1" dirty="0" smtClean="0">
                <a:solidFill>
                  <a:srgbClr val="FFFF00"/>
                </a:solidFill>
              </a:rPr>
              <a:t>[GI/IMIB/C061/2011] </a:t>
            </a:r>
          </a:p>
          <a:p>
            <a:pPr algn="ctr"/>
            <a:r>
              <a:rPr lang="pt-BR" sz="2800" b="1" i="1" dirty="0" smtClean="0">
                <a:solidFill>
                  <a:schemeClr val="bg1"/>
                </a:solidFill>
              </a:rPr>
              <a:t>TRASPLANTE HEMATOPOYÉTICO / </a:t>
            </a:r>
            <a:r>
              <a:rPr lang="pt-BR" sz="2800" b="1" i="1" dirty="0" smtClean="0">
                <a:solidFill>
                  <a:schemeClr val="bg1"/>
                </a:solidFill>
              </a:rPr>
              <a:t>TERAPIA CELULAR</a:t>
            </a:r>
          </a:p>
          <a:p>
            <a:pPr algn="ctr"/>
            <a:r>
              <a:rPr lang="pt-BR" sz="2800" b="1" i="1" dirty="0" smtClean="0">
                <a:solidFill>
                  <a:schemeClr val="bg1"/>
                </a:solidFill>
              </a:rPr>
              <a:t>(IP: Dr. Jose María Moraleda)</a:t>
            </a:r>
            <a:endParaRPr lang="en-GB" sz="2800" b="1"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1588" y="0"/>
            <a:ext cx="9145588" cy="3698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s-ES" dirty="0" smtClean="0">
                <a:solidFill>
                  <a:srgbClr val="002060"/>
                </a:solidFill>
                <a:ea typeface="Calibri" pitchFamily="34" charset="0"/>
                <a:cs typeface="Calibri" pitchFamily="34" charset="0"/>
              </a:rPr>
              <a:t>LÍNEAS DE INVESTIGACIÓN BÁSICA</a:t>
            </a:r>
            <a:endParaRPr lang="es-ES" dirty="0">
              <a:solidFill>
                <a:srgbClr val="002060"/>
              </a:solidFill>
              <a:ea typeface="Calibri" pitchFamily="34" charset="0"/>
              <a:cs typeface="Calibri" pitchFamily="34" charset="0"/>
            </a:endParaRPr>
          </a:p>
        </p:txBody>
      </p:sp>
      <p:sp>
        <p:nvSpPr>
          <p:cNvPr id="3" name="2 CuadroTexto"/>
          <p:cNvSpPr txBox="1"/>
          <p:nvPr/>
        </p:nvSpPr>
        <p:spPr>
          <a:xfrm>
            <a:off x="467544" y="764704"/>
            <a:ext cx="8352928" cy="1754326"/>
          </a:xfrm>
          <a:prstGeom prst="rect">
            <a:avLst/>
          </a:prstGeom>
          <a:noFill/>
        </p:spPr>
        <p:txBody>
          <a:bodyPr wrap="square" rtlCol="0">
            <a:spAutoFit/>
          </a:bodyPr>
          <a:lstStyle/>
          <a:p>
            <a:pPr algn="just">
              <a:buFont typeface="Arial" pitchFamily="34" charset="0"/>
              <a:buChar char="•"/>
            </a:pPr>
            <a:r>
              <a:rPr lang="en-GB" dirty="0" smtClean="0"/>
              <a:t> </a:t>
            </a:r>
            <a:r>
              <a:rPr lang="en-GB" b="1" dirty="0" smtClean="0"/>
              <a:t>Modelo murino de Enfermedad Inflamatoria intestinal y sepsis </a:t>
            </a:r>
            <a:r>
              <a:rPr lang="en-GB" dirty="0" smtClean="0"/>
              <a:t>mediante administración </a:t>
            </a:r>
            <a:r>
              <a:rPr lang="en-GB" dirty="0" err="1" smtClean="0"/>
              <a:t>intrarrectal</a:t>
            </a:r>
            <a:r>
              <a:rPr lang="en-GB" dirty="0" smtClean="0"/>
              <a:t> </a:t>
            </a:r>
            <a:r>
              <a:rPr lang="en-GB" dirty="0" smtClean="0"/>
              <a:t>de TNBS</a:t>
            </a:r>
            <a:r>
              <a:rPr lang="en-GB" dirty="0" smtClean="0"/>
              <a:t>: Erosión de la mucosa, inflamación, perforación y sepsis.</a:t>
            </a:r>
          </a:p>
          <a:p>
            <a:pPr algn="just">
              <a:buFont typeface="Arial" pitchFamily="34" charset="0"/>
              <a:buChar char="•"/>
            </a:pPr>
            <a:endParaRPr lang="en-GB" dirty="0" smtClean="0"/>
          </a:p>
          <a:p>
            <a:pPr algn="just">
              <a:buFont typeface="Arial" pitchFamily="34" charset="0"/>
              <a:buChar char="•"/>
            </a:pPr>
            <a:r>
              <a:rPr lang="en-GB" dirty="0" smtClean="0"/>
              <a:t> </a:t>
            </a:r>
            <a:r>
              <a:rPr lang="en-GB" dirty="0" err="1" smtClean="0"/>
              <a:t>Resultados</a:t>
            </a:r>
            <a:r>
              <a:rPr lang="en-GB" dirty="0" smtClean="0"/>
              <a:t> </a:t>
            </a:r>
            <a:r>
              <a:rPr lang="en-GB" dirty="0" err="1" smtClean="0"/>
              <a:t>preliminares</a:t>
            </a:r>
            <a:r>
              <a:rPr lang="en-GB" dirty="0" smtClean="0"/>
              <a:t>: </a:t>
            </a:r>
            <a:endParaRPr lang="en-GB" dirty="0" smtClean="0"/>
          </a:p>
          <a:p>
            <a:pPr algn="just"/>
            <a:endParaRPr lang="en-GB" dirty="0" smtClean="0"/>
          </a:p>
        </p:txBody>
      </p:sp>
      <p:grpSp>
        <p:nvGrpSpPr>
          <p:cNvPr id="4" name="3 Grupo"/>
          <p:cNvGrpSpPr/>
          <p:nvPr/>
        </p:nvGrpSpPr>
        <p:grpSpPr>
          <a:xfrm>
            <a:off x="72008" y="2911554"/>
            <a:ext cx="4355976" cy="2232248"/>
            <a:chOff x="1835696" y="1473511"/>
            <a:chExt cx="5667039" cy="2951065"/>
          </a:xfrm>
        </p:grpSpPr>
        <p:pic>
          <p:nvPicPr>
            <p:cNvPr id="5" name="4 Imagen" descr="Survival IBD.tif"/>
            <p:cNvPicPr>
              <a:picLocks noChangeAspect="1"/>
            </p:cNvPicPr>
            <p:nvPr/>
          </p:nvPicPr>
          <p:blipFill>
            <a:blip r:embed="rId2" cstate="print"/>
            <a:srcRect t="6488" r="25651"/>
            <a:stretch>
              <a:fillRect/>
            </a:stretch>
          </p:blipFill>
          <p:spPr>
            <a:xfrm>
              <a:off x="1835696" y="1473511"/>
              <a:ext cx="4320480" cy="2951065"/>
            </a:xfrm>
            <a:prstGeom prst="rect">
              <a:avLst/>
            </a:prstGeom>
          </p:spPr>
        </p:pic>
        <p:pic>
          <p:nvPicPr>
            <p:cNvPr id="6" name="5 Imagen" descr="Survival IBD.tif"/>
            <p:cNvPicPr>
              <a:picLocks noChangeAspect="1"/>
            </p:cNvPicPr>
            <p:nvPr/>
          </p:nvPicPr>
          <p:blipFill>
            <a:blip r:embed="rId2" cstate="print"/>
            <a:srcRect l="75588" t="9127" b="63492"/>
            <a:stretch>
              <a:fillRect/>
            </a:stretch>
          </p:blipFill>
          <p:spPr>
            <a:xfrm>
              <a:off x="6084168" y="2420888"/>
              <a:ext cx="1418567" cy="864096"/>
            </a:xfrm>
            <a:prstGeom prst="rect">
              <a:avLst/>
            </a:prstGeom>
          </p:spPr>
        </p:pic>
      </p:grpSp>
      <p:sp>
        <p:nvSpPr>
          <p:cNvPr id="7" name="6 CuadroTexto"/>
          <p:cNvSpPr txBox="1"/>
          <p:nvPr/>
        </p:nvSpPr>
        <p:spPr>
          <a:xfrm>
            <a:off x="870564" y="2623522"/>
            <a:ext cx="2732223" cy="369332"/>
          </a:xfrm>
          <a:prstGeom prst="rect">
            <a:avLst/>
          </a:prstGeom>
          <a:noFill/>
        </p:spPr>
        <p:txBody>
          <a:bodyPr wrap="none" rtlCol="0">
            <a:spAutoFit/>
          </a:bodyPr>
          <a:lstStyle/>
          <a:p>
            <a:r>
              <a:rPr lang="en-GB" b="1" dirty="0" smtClean="0"/>
              <a:t>Aumento de supervivencia</a:t>
            </a:r>
            <a:endParaRPr lang="en-GB" dirty="0"/>
          </a:p>
        </p:txBody>
      </p:sp>
      <p:sp>
        <p:nvSpPr>
          <p:cNvPr id="8" name="7 CuadroTexto"/>
          <p:cNvSpPr txBox="1"/>
          <p:nvPr/>
        </p:nvSpPr>
        <p:spPr>
          <a:xfrm>
            <a:off x="5278128" y="2452219"/>
            <a:ext cx="3106171" cy="646331"/>
          </a:xfrm>
          <a:prstGeom prst="rect">
            <a:avLst/>
          </a:prstGeom>
          <a:noFill/>
        </p:spPr>
        <p:txBody>
          <a:bodyPr wrap="none" rtlCol="0">
            <a:spAutoFit/>
          </a:bodyPr>
          <a:lstStyle/>
          <a:p>
            <a:pPr algn="ctr"/>
            <a:r>
              <a:rPr lang="en-GB" b="1" dirty="0" smtClean="0"/>
              <a:t>Aumento del tropismo de ASC </a:t>
            </a:r>
          </a:p>
          <a:p>
            <a:pPr algn="ctr"/>
            <a:r>
              <a:rPr lang="en-GB" b="1" dirty="0" smtClean="0"/>
              <a:t>al epitelio intestinal dañado</a:t>
            </a:r>
            <a:endParaRPr lang="en-GB" dirty="0"/>
          </a:p>
        </p:txBody>
      </p:sp>
      <p:grpSp>
        <p:nvGrpSpPr>
          <p:cNvPr id="11" name="10 Grupo"/>
          <p:cNvGrpSpPr/>
          <p:nvPr/>
        </p:nvGrpSpPr>
        <p:grpSpPr>
          <a:xfrm>
            <a:off x="4527896" y="3170558"/>
            <a:ext cx="4407812" cy="1800199"/>
            <a:chOff x="4644008" y="3212976"/>
            <a:chExt cx="4407812" cy="1800199"/>
          </a:xfrm>
        </p:grpSpPr>
        <p:pic>
          <p:nvPicPr>
            <p:cNvPr id="9" name="Picture 2" descr="C:\Users\mariano.garcia\Desktop\Mis documentos\Becas\2015\fuco\Puesta punto C57\Zapata\colon 1 40x .bmp"/>
            <p:cNvPicPr>
              <a:picLocks noChangeAspect="1" noChangeArrowheads="1"/>
            </p:cNvPicPr>
            <p:nvPr/>
          </p:nvPicPr>
          <p:blipFill>
            <a:blip r:embed="rId3" cstate="print"/>
            <a:srcRect/>
            <a:stretch>
              <a:fillRect/>
            </a:stretch>
          </p:blipFill>
          <p:spPr bwMode="auto">
            <a:xfrm>
              <a:off x="6515654" y="3212976"/>
              <a:ext cx="2536166" cy="1782440"/>
            </a:xfrm>
            <a:prstGeom prst="rect">
              <a:avLst/>
            </a:prstGeom>
            <a:ln>
              <a:noFill/>
            </a:ln>
            <a:effectLst>
              <a:outerShdw blurRad="292100" dist="139700" dir="2700000" algn="tl" rotWithShape="0">
                <a:srgbClr val="333333">
                  <a:alpha val="65000"/>
                </a:srgbClr>
              </a:outerShdw>
            </a:effectLst>
          </p:spPr>
        </p:pic>
        <p:pic>
          <p:nvPicPr>
            <p:cNvPr id="10" name="Picture 12" descr="C:\Users\mariano.garcia\Desktop\Mis documentos\Becas\2015\fuco\Puesta punto C57\Zapata\colon control 2 40x 02.tif"/>
            <p:cNvPicPr>
              <a:picLocks noChangeAspect="1" noChangeArrowheads="1"/>
            </p:cNvPicPr>
            <p:nvPr/>
          </p:nvPicPr>
          <p:blipFill>
            <a:blip r:embed="rId4" cstate="print"/>
            <a:srcRect/>
            <a:stretch>
              <a:fillRect/>
            </a:stretch>
          </p:blipFill>
          <p:spPr bwMode="auto">
            <a:xfrm>
              <a:off x="4644008" y="3212976"/>
              <a:ext cx="1800200" cy="180019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764704"/>
            <a:ext cx="8352928" cy="5262979"/>
          </a:xfrm>
          <a:prstGeom prst="rect">
            <a:avLst/>
          </a:prstGeom>
          <a:noFill/>
        </p:spPr>
        <p:txBody>
          <a:bodyPr wrap="square" rtlCol="0">
            <a:spAutoFit/>
          </a:bodyPr>
          <a:lstStyle/>
          <a:p>
            <a:pPr algn="just">
              <a:buFont typeface="Arial" pitchFamily="34" charset="0"/>
              <a:buChar char="•"/>
            </a:pPr>
            <a:r>
              <a:rPr lang="en-GB" dirty="0" smtClean="0"/>
              <a:t>  </a:t>
            </a:r>
            <a:r>
              <a:rPr lang="en-GB" b="1" dirty="0" smtClean="0"/>
              <a:t>Determinación de citoquinas:</a:t>
            </a:r>
          </a:p>
          <a:p>
            <a:pPr algn="just"/>
            <a:endParaRPr lang="en-GB" b="1" dirty="0" smtClean="0"/>
          </a:p>
          <a:p>
            <a:pPr lvl="1" algn="just">
              <a:buFont typeface="Wingdings" pitchFamily="2" charset="2"/>
              <a:buChar char="q"/>
            </a:pPr>
            <a:r>
              <a:rPr lang="en-GB" b="1" dirty="0" smtClean="0"/>
              <a:t> </a:t>
            </a:r>
            <a:r>
              <a:rPr lang="en-GB" dirty="0" smtClean="0"/>
              <a:t>Pro-inflamatorias: IL-6, IL-12, IFN-</a:t>
            </a:r>
            <a:r>
              <a:rPr lang="en-GB" dirty="0" smtClean="0">
                <a:latin typeface="Symbol" pitchFamily="18" charset="2"/>
              </a:rPr>
              <a:t>g</a:t>
            </a:r>
            <a:r>
              <a:rPr lang="en-GB" dirty="0" smtClean="0"/>
              <a:t>, TNF-</a:t>
            </a:r>
            <a:r>
              <a:rPr lang="en-GB" dirty="0" smtClean="0">
                <a:latin typeface="Symbol" pitchFamily="18" charset="2"/>
              </a:rPr>
              <a:t>a</a:t>
            </a:r>
            <a:r>
              <a:rPr lang="en-GB" dirty="0" smtClean="0"/>
              <a:t>, IL-1</a:t>
            </a:r>
            <a:r>
              <a:rPr lang="en-GB" dirty="0" smtClean="0">
                <a:latin typeface="Symbol" pitchFamily="18" charset="2"/>
              </a:rPr>
              <a:t>b</a:t>
            </a:r>
            <a:r>
              <a:rPr lang="en-GB" dirty="0" smtClean="0"/>
              <a:t>, IL-17A</a:t>
            </a:r>
          </a:p>
          <a:p>
            <a:pPr lvl="1" algn="just">
              <a:buFont typeface="Wingdings" pitchFamily="2" charset="2"/>
              <a:buChar char="q"/>
            </a:pPr>
            <a:r>
              <a:rPr lang="en-GB" dirty="0" smtClean="0"/>
              <a:t> Anti-inflamatorias: IL-10, TGF-</a:t>
            </a:r>
            <a:r>
              <a:rPr lang="en-GB" dirty="0" smtClean="0">
                <a:latin typeface="Symbol" pitchFamily="18" charset="2"/>
              </a:rPr>
              <a:t>b</a:t>
            </a:r>
            <a:r>
              <a:rPr lang="en-GB" dirty="0" smtClean="0"/>
              <a:t>, IL-4, PGE</a:t>
            </a:r>
            <a:r>
              <a:rPr lang="en-GB" baseline="-25000" dirty="0" smtClean="0"/>
              <a:t>2</a:t>
            </a:r>
            <a:endParaRPr lang="en-GB" dirty="0" smtClean="0"/>
          </a:p>
          <a:p>
            <a:pPr lvl="1" algn="just">
              <a:buFont typeface="Wingdings" pitchFamily="2" charset="2"/>
              <a:buChar char="q"/>
            </a:pPr>
            <a:r>
              <a:rPr lang="en-GB" dirty="0" smtClean="0"/>
              <a:t> Marcadores de daño intestinal: CRP, haptoglobina</a:t>
            </a:r>
          </a:p>
          <a:p>
            <a:pPr lvl="1" algn="just">
              <a:buFont typeface="Wingdings" pitchFamily="2" charset="2"/>
              <a:buChar char="q"/>
            </a:pPr>
            <a:endParaRPr lang="en-GB" baseline="-25000" dirty="0" smtClean="0"/>
          </a:p>
          <a:p>
            <a:pPr marL="0" lvl="1" algn="just">
              <a:buFont typeface="Arial" pitchFamily="34" charset="0"/>
              <a:buChar char="•"/>
            </a:pPr>
            <a:r>
              <a:rPr lang="en-GB" b="1" dirty="0" smtClean="0"/>
              <a:t> Análisis de poblaciones celulares (inmunidad innata y adaptativa):</a:t>
            </a:r>
          </a:p>
          <a:p>
            <a:pPr marL="0" lvl="1" algn="just">
              <a:buFont typeface="Arial" pitchFamily="34" charset="0"/>
              <a:buChar char="•"/>
            </a:pPr>
            <a:endParaRPr lang="en-GB" b="1" dirty="0" smtClean="0"/>
          </a:p>
          <a:p>
            <a:pPr lvl="1" algn="just">
              <a:buFont typeface="Wingdings" pitchFamily="2" charset="2"/>
              <a:buChar char="q"/>
            </a:pPr>
            <a:r>
              <a:rPr lang="en-GB" b="1" dirty="0" smtClean="0"/>
              <a:t> </a:t>
            </a:r>
            <a:r>
              <a:rPr lang="en-GB" dirty="0" smtClean="0"/>
              <a:t>Células T CD4 y CD8 productoras de IFN-</a:t>
            </a:r>
            <a:r>
              <a:rPr lang="en-GB" dirty="0" smtClean="0">
                <a:latin typeface="Symbol" pitchFamily="18" charset="2"/>
              </a:rPr>
              <a:t>g</a:t>
            </a:r>
            <a:endParaRPr lang="en-GB" dirty="0" smtClean="0"/>
          </a:p>
          <a:p>
            <a:pPr lvl="1" algn="just">
              <a:buFont typeface="Wingdings" pitchFamily="2" charset="2"/>
              <a:buChar char="q"/>
            </a:pPr>
            <a:r>
              <a:rPr lang="en-GB" dirty="0" smtClean="0"/>
              <a:t> Células T CD4 y CD8 productoras de IL-17A</a:t>
            </a:r>
          </a:p>
          <a:p>
            <a:pPr lvl="1" algn="just">
              <a:buFont typeface="Wingdings" pitchFamily="2" charset="2"/>
              <a:buChar char="q"/>
            </a:pPr>
            <a:r>
              <a:rPr lang="en-GB" dirty="0" smtClean="0"/>
              <a:t> Macrófagos productores de TNF-</a:t>
            </a:r>
            <a:r>
              <a:rPr lang="en-GB" dirty="0" smtClean="0">
                <a:latin typeface="Symbol" pitchFamily="18" charset="2"/>
              </a:rPr>
              <a:t>a</a:t>
            </a:r>
            <a:endParaRPr lang="en-GB" dirty="0" smtClean="0"/>
          </a:p>
          <a:p>
            <a:pPr lvl="1" algn="just">
              <a:buFont typeface="Wingdings" pitchFamily="2" charset="2"/>
              <a:buChar char="q"/>
            </a:pPr>
            <a:r>
              <a:rPr lang="en-GB" dirty="0" smtClean="0"/>
              <a:t> Macrófagos productores de IL-12</a:t>
            </a:r>
          </a:p>
          <a:p>
            <a:pPr lvl="1" algn="just">
              <a:buFont typeface="Wingdings" pitchFamily="2" charset="2"/>
              <a:buChar char="q"/>
            </a:pPr>
            <a:r>
              <a:rPr lang="en-GB" dirty="0" smtClean="0"/>
              <a:t> Células T reguladoras</a:t>
            </a:r>
          </a:p>
          <a:p>
            <a:pPr lvl="1" algn="just">
              <a:buFont typeface="Wingdings" pitchFamily="2" charset="2"/>
              <a:buChar char="q"/>
            </a:pPr>
            <a:r>
              <a:rPr lang="en-GB" dirty="0" smtClean="0"/>
              <a:t> Células mieloides granulocíticas y monocíticas</a:t>
            </a:r>
          </a:p>
          <a:p>
            <a:pPr lvl="1" algn="just">
              <a:buFont typeface="Wingdings" pitchFamily="2" charset="2"/>
              <a:buChar char="q"/>
            </a:pPr>
            <a:r>
              <a:rPr lang="en-GB" dirty="0" smtClean="0"/>
              <a:t> Macrófagos productores de IL-10</a:t>
            </a:r>
          </a:p>
          <a:p>
            <a:pPr lvl="1" algn="just">
              <a:buFont typeface="Wingdings" pitchFamily="2" charset="2"/>
              <a:buChar char="q"/>
            </a:pPr>
            <a:endParaRPr lang="en-GB" dirty="0" smtClean="0"/>
          </a:p>
          <a:p>
            <a:pPr marL="0" lvl="1" algn="just">
              <a:buFont typeface="Arial" pitchFamily="34" charset="0"/>
              <a:buChar char="•"/>
            </a:pPr>
            <a:r>
              <a:rPr lang="en-GB" b="1" dirty="0" smtClean="0"/>
              <a:t> Hemograma y bioquímica (perfil hepático y renal)</a:t>
            </a:r>
          </a:p>
          <a:p>
            <a:pPr marL="0" lvl="1" algn="just"/>
            <a:endParaRPr lang="en-GB" b="1" dirty="0" smtClean="0"/>
          </a:p>
          <a:p>
            <a:pPr marL="0" lvl="1" algn="just">
              <a:buFont typeface="Arial" pitchFamily="34" charset="0"/>
              <a:buChar char="•"/>
            </a:pPr>
            <a:r>
              <a:rPr lang="en-GB" b="1" dirty="0" smtClean="0"/>
              <a:t>Estudios histológicos: intestino y órganos distantes afectados durante la sepsis.</a:t>
            </a:r>
            <a:endParaRPr lang="en-GB" dirty="0" smtClean="0"/>
          </a:p>
        </p:txBody>
      </p:sp>
      <p:sp>
        <p:nvSpPr>
          <p:cNvPr id="3" name="2 CuadroTexto"/>
          <p:cNvSpPr txBox="1">
            <a:spLocks noChangeArrowheads="1"/>
          </p:cNvSpPr>
          <p:nvPr/>
        </p:nvSpPr>
        <p:spPr bwMode="auto">
          <a:xfrm>
            <a:off x="-1588" y="0"/>
            <a:ext cx="9145588" cy="3698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s-ES" dirty="0" smtClean="0">
                <a:solidFill>
                  <a:srgbClr val="002060"/>
                </a:solidFill>
                <a:ea typeface="Calibri" pitchFamily="34" charset="0"/>
                <a:cs typeface="Calibri" pitchFamily="34" charset="0"/>
              </a:rPr>
              <a:t>LÍNEAS DE INVESTIGACIÓN BÁSICA</a:t>
            </a:r>
            <a:endParaRPr lang="es-ES" dirty="0">
              <a:solidFill>
                <a:srgbClr val="002060"/>
              </a:solidFill>
              <a:ea typeface="Calibri" pitchFamily="34" charset="0"/>
              <a:cs typeface="Calibri" pitchFamily="34" charset="0"/>
            </a:endParaRPr>
          </a:p>
        </p:txBody>
      </p:sp>
      <p:sp>
        <p:nvSpPr>
          <p:cNvPr id="4" name="3 Cerrar llave"/>
          <p:cNvSpPr/>
          <p:nvPr/>
        </p:nvSpPr>
        <p:spPr>
          <a:xfrm>
            <a:off x="5724128" y="2895916"/>
            <a:ext cx="288032"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 name="4 Cerrar llave"/>
          <p:cNvSpPr/>
          <p:nvPr/>
        </p:nvSpPr>
        <p:spPr>
          <a:xfrm>
            <a:off x="5724690" y="4149080"/>
            <a:ext cx="287470"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5 CuadroTexto"/>
          <p:cNvSpPr txBox="1"/>
          <p:nvPr/>
        </p:nvSpPr>
        <p:spPr>
          <a:xfrm>
            <a:off x="6268404" y="3241442"/>
            <a:ext cx="1055161" cy="369332"/>
          </a:xfrm>
          <a:prstGeom prst="rect">
            <a:avLst/>
          </a:prstGeom>
          <a:noFill/>
        </p:spPr>
        <p:txBody>
          <a:bodyPr wrap="none" rtlCol="0">
            <a:spAutoFit/>
          </a:bodyPr>
          <a:lstStyle/>
          <a:p>
            <a:r>
              <a:rPr lang="en-GB" b="1" dirty="0" smtClean="0">
                <a:solidFill>
                  <a:srgbClr val="00B050"/>
                </a:solidFill>
              </a:rPr>
              <a:t>Efectoras</a:t>
            </a:r>
            <a:endParaRPr lang="en-GB" b="1" dirty="0">
              <a:solidFill>
                <a:srgbClr val="00B050"/>
              </a:solidFill>
            </a:endParaRPr>
          </a:p>
        </p:txBody>
      </p:sp>
      <p:sp>
        <p:nvSpPr>
          <p:cNvPr id="7" name="6 CuadroTexto"/>
          <p:cNvSpPr txBox="1"/>
          <p:nvPr/>
        </p:nvSpPr>
        <p:spPr>
          <a:xfrm>
            <a:off x="6156176" y="4365104"/>
            <a:ext cx="1357616" cy="369332"/>
          </a:xfrm>
          <a:prstGeom prst="rect">
            <a:avLst/>
          </a:prstGeom>
          <a:noFill/>
        </p:spPr>
        <p:txBody>
          <a:bodyPr wrap="none" rtlCol="0">
            <a:spAutoFit/>
          </a:bodyPr>
          <a:lstStyle/>
          <a:p>
            <a:r>
              <a:rPr lang="en-GB" b="1" dirty="0" smtClean="0">
                <a:solidFill>
                  <a:srgbClr val="00B050"/>
                </a:solidFill>
              </a:rPr>
              <a:t>Reguladoras</a:t>
            </a:r>
            <a:endParaRPr lang="en-GB" b="1" dirty="0">
              <a:solidFill>
                <a:srgbClr val="00B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a:spLocks noChangeArrowheads="1"/>
          </p:cNvSpPr>
          <p:nvPr/>
        </p:nvSpPr>
        <p:spPr bwMode="auto">
          <a:xfrm>
            <a:off x="-1588" y="0"/>
            <a:ext cx="9145588" cy="3698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endParaRPr lang="es-ES" dirty="0">
              <a:solidFill>
                <a:srgbClr val="002060"/>
              </a:solidFill>
              <a:ea typeface="Calibri" pitchFamily="34" charset="0"/>
              <a:cs typeface="Calibri" pitchFamily="34" charset="0"/>
            </a:endParaRPr>
          </a:p>
        </p:txBody>
      </p:sp>
      <p:sp>
        <p:nvSpPr>
          <p:cNvPr id="4" name="3 CuadroTexto"/>
          <p:cNvSpPr txBox="1"/>
          <p:nvPr/>
        </p:nvSpPr>
        <p:spPr>
          <a:xfrm>
            <a:off x="179512" y="1082"/>
            <a:ext cx="8964488" cy="400110"/>
          </a:xfrm>
          <a:prstGeom prst="rect">
            <a:avLst/>
          </a:prstGeom>
          <a:noFill/>
        </p:spPr>
        <p:txBody>
          <a:bodyPr wrap="square" rtlCol="0">
            <a:spAutoFit/>
          </a:bodyPr>
          <a:lstStyle/>
          <a:p>
            <a:pPr algn="ctr"/>
            <a:r>
              <a:rPr lang="pt-BR" sz="2000" b="1" i="1" dirty="0" smtClean="0">
                <a:solidFill>
                  <a:srgbClr val="C00000"/>
                </a:solidFill>
              </a:rPr>
              <a:t>UNIDAD DE TRASPLANTE HEMATOPOYÉTICO / TERAPIA CELULAR</a:t>
            </a:r>
            <a:endParaRPr lang="en-GB" sz="2000" b="1" i="1" dirty="0">
              <a:solidFill>
                <a:srgbClr val="C00000"/>
              </a:solidFill>
            </a:endParaRPr>
          </a:p>
        </p:txBody>
      </p:sp>
      <p:pic>
        <p:nvPicPr>
          <p:cNvPr id="1026" name="Picture 2" descr="C:\Users\David\Documents\Temas\Fotos\150228 9748.jpg"/>
          <p:cNvPicPr>
            <a:picLocks noChangeAspect="1" noChangeArrowheads="1"/>
          </p:cNvPicPr>
          <p:nvPr/>
        </p:nvPicPr>
        <p:blipFill>
          <a:blip r:embed="rId3" cstate="print"/>
          <a:srcRect t="4508" b="5336"/>
          <a:stretch>
            <a:fillRect/>
          </a:stretch>
        </p:blipFill>
        <p:spPr bwMode="auto">
          <a:xfrm>
            <a:off x="1979712" y="548680"/>
            <a:ext cx="4968552" cy="2515723"/>
          </a:xfrm>
          <a:prstGeom prst="rect">
            <a:avLst/>
          </a:prstGeom>
          <a:ln>
            <a:noFill/>
          </a:ln>
          <a:effectLst>
            <a:outerShdw blurRad="292100" dist="139700" dir="2700000" algn="tl" rotWithShape="0">
              <a:srgbClr val="333333">
                <a:alpha val="65000"/>
              </a:srgbClr>
            </a:outerShdw>
          </a:effectLst>
        </p:spPr>
      </p:pic>
      <p:graphicFrame>
        <p:nvGraphicFramePr>
          <p:cNvPr id="7" name="6 Diagrama"/>
          <p:cNvGraphicFramePr/>
          <p:nvPr/>
        </p:nvGraphicFramePr>
        <p:xfrm>
          <a:off x="827584" y="3284984"/>
          <a:ext cx="6984776" cy="1599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Rectángulo"/>
          <p:cNvSpPr/>
          <p:nvPr/>
        </p:nvSpPr>
        <p:spPr>
          <a:xfrm>
            <a:off x="1043046" y="4941168"/>
            <a:ext cx="2779284" cy="1569660"/>
          </a:xfrm>
          <a:prstGeom prst="rect">
            <a:avLst/>
          </a:prstGeom>
        </p:spPr>
        <p:txBody>
          <a:bodyPr wrap="square">
            <a:spAutoFit/>
          </a:bodyPr>
          <a:lstStyle/>
          <a:p>
            <a:pPr algn="ctr"/>
            <a:r>
              <a:rPr lang="es-ES" sz="1600" b="1" dirty="0" smtClean="0"/>
              <a:t>Trasplante de progenitores hematopoyéticos para el tratamiento de enfermedades hematológicas y neoplásicas, y las complicaciones derivadas del mismo</a:t>
            </a:r>
            <a:endParaRPr lang="en-GB" sz="1600" b="1" dirty="0"/>
          </a:p>
        </p:txBody>
      </p:sp>
      <p:sp>
        <p:nvSpPr>
          <p:cNvPr id="9" name="8 Rectángulo"/>
          <p:cNvSpPr/>
          <p:nvPr/>
        </p:nvSpPr>
        <p:spPr>
          <a:xfrm>
            <a:off x="5061542" y="4912702"/>
            <a:ext cx="2923862" cy="1323439"/>
          </a:xfrm>
          <a:prstGeom prst="rect">
            <a:avLst/>
          </a:prstGeom>
        </p:spPr>
        <p:txBody>
          <a:bodyPr wrap="square">
            <a:spAutoFit/>
          </a:bodyPr>
          <a:lstStyle/>
          <a:p>
            <a:pPr algn="ctr"/>
            <a:r>
              <a:rPr lang="es-ES" sz="1600" b="1" dirty="0" smtClean="0"/>
              <a:t>Estudios preclínicos para evaluar el potencial terapéutico de las MSCs adultas de diferentes fuentes en diversas patologías</a:t>
            </a:r>
            <a:endParaRPr lang="en-GB" sz="1600" b="1" dirty="0"/>
          </a:p>
        </p:txBody>
      </p:sp>
      <p:sp>
        <p:nvSpPr>
          <p:cNvPr id="11" name="10 Flecha izquierda y derecha"/>
          <p:cNvSpPr/>
          <p:nvPr/>
        </p:nvSpPr>
        <p:spPr>
          <a:xfrm>
            <a:off x="3981422" y="4437112"/>
            <a:ext cx="1080120" cy="216024"/>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1588" y="0"/>
            <a:ext cx="9145588" cy="3698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s-ES" dirty="0" smtClean="0">
                <a:solidFill>
                  <a:srgbClr val="002060"/>
                </a:solidFill>
                <a:ea typeface="Calibri" pitchFamily="34" charset="0"/>
                <a:cs typeface="Calibri" pitchFamily="34" charset="0"/>
              </a:rPr>
              <a:t>CÉLULAS MADRE MESENQUIMALES: DEFINICIÓN Y PROPIEDADES</a:t>
            </a:r>
            <a:endParaRPr lang="es-ES" dirty="0">
              <a:solidFill>
                <a:srgbClr val="002060"/>
              </a:solidFill>
              <a:ea typeface="Calibri" pitchFamily="34" charset="0"/>
              <a:cs typeface="Calibri" pitchFamily="34" charset="0"/>
            </a:endParaRPr>
          </a:p>
        </p:txBody>
      </p:sp>
      <p:pic>
        <p:nvPicPr>
          <p:cNvPr id="7" name="6 Imagen" descr="MSC diff best.jpg"/>
          <p:cNvPicPr>
            <a:picLocks noChangeAspect="1"/>
          </p:cNvPicPr>
          <p:nvPr/>
        </p:nvPicPr>
        <p:blipFill>
          <a:blip r:embed="rId3" cstate="print"/>
          <a:srcRect r="3265" b="13754"/>
          <a:stretch>
            <a:fillRect/>
          </a:stretch>
        </p:blipFill>
        <p:spPr>
          <a:xfrm>
            <a:off x="899592" y="1844824"/>
            <a:ext cx="7416824" cy="4285276"/>
          </a:xfrm>
          <a:prstGeom prst="rect">
            <a:avLst/>
          </a:prstGeom>
          <a:ln>
            <a:noFill/>
          </a:ln>
          <a:effectLst>
            <a:outerShdw blurRad="292100" dist="139700" dir="2700000" algn="tl" rotWithShape="0">
              <a:srgbClr val="333333">
                <a:alpha val="65000"/>
              </a:srgbClr>
            </a:outerShdw>
          </a:effectLst>
        </p:spPr>
      </p:pic>
      <p:sp>
        <p:nvSpPr>
          <p:cNvPr id="8" name="7 CuadroTexto"/>
          <p:cNvSpPr txBox="1"/>
          <p:nvPr/>
        </p:nvSpPr>
        <p:spPr>
          <a:xfrm>
            <a:off x="251520" y="620688"/>
            <a:ext cx="8280920" cy="923330"/>
          </a:xfrm>
          <a:prstGeom prst="rect">
            <a:avLst/>
          </a:prstGeom>
          <a:noFill/>
        </p:spPr>
        <p:txBody>
          <a:bodyPr wrap="square" rtlCol="0">
            <a:spAutoFit/>
          </a:bodyPr>
          <a:lstStyle/>
          <a:p>
            <a:pPr algn="just"/>
            <a:r>
              <a:rPr lang="es-ES" b="1" dirty="0" smtClean="0"/>
              <a:t>Células madre estromales o mesenquimales: </a:t>
            </a:r>
            <a:r>
              <a:rPr lang="es-ES" dirty="0" smtClean="0"/>
              <a:t>células con capacidad de autorrenovación que dan soporte a la hematopoyésis y que pueden diferenciarse a células de diferentes linajes (“multipotentes”).</a:t>
            </a:r>
            <a:endParaRPr lang="es-ES"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a:spLocks noChangeArrowheads="1"/>
          </p:cNvSpPr>
          <p:nvPr/>
        </p:nvSpPr>
        <p:spPr bwMode="auto">
          <a:xfrm>
            <a:off x="-1588" y="0"/>
            <a:ext cx="9145588" cy="3698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s-ES" dirty="0" smtClean="0">
                <a:solidFill>
                  <a:srgbClr val="002060"/>
                </a:solidFill>
                <a:ea typeface="Calibri" pitchFamily="34" charset="0"/>
                <a:cs typeface="Calibri" pitchFamily="34" charset="0"/>
              </a:rPr>
              <a:t>CÉLULAS MADRE MESENQUIMALES: DEFINICIÓN Y PROPIEDADES</a:t>
            </a:r>
            <a:endParaRPr lang="es-ES" dirty="0">
              <a:solidFill>
                <a:srgbClr val="002060"/>
              </a:solidFill>
              <a:ea typeface="Calibri" pitchFamily="34" charset="0"/>
              <a:cs typeface="Calibri" pitchFamily="34" charset="0"/>
            </a:endParaRPr>
          </a:p>
        </p:txBody>
      </p:sp>
      <p:sp>
        <p:nvSpPr>
          <p:cNvPr id="10" name="9 CuadroTexto"/>
          <p:cNvSpPr txBox="1"/>
          <p:nvPr/>
        </p:nvSpPr>
        <p:spPr>
          <a:xfrm>
            <a:off x="251520" y="764704"/>
            <a:ext cx="8496944" cy="923330"/>
          </a:xfrm>
          <a:prstGeom prst="rect">
            <a:avLst/>
          </a:prstGeom>
          <a:noFill/>
        </p:spPr>
        <p:txBody>
          <a:bodyPr wrap="square" rtlCol="0">
            <a:spAutoFit/>
          </a:bodyPr>
          <a:lstStyle/>
          <a:p>
            <a:pPr algn="just"/>
            <a:r>
              <a:rPr lang="es-ES" b="1" dirty="0" smtClean="0"/>
              <a:t>Las células madre mesenquimales </a:t>
            </a:r>
            <a:r>
              <a:rPr lang="es-ES" dirty="0" smtClean="0"/>
              <a:t>presentan importantes propiedades inmunomoduladoras sobre diferentes poblaciones celulares, tanto del sistema inmune innato  como el adaptativo.</a:t>
            </a:r>
          </a:p>
        </p:txBody>
      </p:sp>
      <p:pic>
        <p:nvPicPr>
          <p:cNvPr id="1026" name="Picture 2"/>
          <p:cNvPicPr>
            <a:picLocks noChangeAspect="1" noChangeArrowheads="1"/>
          </p:cNvPicPr>
          <p:nvPr/>
        </p:nvPicPr>
        <p:blipFill>
          <a:blip r:embed="rId3" cstate="print"/>
          <a:srcRect l="14662" t="23250" r="36636" b="19657"/>
          <a:stretch>
            <a:fillRect/>
          </a:stretch>
        </p:blipFill>
        <p:spPr bwMode="auto">
          <a:xfrm>
            <a:off x="1475656" y="2060848"/>
            <a:ext cx="6336704" cy="41764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79511" y="1661900"/>
            <a:ext cx="8581377" cy="3330000"/>
            <a:chOff x="649263" y="5292081"/>
            <a:chExt cx="5660057" cy="2232248"/>
          </a:xfrm>
        </p:grpSpPr>
        <p:sp>
          <p:nvSpPr>
            <p:cNvPr id="5" name="4 Rectángulo redondeado"/>
            <p:cNvSpPr/>
            <p:nvPr/>
          </p:nvSpPr>
          <p:spPr>
            <a:xfrm>
              <a:off x="649263" y="5292081"/>
              <a:ext cx="5660057" cy="22322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pic>
          <p:nvPicPr>
            <p:cNvPr id="6" name="5 Imagen" descr="2157-7633-1-105-g001.gif"/>
            <p:cNvPicPr>
              <a:picLocks noChangeAspect="1"/>
            </p:cNvPicPr>
            <p:nvPr/>
          </p:nvPicPr>
          <p:blipFill>
            <a:blip r:embed="rId2" cstate="print">
              <a:lum contrast="10000"/>
            </a:blip>
            <a:stretch>
              <a:fillRect/>
            </a:stretch>
          </p:blipFill>
          <p:spPr>
            <a:xfrm>
              <a:off x="744252" y="5482059"/>
              <a:ext cx="2787851" cy="1899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6 Imagen" descr="F1.large.jpg"/>
            <p:cNvPicPr>
              <a:picLocks noChangeAspect="1"/>
            </p:cNvPicPr>
            <p:nvPr/>
          </p:nvPicPr>
          <p:blipFill>
            <a:blip r:embed="rId3" cstate="print"/>
            <a:stretch>
              <a:fillRect/>
            </a:stretch>
          </p:blipFill>
          <p:spPr>
            <a:xfrm>
              <a:off x="3593930" y="5482059"/>
              <a:ext cx="2674089" cy="1819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8" name="7 CuadroTexto"/>
          <p:cNvSpPr txBox="1"/>
          <p:nvPr/>
        </p:nvSpPr>
        <p:spPr>
          <a:xfrm>
            <a:off x="1245680" y="1211266"/>
            <a:ext cx="2362797" cy="338554"/>
          </a:xfrm>
          <a:prstGeom prst="rect">
            <a:avLst/>
          </a:prstGeom>
          <a:noFill/>
        </p:spPr>
        <p:txBody>
          <a:bodyPr wrap="square" rtlCol="0">
            <a:spAutoFit/>
          </a:bodyPr>
          <a:lstStyle/>
          <a:p>
            <a:pPr algn="ctr"/>
            <a:r>
              <a:rPr lang="es-ES" sz="1600" b="1" dirty="0" smtClean="0">
                <a:latin typeface="+mj-lt"/>
              </a:rPr>
              <a:t>Regeneración de tejidos</a:t>
            </a:r>
            <a:endParaRPr lang="es-ES" sz="1600" b="1" dirty="0">
              <a:latin typeface="+mj-lt"/>
            </a:endParaRPr>
          </a:p>
        </p:txBody>
      </p:sp>
      <p:sp>
        <p:nvSpPr>
          <p:cNvPr id="9" name="8 CuadroTexto"/>
          <p:cNvSpPr txBox="1"/>
          <p:nvPr/>
        </p:nvSpPr>
        <p:spPr>
          <a:xfrm>
            <a:off x="4471526" y="5848806"/>
            <a:ext cx="3898783" cy="830997"/>
          </a:xfrm>
          <a:prstGeom prst="rect">
            <a:avLst/>
          </a:prstGeom>
          <a:noFill/>
        </p:spPr>
        <p:txBody>
          <a:bodyPr wrap="square" rtlCol="0">
            <a:spAutoFit/>
          </a:bodyPr>
          <a:lstStyle/>
          <a:p>
            <a:pPr algn="ctr"/>
            <a:r>
              <a:rPr lang="es-ES" sz="1600" b="1" dirty="0" smtClean="0">
                <a:latin typeface="+mj-lt"/>
              </a:rPr>
              <a:t>Enfermedades metabólicas, </a:t>
            </a:r>
          </a:p>
          <a:p>
            <a:pPr algn="ctr"/>
            <a:r>
              <a:rPr lang="es-ES" sz="1600" b="1" dirty="0" smtClean="0">
                <a:latin typeface="+mj-lt"/>
              </a:rPr>
              <a:t>inmunohematológicas </a:t>
            </a:r>
          </a:p>
          <a:p>
            <a:pPr algn="ctr"/>
            <a:r>
              <a:rPr lang="es-ES" sz="1600" b="1" dirty="0" smtClean="0">
                <a:latin typeface="+mj-lt"/>
              </a:rPr>
              <a:t>e inflamatorias</a:t>
            </a:r>
            <a:endParaRPr lang="es-ES" sz="1600" b="1" dirty="0">
              <a:latin typeface="+mj-lt"/>
            </a:endParaRPr>
          </a:p>
        </p:txBody>
      </p:sp>
      <p:pic>
        <p:nvPicPr>
          <p:cNvPr id="10" name="9 Imagen" descr="Arrow.png"/>
          <p:cNvPicPr>
            <a:picLocks noChangeAspect="1"/>
          </p:cNvPicPr>
          <p:nvPr/>
        </p:nvPicPr>
        <p:blipFill>
          <a:blip r:embed="rId4" cstate="print"/>
          <a:stretch>
            <a:fillRect/>
          </a:stretch>
        </p:blipFill>
        <p:spPr>
          <a:xfrm rot="5400000">
            <a:off x="2009692" y="5046275"/>
            <a:ext cx="1006095" cy="1006095"/>
          </a:xfrm>
          <a:prstGeom prst="rect">
            <a:avLst/>
          </a:prstGeom>
        </p:spPr>
      </p:pic>
      <p:pic>
        <p:nvPicPr>
          <p:cNvPr id="11" name="10 Imagen" descr="Arrow.png"/>
          <p:cNvPicPr>
            <a:picLocks noChangeAspect="1"/>
          </p:cNvPicPr>
          <p:nvPr/>
        </p:nvPicPr>
        <p:blipFill>
          <a:blip r:embed="rId4" cstate="print"/>
          <a:stretch>
            <a:fillRect/>
          </a:stretch>
        </p:blipFill>
        <p:spPr>
          <a:xfrm rot="5400000">
            <a:off x="5942169" y="5046275"/>
            <a:ext cx="1006095" cy="1006095"/>
          </a:xfrm>
          <a:prstGeom prst="rect">
            <a:avLst/>
          </a:prstGeom>
        </p:spPr>
      </p:pic>
      <p:sp>
        <p:nvSpPr>
          <p:cNvPr id="12" name="11 CuadroTexto"/>
          <p:cNvSpPr txBox="1">
            <a:spLocks noChangeArrowheads="1"/>
          </p:cNvSpPr>
          <p:nvPr/>
        </p:nvSpPr>
        <p:spPr bwMode="auto">
          <a:xfrm>
            <a:off x="-1588" y="0"/>
            <a:ext cx="9145588" cy="3698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s-ES" dirty="0" smtClean="0">
                <a:solidFill>
                  <a:srgbClr val="002060"/>
                </a:solidFill>
                <a:ea typeface="Calibri" pitchFamily="34" charset="0"/>
                <a:cs typeface="Calibri" pitchFamily="34" charset="0"/>
              </a:rPr>
              <a:t>CÉLULAS MADRE MESENQUIMALES: USOS TERAPÉUTICOS</a:t>
            </a:r>
            <a:endParaRPr lang="es-ES" dirty="0">
              <a:solidFill>
                <a:srgbClr val="002060"/>
              </a:solidFill>
              <a:ea typeface="Calibri" pitchFamily="34" charset="0"/>
              <a:cs typeface="Calibri" pitchFamily="34" charset="0"/>
            </a:endParaRPr>
          </a:p>
        </p:txBody>
      </p:sp>
      <p:cxnSp>
        <p:nvCxnSpPr>
          <p:cNvPr id="13" name="12 Conector recto"/>
          <p:cNvCxnSpPr/>
          <p:nvPr/>
        </p:nvCxnSpPr>
        <p:spPr>
          <a:xfrm flipH="1">
            <a:off x="4499992" y="1653273"/>
            <a:ext cx="0" cy="333000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sp>
        <p:nvSpPr>
          <p:cNvPr id="14" name="13 CuadroTexto"/>
          <p:cNvSpPr txBox="1"/>
          <p:nvPr/>
        </p:nvSpPr>
        <p:spPr>
          <a:xfrm>
            <a:off x="1331640" y="5949280"/>
            <a:ext cx="2362797" cy="584775"/>
          </a:xfrm>
          <a:prstGeom prst="rect">
            <a:avLst/>
          </a:prstGeom>
          <a:noFill/>
        </p:spPr>
        <p:txBody>
          <a:bodyPr wrap="square" rtlCol="0">
            <a:spAutoFit/>
          </a:bodyPr>
          <a:lstStyle/>
          <a:p>
            <a:pPr algn="ctr"/>
            <a:r>
              <a:rPr lang="es-ES" sz="1600" b="1" dirty="0" smtClean="0">
                <a:latin typeface="+mj-lt"/>
              </a:rPr>
              <a:t>  Enfermedades </a:t>
            </a:r>
          </a:p>
          <a:p>
            <a:pPr algn="ctr"/>
            <a:r>
              <a:rPr lang="es-ES" sz="1600" b="1" dirty="0" smtClean="0">
                <a:latin typeface="+mj-lt"/>
              </a:rPr>
              <a:t>degenerativas</a:t>
            </a:r>
            <a:endParaRPr lang="es-ES" sz="1600" b="1" dirty="0">
              <a:latin typeface="+mj-lt"/>
            </a:endParaRPr>
          </a:p>
        </p:txBody>
      </p:sp>
      <p:sp>
        <p:nvSpPr>
          <p:cNvPr id="15" name="14 CuadroTexto"/>
          <p:cNvSpPr txBox="1"/>
          <p:nvPr/>
        </p:nvSpPr>
        <p:spPr>
          <a:xfrm>
            <a:off x="5320546" y="1240294"/>
            <a:ext cx="2362797" cy="338554"/>
          </a:xfrm>
          <a:prstGeom prst="rect">
            <a:avLst/>
          </a:prstGeom>
          <a:noFill/>
        </p:spPr>
        <p:txBody>
          <a:bodyPr wrap="square" rtlCol="0">
            <a:spAutoFit/>
          </a:bodyPr>
          <a:lstStyle/>
          <a:p>
            <a:pPr algn="ctr"/>
            <a:r>
              <a:rPr lang="es-ES" sz="1600" b="1" dirty="0" smtClean="0">
                <a:latin typeface="+mj-lt"/>
              </a:rPr>
              <a:t>Inmunomodulación</a:t>
            </a:r>
            <a:endParaRPr lang="es-ES" sz="1600" b="1"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1588" y="0"/>
            <a:ext cx="9145588" cy="3698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s-ES" dirty="0" smtClean="0">
                <a:solidFill>
                  <a:srgbClr val="002060"/>
                </a:solidFill>
                <a:ea typeface="Calibri" pitchFamily="34" charset="0"/>
                <a:cs typeface="Calibri" pitchFamily="34" charset="0"/>
              </a:rPr>
              <a:t>LÍNEAS DE INVESTIGACIÓN BÁSICA</a:t>
            </a:r>
            <a:endParaRPr lang="es-ES" dirty="0">
              <a:solidFill>
                <a:srgbClr val="002060"/>
              </a:solidFill>
              <a:ea typeface="Calibri" pitchFamily="34" charset="0"/>
              <a:cs typeface="Calibri" pitchFamily="34" charset="0"/>
            </a:endParaRPr>
          </a:p>
        </p:txBody>
      </p:sp>
      <p:pic>
        <p:nvPicPr>
          <p:cNvPr id="1026" name="Picture 2"/>
          <p:cNvPicPr>
            <a:picLocks noChangeAspect="1" noChangeArrowheads="1"/>
          </p:cNvPicPr>
          <p:nvPr/>
        </p:nvPicPr>
        <p:blipFill>
          <a:blip r:embed="rId2" cstate="print"/>
          <a:srcRect l="20196" t="28172" r="33869" b="22610"/>
          <a:stretch>
            <a:fillRect/>
          </a:stretch>
        </p:blipFill>
        <p:spPr bwMode="auto">
          <a:xfrm>
            <a:off x="3359385" y="1412776"/>
            <a:ext cx="2868799" cy="1728192"/>
          </a:xfrm>
          <a:prstGeom prst="rect">
            <a:avLst/>
          </a:prstGeom>
          <a:ln>
            <a:noFill/>
          </a:ln>
          <a:effectLst>
            <a:outerShdw blurRad="292100" dist="139700" dir="2700000" algn="tl" rotWithShape="0">
              <a:srgbClr val="333333">
                <a:alpha val="65000"/>
              </a:srgbClr>
            </a:outerShdw>
          </a:effectLst>
        </p:spPr>
      </p:pic>
      <p:pic>
        <p:nvPicPr>
          <p:cNvPr id="5" name="4 Imagen" descr="penyebab-hemofilia.jpg"/>
          <p:cNvPicPr>
            <a:picLocks noChangeAspect="1"/>
          </p:cNvPicPr>
          <p:nvPr/>
        </p:nvPicPr>
        <p:blipFill>
          <a:blip r:embed="rId3" cstate="print"/>
          <a:stretch>
            <a:fillRect/>
          </a:stretch>
        </p:blipFill>
        <p:spPr>
          <a:xfrm>
            <a:off x="669054" y="1363584"/>
            <a:ext cx="2422948" cy="1823269"/>
          </a:xfrm>
          <a:prstGeom prst="rect">
            <a:avLst/>
          </a:prstGeom>
          <a:ln>
            <a:noFill/>
          </a:ln>
          <a:effectLst>
            <a:outerShdw blurRad="292100" dist="139700" dir="2700000" algn="tl" rotWithShape="0">
              <a:srgbClr val="333333">
                <a:alpha val="65000"/>
              </a:srgbClr>
            </a:outerShdw>
          </a:effectLst>
        </p:spPr>
      </p:pic>
      <p:pic>
        <p:nvPicPr>
          <p:cNvPr id="6" name="Picture 13" descr="Cover"/>
          <p:cNvPicPr>
            <a:picLocks noChangeAspect="1" noChangeArrowheads="1"/>
          </p:cNvPicPr>
          <p:nvPr/>
        </p:nvPicPr>
        <p:blipFill>
          <a:blip r:embed="rId4" cstate="print"/>
          <a:srcRect l="2610" t="71939" r="73489"/>
          <a:stretch>
            <a:fillRect/>
          </a:stretch>
        </p:blipFill>
        <p:spPr bwMode="auto">
          <a:xfrm>
            <a:off x="6588224" y="1268760"/>
            <a:ext cx="1980567" cy="1944216"/>
          </a:xfrm>
          <a:prstGeom prst="rect">
            <a:avLst/>
          </a:prstGeom>
          <a:ln>
            <a:noFill/>
          </a:ln>
          <a:effectLst>
            <a:outerShdw blurRad="292100" dist="139700" dir="2700000" algn="tl" rotWithShape="0">
              <a:srgbClr val="333333">
                <a:alpha val="65000"/>
              </a:srgbClr>
            </a:outerShdw>
          </a:effectLst>
        </p:spPr>
      </p:pic>
      <p:pic>
        <p:nvPicPr>
          <p:cNvPr id="8" name="7 Imagen" descr="qcs-ii.jpg"/>
          <p:cNvPicPr>
            <a:picLocks noChangeAspect="1"/>
          </p:cNvPicPr>
          <p:nvPr/>
        </p:nvPicPr>
        <p:blipFill>
          <a:blip r:embed="rId5" cstate="print"/>
          <a:srcRect l="11341" r="13865"/>
          <a:stretch>
            <a:fillRect/>
          </a:stretch>
        </p:blipFill>
        <p:spPr>
          <a:xfrm>
            <a:off x="2051720" y="4221088"/>
            <a:ext cx="2286875" cy="2088232"/>
          </a:xfrm>
          <a:prstGeom prst="rect">
            <a:avLst/>
          </a:prstGeom>
          <a:ln>
            <a:noFill/>
          </a:ln>
          <a:effectLst>
            <a:outerShdw blurRad="292100" dist="139700" dir="2700000" algn="tl" rotWithShape="0">
              <a:srgbClr val="333333">
                <a:alpha val="65000"/>
              </a:srgbClr>
            </a:outerShdw>
          </a:effectLst>
        </p:spPr>
      </p:pic>
      <p:sp>
        <p:nvSpPr>
          <p:cNvPr id="9" name="8 CuadroTexto"/>
          <p:cNvSpPr txBox="1"/>
          <p:nvPr/>
        </p:nvSpPr>
        <p:spPr>
          <a:xfrm>
            <a:off x="1273584" y="966214"/>
            <a:ext cx="1112805" cy="369332"/>
          </a:xfrm>
          <a:prstGeom prst="rect">
            <a:avLst/>
          </a:prstGeom>
          <a:noFill/>
        </p:spPr>
        <p:txBody>
          <a:bodyPr wrap="none" rtlCol="0">
            <a:spAutoFit/>
          </a:bodyPr>
          <a:lstStyle/>
          <a:p>
            <a:r>
              <a:rPr lang="en-GB" b="1" dirty="0" smtClean="0"/>
              <a:t>Hemofilia</a:t>
            </a:r>
            <a:endParaRPr lang="en-GB" b="1" dirty="0"/>
          </a:p>
        </p:txBody>
      </p:sp>
      <p:sp>
        <p:nvSpPr>
          <p:cNvPr id="10" name="9 CuadroTexto"/>
          <p:cNvSpPr txBox="1"/>
          <p:nvPr/>
        </p:nvSpPr>
        <p:spPr>
          <a:xfrm>
            <a:off x="3347864" y="980728"/>
            <a:ext cx="2942857" cy="369332"/>
          </a:xfrm>
          <a:prstGeom prst="rect">
            <a:avLst/>
          </a:prstGeom>
          <a:noFill/>
        </p:spPr>
        <p:txBody>
          <a:bodyPr wrap="none" rtlCol="0">
            <a:spAutoFit/>
          </a:bodyPr>
          <a:lstStyle/>
          <a:p>
            <a:r>
              <a:rPr lang="en-GB" b="1" dirty="0" smtClean="0"/>
              <a:t>Cicatrización grandes heridas</a:t>
            </a:r>
            <a:endParaRPr lang="en-GB" b="1" dirty="0"/>
          </a:p>
        </p:txBody>
      </p:sp>
      <p:sp>
        <p:nvSpPr>
          <p:cNvPr id="11" name="10 CuadroTexto"/>
          <p:cNvSpPr txBox="1"/>
          <p:nvPr/>
        </p:nvSpPr>
        <p:spPr>
          <a:xfrm>
            <a:off x="6659670" y="620126"/>
            <a:ext cx="1723965" cy="646331"/>
          </a:xfrm>
          <a:prstGeom prst="rect">
            <a:avLst/>
          </a:prstGeom>
          <a:noFill/>
        </p:spPr>
        <p:txBody>
          <a:bodyPr wrap="square" rtlCol="0">
            <a:spAutoFit/>
          </a:bodyPr>
          <a:lstStyle/>
          <a:p>
            <a:pPr algn="ctr"/>
            <a:r>
              <a:rPr lang="en-GB" b="1" dirty="0" smtClean="0"/>
              <a:t>Supervivencia RGCs tras ONC</a:t>
            </a:r>
            <a:endParaRPr lang="en-GB" b="1" dirty="0"/>
          </a:p>
        </p:txBody>
      </p:sp>
      <p:sp>
        <p:nvSpPr>
          <p:cNvPr id="13" name="12 CuadroTexto"/>
          <p:cNvSpPr txBox="1"/>
          <p:nvPr/>
        </p:nvSpPr>
        <p:spPr>
          <a:xfrm>
            <a:off x="1936170" y="3745498"/>
            <a:ext cx="2615203" cy="369332"/>
          </a:xfrm>
          <a:prstGeom prst="rect">
            <a:avLst/>
          </a:prstGeom>
          <a:noFill/>
        </p:spPr>
        <p:txBody>
          <a:bodyPr wrap="none" rtlCol="0">
            <a:spAutoFit/>
          </a:bodyPr>
          <a:lstStyle/>
          <a:p>
            <a:r>
              <a:rPr lang="en-GB" b="1" dirty="0" smtClean="0"/>
              <a:t>Queratoconjuntivitis seca</a:t>
            </a:r>
            <a:endParaRPr lang="en-GB" b="1" dirty="0"/>
          </a:p>
        </p:txBody>
      </p:sp>
      <p:pic>
        <p:nvPicPr>
          <p:cNvPr id="14" name="13 Imagen" descr="EII.jpg"/>
          <p:cNvPicPr>
            <a:picLocks noChangeAspect="1"/>
          </p:cNvPicPr>
          <p:nvPr/>
        </p:nvPicPr>
        <p:blipFill>
          <a:blip r:embed="rId6" cstate="print"/>
          <a:srcRect l="5227" r="5915"/>
          <a:stretch>
            <a:fillRect/>
          </a:stretch>
        </p:blipFill>
        <p:spPr>
          <a:xfrm>
            <a:off x="4773510" y="4249554"/>
            <a:ext cx="2448272" cy="2069207"/>
          </a:xfrm>
          <a:prstGeom prst="rect">
            <a:avLst/>
          </a:prstGeom>
          <a:ln>
            <a:noFill/>
          </a:ln>
          <a:effectLst>
            <a:outerShdw blurRad="292100" dist="139700" dir="2700000" algn="tl" rotWithShape="0">
              <a:srgbClr val="333333">
                <a:alpha val="65000"/>
              </a:srgbClr>
            </a:outerShdw>
          </a:effectLst>
        </p:spPr>
      </p:pic>
      <p:sp>
        <p:nvSpPr>
          <p:cNvPr id="15" name="14 CuadroTexto"/>
          <p:cNvSpPr txBox="1"/>
          <p:nvPr/>
        </p:nvSpPr>
        <p:spPr>
          <a:xfrm>
            <a:off x="4468908" y="3644462"/>
            <a:ext cx="3169284" cy="646331"/>
          </a:xfrm>
          <a:prstGeom prst="rect">
            <a:avLst/>
          </a:prstGeom>
          <a:noFill/>
        </p:spPr>
        <p:txBody>
          <a:bodyPr wrap="square" rtlCol="0">
            <a:spAutoFit/>
          </a:bodyPr>
          <a:lstStyle/>
          <a:p>
            <a:pPr algn="ctr"/>
            <a:r>
              <a:rPr lang="en-GB" b="1" dirty="0" smtClean="0"/>
              <a:t>Enfermedad inflamatoria intestinal</a:t>
            </a:r>
            <a:endParaRPr lang="en-GB"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1588" y="0"/>
            <a:ext cx="9145588" cy="3698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s-ES" dirty="0" smtClean="0">
                <a:solidFill>
                  <a:srgbClr val="002060"/>
                </a:solidFill>
                <a:ea typeface="Calibri" pitchFamily="34" charset="0"/>
                <a:cs typeface="Calibri" pitchFamily="34" charset="0"/>
              </a:rPr>
              <a:t>CÉLULAS MADRE MESENQUIMALES: MEJORA DE SUS PROPIEDADES TERAPÉUTICAS</a:t>
            </a:r>
            <a:endParaRPr lang="es-ES" dirty="0">
              <a:solidFill>
                <a:srgbClr val="002060"/>
              </a:solidFill>
              <a:ea typeface="Calibri" pitchFamily="34" charset="0"/>
              <a:cs typeface="Calibri" pitchFamily="34" charset="0"/>
            </a:endParaRPr>
          </a:p>
        </p:txBody>
      </p:sp>
      <p:pic>
        <p:nvPicPr>
          <p:cNvPr id="4099" name="Picture 3"/>
          <p:cNvPicPr>
            <a:picLocks noChangeAspect="1" noChangeArrowheads="1"/>
          </p:cNvPicPr>
          <p:nvPr/>
        </p:nvPicPr>
        <p:blipFill>
          <a:blip r:embed="rId3" cstate="print"/>
          <a:srcRect l="20115" t="20469" r="22882" b="38188"/>
          <a:stretch>
            <a:fillRect/>
          </a:stretch>
        </p:blipFill>
        <p:spPr bwMode="auto">
          <a:xfrm>
            <a:off x="1619672" y="476672"/>
            <a:ext cx="5616624" cy="2290274"/>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l="36246" t="27188" r="21140" b="20641"/>
          <a:stretch>
            <a:fillRect/>
          </a:stretch>
        </p:blipFill>
        <p:spPr bwMode="auto">
          <a:xfrm>
            <a:off x="2008178" y="2592288"/>
            <a:ext cx="6336704" cy="4293096"/>
          </a:xfrm>
          <a:prstGeom prst="rect">
            <a:avLst/>
          </a:prstGeom>
          <a:noFill/>
          <a:ln w="9525">
            <a:noFill/>
            <a:miter lim="800000"/>
            <a:headEnd/>
            <a:tailEnd/>
          </a:ln>
        </p:spPr>
      </p:pic>
      <p:sp>
        <p:nvSpPr>
          <p:cNvPr id="18" name="17 Rectángulo"/>
          <p:cNvSpPr/>
          <p:nvPr/>
        </p:nvSpPr>
        <p:spPr>
          <a:xfrm>
            <a:off x="2643173" y="6769834"/>
            <a:ext cx="576064" cy="81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6 Abrir llave"/>
          <p:cNvSpPr/>
          <p:nvPr/>
        </p:nvSpPr>
        <p:spPr>
          <a:xfrm>
            <a:off x="1763126" y="2708920"/>
            <a:ext cx="288594" cy="37444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7 CuadroTexto"/>
          <p:cNvSpPr txBox="1"/>
          <p:nvPr/>
        </p:nvSpPr>
        <p:spPr>
          <a:xfrm>
            <a:off x="251520" y="4254187"/>
            <a:ext cx="1656184" cy="738664"/>
          </a:xfrm>
          <a:prstGeom prst="rect">
            <a:avLst/>
          </a:prstGeom>
          <a:noFill/>
        </p:spPr>
        <p:txBody>
          <a:bodyPr wrap="square" rtlCol="0">
            <a:spAutoFit/>
          </a:bodyPr>
          <a:lstStyle/>
          <a:p>
            <a:pPr algn="ctr"/>
            <a:r>
              <a:rPr lang="en-GB" sz="1400" b="1" i="1" dirty="0" smtClean="0"/>
              <a:t>FUCOSILACIÓN ENZIMÁTICA </a:t>
            </a:r>
          </a:p>
          <a:p>
            <a:pPr algn="ctr"/>
            <a:r>
              <a:rPr lang="en-GB" sz="1400" b="1" i="1" dirty="0" smtClean="0"/>
              <a:t>EX VIVO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1303" t="20297" r="36636" b="23594"/>
          <a:stretch>
            <a:fillRect/>
          </a:stretch>
        </p:blipFill>
        <p:spPr bwMode="auto">
          <a:xfrm>
            <a:off x="5825164" y="4149081"/>
            <a:ext cx="2616291" cy="1962218"/>
          </a:xfrm>
          <a:prstGeom prst="rect">
            <a:avLst/>
          </a:prstGeom>
          <a:ln>
            <a:noFill/>
          </a:ln>
          <a:effectLst>
            <a:outerShdw blurRad="292100" dist="139700" dir="2700000" algn="tl" rotWithShape="0">
              <a:srgbClr val="333333">
                <a:alpha val="65000"/>
              </a:srgbClr>
            </a:outerShdw>
          </a:effectLst>
        </p:spPr>
      </p:pic>
      <p:sp>
        <p:nvSpPr>
          <p:cNvPr id="3" name="2 CuadroTexto"/>
          <p:cNvSpPr txBox="1"/>
          <p:nvPr/>
        </p:nvSpPr>
        <p:spPr>
          <a:xfrm>
            <a:off x="1430686" y="2056093"/>
            <a:ext cx="1162562" cy="307777"/>
          </a:xfrm>
          <a:prstGeom prst="rect">
            <a:avLst/>
          </a:prstGeom>
          <a:noFill/>
        </p:spPr>
        <p:txBody>
          <a:bodyPr wrap="none" rtlCol="0">
            <a:spAutoFit/>
          </a:bodyPr>
          <a:lstStyle/>
          <a:p>
            <a:r>
              <a:rPr lang="en-GB" sz="1400" b="1" u="sng" dirty="0" smtClean="0"/>
              <a:t>Osteoporosis</a:t>
            </a:r>
            <a:endParaRPr lang="en-GB" sz="1400" b="1" u="sng" dirty="0"/>
          </a:p>
        </p:txBody>
      </p:sp>
      <p:pic>
        <p:nvPicPr>
          <p:cNvPr id="4" name="Picture 3"/>
          <p:cNvPicPr>
            <a:picLocks noChangeAspect="1" noChangeArrowheads="1"/>
          </p:cNvPicPr>
          <p:nvPr/>
        </p:nvPicPr>
        <p:blipFill>
          <a:blip r:embed="rId3" cstate="print"/>
          <a:srcRect l="6832" t="36219" r="76011" b="29328"/>
          <a:stretch>
            <a:fillRect/>
          </a:stretch>
        </p:blipFill>
        <p:spPr bwMode="auto">
          <a:xfrm>
            <a:off x="5955228" y="764704"/>
            <a:ext cx="2376264" cy="2682879"/>
          </a:xfrm>
          <a:prstGeom prst="rect">
            <a:avLst/>
          </a:prstGeom>
          <a:ln>
            <a:noFill/>
          </a:ln>
          <a:effectLst>
            <a:outerShdw blurRad="292100" dist="139700" dir="2700000" algn="tl" rotWithShape="0">
              <a:srgbClr val="333333">
                <a:alpha val="65000"/>
              </a:srgbClr>
            </a:outerShdw>
          </a:effectLst>
        </p:spPr>
      </p:pic>
      <p:sp>
        <p:nvSpPr>
          <p:cNvPr id="6" name="5 CuadroTexto"/>
          <p:cNvSpPr txBox="1">
            <a:spLocks noChangeArrowheads="1"/>
          </p:cNvSpPr>
          <p:nvPr/>
        </p:nvSpPr>
        <p:spPr bwMode="auto">
          <a:xfrm>
            <a:off x="-1588" y="0"/>
            <a:ext cx="9145588" cy="3698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s-ES" dirty="0" smtClean="0">
                <a:solidFill>
                  <a:srgbClr val="002060"/>
                </a:solidFill>
                <a:ea typeface="Calibri" pitchFamily="34" charset="0"/>
                <a:cs typeface="Calibri" pitchFamily="34" charset="0"/>
              </a:rPr>
              <a:t>LÍNEAS DE INVESTIGACIÓN BÁSICA</a:t>
            </a:r>
            <a:endParaRPr lang="es-ES" dirty="0">
              <a:solidFill>
                <a:srgbClr val="002060"/>
              </a:solidFill>
              <a:ea typeface="Calibri" pitchFamily="34" charset="0"/>
              <a:cs typeface="Calibri" pitchFamily="34" charset="0"/>
            </a:endParaRPr>
          </a:p>
        </p:txBody>
      </p:sp>
      <p:pic>
        <p:nvPicPr>
          <p:cNvPr id="7" name="6 Imagen" descr="PI13 Memoria General FIS2013 ultima Noche Murcia-FINAL_Página_01.tiff"/>
          <p:cNvPicPr>
            <a:picLocks noChangeAspect="1"/>
          </p:cNvPicPr>
          <p:nvPr/>
        </p:nvPicPr>
        <p:blipFill>
          <a:blip r:embed="rId4" cstate="print"/>
          <a:srcRect r="4180" b="69550"/>
          <a:stretch>
            <a:fillRect/>
          </a:stretch>
        </p:blipFill>
        <p:spPr>
          <a:xfrm>
            <a:off x="395536" y="836712"/>
            <a:ext cx="5112568" cy="2298925"/>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5" cstate="print"/>
          <a:srcRect l="2214" t="13781" r="28607" b="31095"/>
          <a:stretch>
            <a:fillRect/>
          </a:stretch>
        </p:blipFill>
        <p:spPr bwMode="auto">
          <a:xfrm>
            <a:off x="395536" y="4051149"/>
            <a:ext cx="5040560" cy="22581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1588" y="0"/>
            <a:ext cx="9145588" cy="36988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s-ES" dirty="0" smtClean="0">
                <a:solidFill>
                  <a:srgbClr val="002060"/>
                </a:solidFill>
                <a:ea typeface="Calibri" pitchFamily="34" charset="0"/>
                <a:cs typeface="Calibri" pitchFamily="34" charset="0"/>
              </a:rPr>
              <a:t>LÍNEAS DE INVESTIGACIÓN BÁSICA</a:t>
            </a:r>
            <a:endParaRPr lang="es-ES" dirty="0">
              <a:solidFill>
                <a:srgbClr val="002060"/>
              </a:solidFill>
              <a:ea typeface="Calibri" pitchFamily="34" charset="0"/>
              <a:cs typeface="Calibri" pitchFamily="34" charset="0"/>
            </a:endParaRPr>
          </a:p>
        </p:txBody>
      </p:sp>
      <p:pic>
        <p:nvPicPr>
          <p:cNvPr id="2051" name="Picture 3"/>
          <p:cNvPicPr>
            <a:picLocks noChangeAspect="1" noChangeArrowheads="1"/>
          </p:cNvPicPr>
          <p:nvPr/>
        </p:nvPicPr>
        <p:blipFill>
          <a:blip r:embed="rId2" cstate="print"/>
          <a:srcRect l="1933" t="12422" r="29722" b="31562"/>
          <a:stretch>
            <a:fillRect/>
          </a:stretch>
        </p:blipFill>
        <p:spPr bwMode="auto">
          <a:xfrm>
            <a:off x="539552" y="1052736"/>
            <a:ext cx="8125887" cy="3744416"/>
          </a:xfrm>
          <a:prstGeom prst="rect">
            <a:avLst/>
          </a:prstGeom>
          <a:noFill/>
          <a:ln w="9525">
            <a:noFill/>
            <a:miter lim="800000"/>
            <a:headEnd/>
            <a:tailEnd/>
          </a:ln>
        </p:spPr>
      </p:pic>
      <p:sp>
        <p:nvSpPr>
          <p:cNvPr id="5" name="4 CuadroTexto"/>
          <p:cNvSpPr txBox="1"/>
          <p:nvPr/>
        </p:nvSpPr>
        <p:spPr>
          <a:xfrm>
            <a:off x="827584" y="5229200"/>
            <a:ext cx="7698454" cy="1477328"/>
          </a:xfrm>
          <a:prstGeom prst="rect">
            <a:avLst/>
          </a:prstGeom>
          <a:noFill/>
        </p:spPr>
        <p:txBody>
          <a:bodyPr wrap="none" rtlCol="0">
            <a:spAutoFit/>
          </a:bodyPr>
          <a:lstStyle/>
          <a:p>
            <a:r>
              <a:rPr lang="en-GB" b="1" dirty="0" smtClean="0"/>
              <a:t>Colaboración: </a:t>
            </a:r>
            <a:r>
              <a:rPr lang="en-GB" dirty="0" smtClean="0"/>
              <a:t>Dr. Damián García Olmo y Dr. Mariano García Arranz (FJD, Madrid)</a:t>
            </a:r>
          </a:p>
          <a:p>
            <a:r>
              <a:rPr lang="en-GB" dirty="0" smtClean="0"/>
              <a:t>                          Dr. Agustín Zapata (UCM, Madrid)</a:t>
            </a:r>
          </a:p>
          <a:p>
            <a:r>
              <a:rPr lang="en-GB" dirty="0" smtClean="0"/>
              <a:t>                          Dr. Robert Sackstein (Harvard Medical School, Boston).</a:t>
            </a:r>
          </a:p>
          <a:p>
            <a:r>
              <a:rPr lang="en-GB" dirty="0" smtClean="0"/>
              <a:t>                </a:t>
            </a:r>
          </a:p>
          <a:p>
            <a:r>
              <a:rPr lang="en-GB" dirty="0" smtClean="0"/>
              <a:t>                          </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934</Words>
  <Application>Microsoft Office PowerPoint</Application>
  <PresentationFormat>Presentación en pantalla (4:3)</PresentationFormat>
  <Paragraphs>87</Paragraphs>
  <Slides>11</Slides>
  <Notes>5</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David García Bernal</dc:creator>
  <cp:lastModifiedBy>David</cp:lastModifiedBy>
  <cp:revision>58</cp:revision>
  <dcterms:created xsi:type="dcterms:W3CDTF">2016-06-21T11:34:14Z</dcterms:created>
  <dcterms:modified xsi:type="dcterms:W3CDTF">2016-07-05T07:25:02Z</dcterms:modified>
</cp:coreProperties>
</file>