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C7F6-03A4-445A-8BCD-697E7AF6889A}" type="datetimeFigureOut">
              <a:rPr lang="es-ES" smtClean="0"/>
              <a:pPr/>
              <a:t>18/05/2016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62C9-8BD3-4D98-ACE7-2C34D4785A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C7F6-03A4-445A-8BCD-697E7AF6889A}" type="datetimeFigureOut">
              <a:rPr lang="es-ES" smtClean="0"/>
              <a:pPr/>
              <a:t>18/05/2016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62C9-8BD3-4D98-ACE7-2C34D4785A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C7F6-03A4-445A-8BCD-697E7AF6889A}" type="datetimeFigureOut">
              <a:rPr lang="es-ES" smtClean="0"/>
              <a:pPr/>
              <a:t>18/05/2016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62C9-8BD3-4D98-ACE7-2C34D4785A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C7F6-03A4-445A-8BCD-697E7AF6889A}" type="datetimeFigureOut">
              <a:rPr lang="es-ES" smtClean="0"/>
              <a:pPr/>
              <a:t>18/05/2016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62C9-8BD3-4D98-ACE7-2C34D4785A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C7F6-03A4-445A-8BCD-697E7AF6889A}" type="datetimeFigureOut">
              <a:rPr lang="es-ES" smtClean="0"/>
              <a:pPr/>
              <a:t>18/05/2016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62C9-8BD3-4D98-ACE7-2C34D4785A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C7F6-03A4-445A-8BCD-697E7AF6889A}" type="datetimeFigureOut">
              <a:rPr lang="es-ES" smtClean="0"/>
              <a:pPr/>
              <a:t>18/05/2016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62C9-8BD3-4D98-ACE7-2C34D4785A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C7F6-03A4-445A-8BCD-697E7AF6889A}" type="datetimeFigureOut">
              <a:rPr lang="es-ES" smtClean="0"/>
              <a:pPr/>
              <a:t>18/05/2016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62C9-8BD3-4D98-ACE7-2C34D4785A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C7F6-03A4-445A-8BCD-697E7AF6889A}" type="datetimeFigureOut">
              <a:rPr lang="es-ES" smtClean="0"/>
              <a:pPr/>
              <a:t>18/05/2016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62C9-8BD3-4D98-ACE7-2C34D4785A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C7F6-03A4-445A-8BCD-697E7AF6889A}" type="datetimeFigureOut">
              <a:rPr lang="es-ES" smtClean="0"/>
              <a:pPr/>
              <a:t>18/05/2016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62C9-8BD3-4D98-ACE7-2C34D4785A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C7F6-03A4-445A-8BCD-697E7AF6889A}" type="datetimeFigureOut">
              <a:rPr lang="es-ES" smtClean="0"/>
              <a:pPr/>
              <a:t>18/05/2016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62C9-8BD3-4D98-ACE7-2C34D4785A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C7F6-03A4-445A-8BCD-697E7AF6889A}" type="datetimeFigureOut">
              <a:rPr lang="es-ES" smtClean="0"/>
              <a:pPr/>
              <a:t>18/05/2016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62C9-8BD3-4D98-ACE7-2C34D4785A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86C7F6-03A4-445A-8BCD-697E7AF6889A}" type="datetimeFigureOut">
              <a:rPr lang="es-ES" smtClean="0"/>
              <a:pPr/>
              <a:t>18/05/2016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9662C9-8BD3-4D98-ACE7-2C34D4785A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mib.es/portal/investigacion/area.jsf?id=1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9 Imagen" descr="Fondo diapos OBJETIVO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5 CuadroTexto"/>
          <p:cNvSpPr txBox="1"/>
          <p:nvPr/>
        </p:nvSpPr>
        <p:spPr>
          <a:xfrm>
            <a:off x="683568" y="2867452"/>
            <a:ext cx="81369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s-ES" sz="2400" b="1" dirty="0" smtClean="0"/>
              <a:t>Tráfico intracelular de proteínas</a:t>
            </a:r>
          </a:p>
          <a:p>
            <a:pPr marL="342900" indent="-342900"/>
            <a:endParaRPr lang="es-ES" sz="2400" b="1" dirty="0" smtClean="0"/>
          </a:p>
          <a:p>
            <a:pPr marL="342900" indent="-342900"/>
            <a:r>
              <a:rPr lang="es-ES" sz="2400" b="1" dirty="0" smtClean="0"/>
              <a:t>2. Biogénesis, composición y organización estructural de los gametos y su maduración en el tracto genital femenino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1544664" y="729833"/>
            <a:ext cx="5586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b="1" dirty="0" smtClean="0"/>
              <a:t>2.- Oncología clínica experimental. Biología celular.</a:t>
            </a:r>
            <a:endParaRPr lang="es-ES" sz="2000" b="1" dirty="0"/>
          </a:p>
        </p:txBody>
      </p:sp>
      <p:sp>
        <p:nvSpPr>
          <p:cNvPr id="9" name="8 CuadroTexto"/>
          <p:cNvSpPr txBox="1"/>
          <p:nvPr/>
        </p:nvSpPr>
        <p:spPr>
          <a:xfrm>
            <a:off x="1582168" y="1087240"/>
            <a:ext cx="73318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b="1" dirty="0" smtClean="0"/>
              <a:t>GI/IMIB/C012/2011 Integración </a:t>
            </a:r>
            <a:r>
              <a:rPr lang="es-ES" sz="2000" b="1" dirty="0" err="1" smtClean="0"/>
              <a:t>morfofuncional</a:t>
            </a:r>
            <a:r>
              <a:rPr lang="es-ES" sz="2000" b="1" dirty="0" smtClean="0"/>
              <a:t> de células y tejidos</a:t>
            </a:r>
            <a:endParaRPr lang="es-ES" sz="2000" b="1" dirty="0"/>
          </a:p>
        </p:txBody>
      </p:sp>
      <p:sp>
        <p:nvSpPr>
          <p:cNvPr id="11" name="10 CuadroTexto"/>
          <p:cNvSpPr txBox="1"/>
          <p:nvPr/>
        </p:nvSpPr>
        <p:spPr>
          <a:xfrm>
            <a:off x="1475656" y="299311"/>
            <a:ext cx="766834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200" b="1" dirty="0" smtClean="0"/>
              <a:t>Hematología y oncología clínico-experimental. Genética clínica.</a:t>
            </a:r>
            <a:endParaRPr lang="es-ES" sz="22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9 Imagen" descr="Fondo diapos PROYECTO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5 CuadroTexto"/>
          <p:cNvSpPr txBox="1"/>
          <p:nvPr/>
        </p:nvSpPr>
        <p:spPr>
          <a:xfrm>
            <a:off x="467544" y="2204864"/>
            <a:ext cx="8676456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s-ES" sz="2400" b="1" dirty="0" smtClean="0"/>
              <a:t>AGL2015-70159-P. MINECO</a:t>
            </a:r>
          </a:p>
          <a:p>
            <a:pPr marL="342900" indent="-342900"/>
            <a:r>
              <a:rPr lang="es-ES" sz="2200" dirty="0" smtClean="0"/>
              <a:t>Papel de las secreciones del tracto genital femenino en la selección espermática y su posible implicación en la mejora de las técnicas de reproducción asistida</a:t>
            </a:r>
            <a:endParaRPr lang="es-ES" sz="2200" b="1" dirty="0" smtClean="0"/>
          </a:p>
          <a:p>
            <a:pPr marL="342900" indent="-342900"/>
            <a:r>
              <a:rPr lang="es-ES" sz="2400" b="1" dirty="0" smtClean="0"/>
              <a:t>2. Jóvenes Líderes en Investigación. Fundación Séneca </a:t>
            </a:r>
            <a:r>
              <a:rPr lang="es-ES" sz="2200" dirty="0" smtClean="0"/>
              <a:t>Desarrollo de modelos celulares y moleculares en 3D como alternativa a los estudios convencionales en fecundación.</a:t>
            </a:r>
            <a:endParaRPr lang="es-ES" sz="2400" b="1" dirty="0" smtClean="0"/>
          </a:p>
          <a:p>
            <a:r>
              <a:rPr lang="es-ES" sz="2400" b="1" dirty="0" smtClean="0"/>
              <a:t>3. 19357/PI/14 . Fundación Séneca </a:t>
            </a:r>
          </a:p>
          <a:p>
            <a:r>
              <a:rPr lang="es-ES" sz="2200" dirty="0" smtClean="0"/>
              <a:t>Estudio molecular de las proteínas oviductales de mamíferos: implicación en la maduración de gametos, fecundación, desarrollo embrionario y papel en la eficiencia de las técnicas de reproducción asistida</a:t>
            </a:r>
            <a:endParaRPr lang="es-ES" sz="2200" b="1" dirty="0"/>
          </a:p>
        </p:txBody>
      </p:sp>
      <p:sp>
        <p:nvSpPr>
          <p:cNvPr id="12" name="11 CuadroTexto"/>
          <p:cNvSpPr txBox="1"/>
          <p:nvPr/>
        </p:nvSpPr>
        <p:spPr>
          <a:xfrm>
            <a:off x="1547664" y="738891"/>
            <a:ext cx="5586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b="1" dirty="0" smtClean="0"/>
              <a:t>2.- Oncología clínica experimental. Biología celular.</a:t>
            </a:r>
            <a:endParaRPr lang="es-ES" sz="2000" b="1" dirty="0"/>
          </a:p>
        </p:txBody>
      </p:sp>
      <p:sp>
        <p:nvSpPr>
          <p:cNvPr id="13" name="12 CuadroTexto"/>
          <p:cNvSpPr txBox="1"/>
          <p:nvPr/>
        </p:nvSpPr>
        <p:spPr>
          <a:xfrm>
            <a:off x="1582168" y="1087240"/>
            <a:ext cx="73318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b="1" dirty="0" smtClean="0"/>
              <a:t>GI/IMIB/C012/2011 Integración </a:t>
            </a:r>
            <a:r>
              <a:rPr lang="es-ES" sz="2000" b="1" dirty="0" err="1" smtClean="0"/>
              <a:t>morfofuncional</a:t>
            </a:r>
            <a:r>
              <a:rPr lang="es-ES" sz="2000" b="1" dirty="0" smtClean="0"/>
              <a:t> de células y tejidos</a:t>
            </a:r>
            <a:endParaRPr lang="es-ES" sz="2000" b="1" dirty="0"/>
          </a:p>
        </p:txBody>
      </p:sp>
      <p:sp>
        <p:nvSpPr>
          <p:cNvPr id="15" name="14 CuadroTexto"/>
          <p:cNvSpPr txBox="1"/>
          <p:nvPr/>
        </p:nvSpPr>
        <p:spPr>
          <a:xfrm>
            <a:off x="1475656" y="261809"/>
            <a:ext cx="766834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200" b="1" dirty="0" smtClean="0"/>
              <a:t>Hematología y oncología clínico-experimental. Genética clínica.</a:t>
            </a:r>
            <a:endParaRPr lang="es-ES" sz="22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9 Imagen" descr="Fondo diapos PUBLICACION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5 CuadroTexto"/>
          <p:cNvSpPr txBox="1"/>
          <p:nvPr/>
        </p:nvSpPr>
        <p:spPr>
          <a:xfrm>
            <a:off x="539552" y="2564904"/>
            <a:ext cx="828092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s-ES" sz="2400" b="1" dirty="0" err="1" smtClean="0"/>
              <a:t>Sci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Transl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Med</a:t>
            </a:r>
            <a:r>
              <a:rPr lang="es-ES" sz="2400" b="1" dirty="0" smtClean="0"/>
              <a:t>. 2016</a:t>
            </a:r>
            <a:r>
              <a:rPr lang="es-ES" sz="2400" dirty="0" smtClean="0"/>
              <a:t> </a:t>
            </a:r>
            <a:r>
              <a:rPr lang="es-ES" sz="2400" dirty="0" err="1" smtClean="0"/>
              <a:t>Apr</a:t>
            </a:r>
            <a:r>
              <a:rPr lang="es-ES" sz="2400" dirty="0" smtClean="0"/>
              <a:t> 27;8(336):336ra60. </a:t>
            </a:r>
            <a:r>
              <a:rPr lang="es-ES" sz="2400" b="1" dirty="0" smtClean="0"/>
              <a:t>IF: 15,84</a:t>
            </a:r>
            <a:endParaRPr lang="es-ES" sz="2400" dirty="0" smtClean="0"/>
          </a:p>
          <a:p>
            <a:pPr marL="342900" indent="-342900"/>
            <a:r>
              <a:rPr lang="es-ES" sz="2400" dirty="0" smtClean="0"/>
              <a:t>ZP2 </a:t>
            </a:r>
            <a:r>
              <a:rPr lang="es-ES" sz="2400" dirty="0" err="1" smtClean="0"/>
              <a:t>peptide</a:t>
            </a:r>
            <a:r>
              <a:rPr lang="es-ES" sz="2400" dirty="0" smtClean="0"/>
              <a:t> </a:t>
            </a:r>
            <a:r>
              <a:rPr lang="es-ES" sz="2400" dirty="0" err="1" smtClean="0"/>
              <a:t>beads</a:t>
            </a:r>
            <a:r>
              <a:rPr lang="es-ES" sz="2400" dirty="0" smtClean="0"/>
              <a:t> </a:t>
            </a:r>
            <a:r>
              <a:rPr lang="es-ES" sz="2400" dirty="0" err="1" smtClean="0"/>
              <a:t>select</a:t>
            </a:r>
            <a:r>
              <a:rPr lang="es-ES" sz="2400" dirty="0" smtClean="0"/>
              <a:t> </a:t>
            </a:r>
            <a:r>
              <a:rPr lang="es-ES" sz="2400" dirty="0" err="1" smtClean="0"/>
              <a:t>human</a:t>
            </a:r>
            <a:r>
              <a:rPr lang="es-ES" sz="2400" dirty="0" smtClean="0"/>
              <a:t> </a:t>
            </a:r>
            <a:r>
              <a:rPr lang="es-ES" sz="2400" dirty="0" err="1" smtClean="0"/>
              <a:t>sperm</a:t>
            </a:r>
            <a:r>
              <a:rPr lang="es-ES" sz="2400" dirty="0" smtClean="0"/>
              <a:t> in vitro, </a:t>
            </a:r>
            <a:r>
              <a:rPr lang="es-ES" sz="2400" dirty="0" err="1" smtClean="0"/>
              <a:t>decoy</a:t>
            </a:r>
            <a:r>
              <a:rPr lang="es-ES" sz="2400" dirty="0" smtClean="0"/>
              <a:t> mouse </a:t>
            </a:r>
            <a:r>
              <a:rPr lang="es-ES" sz="2400" dirty="0" err="1" smtClean="0"/>
              <a:t>sperm</a:t>
            </a:r>
            <a:r>
              <a:rPr lang="es-ES" sz="2400" dirty="0" smtClean="0"/>
              <a:t> in vivo, and </a:t>
            </a:r>
            <a:r>
              <a:rPr lang="es-ES" sz="2400" dirty="0" err="1" smtClean="0"/>
              <a:t>provide</a:t>
            </a:r>
            <a:r>
              <a:rPr lang="es-ES" sz="2400" dirty="0" smtClean="0"/>
              <a:t> reversible </a:t>
            </a:r>
            <a:r>
              <a:rPr lang="es-ES" sz="2400" dirty="0" err="1" smtClean="0"/>
              <a:t>contraception</a:t>
            </a:r>
            <a:r>
              <a:rPr lang="es-ES" sz="2400" dirty="0" smtClean="0"/>
              <a:t>.</a:t>
            </a:r>
          </a:p>
          <a:p>
            <a:pPr marL="342900" indent="-342900"/>
            <a:r>
              <a:rPr lang="es-ES" sz="2400" b="1" dirty="0" smtClean="0"/>
              <a:t>2. </a:t>
            </a:r>
            <a:r>
              <a:rPr lang="es-ES" sz="2400" b="1" dirty="0" err="1" smtClean="0"/>
              <a:t>Elife</a:t>
            </a:r>
            <a:r>
              <a:rPr lang="es-ES" sz="2400" b="1" dirty="0" smtClean="0"/>
              <a:t>. 2014</a:t>
            </a:r>
            <a:r>
              <a:rPr lang="es-ES" sz="2400" dirty="0" smtClean="0"/>
              <a:t> </a:t>
            </a:r>
            <a:r>
              <a:rPr lang="es-ES" sz="2400" dirty="0" err="1" smtClean="0"/>
              <a:t>May</a:t>
            </a:r>
            <a:r>
              <a:rPr lang="es-ES" sz="2400" dirty="0" smtClean="0"/>
              <a:t> 19;3:e02784 . </a:t>
            </a:r>
            <a:r>
              <a:rPr lang="es-ES" sz="2400" b="1" dirty="0" smtClean="0"/>
              <a:t>IF: 9,32</a:t>
            </a:r>
          </a:p>
          <a:p>
            <a:pPr marL="342900" indent="-342900"/>
            <a:r>
              <a:rPr lang="es-ES" sz="2400" dirty="0" smtClean="0"/>
              <a:t>SLY1 and </a:t>
            </a:r>
            <a:r>
              <a:rPr lang="es-ES" sz="2400" dirty="0" err="1" smtClean="0"/>
              <a:t>Syntaxin</a:t>
            </a:r>
            <a:r>
              <a:rPr lang="es-ES" sz="2400" dirty="0" smtClean="0"/>
              <a:t> 18 </a:t>
            </a:r>
            <a:r>
              <a:rPr lang="es-ES" sz="2400" dirty="0" err="1" smtClean="0"/>
              <a:t>specify</a:t>
            </a:r>
            <a:r>
              <a:rPr lang="es-ES" sz="2400" dirty="0" smtClean="0"/>
              <a:t> a </a:t>
            </a:r>
            <a:r>
              <a:rPr lang="es-ES" sz="2400" dirty="0" err="1" smtClean="0"/>
              <a:t>distinct</a:t>
            </a:r>
            <a:r>
              <a:rPr lang="es-ES" sz="2400" dirty="0" smtClean="0"/>
              <a:t> </a:t>
            </a:r>
            <a:r>
              <a:rPr lang="es-ES" sz="2400" dirty="0" err="1" smtClean="0"/>
              <a:t>pathway</a:t>
            </a:r>
            <a:r>
              <a:rPr lang="es-ES" sz="2400" dirty="0" smtClean="0"/>
              <a:t> </a:t>
            </a:r>
            <a:r>
              <a:rPr lang="es-ES" sz="2400" dirty="0" err="1" smtClean="0"/>
              <a:t>for</a:t>
            </a:r>
            <a:r>
              <a:rPr lang="es-ES" sz="2400" dirty="0" smtClean="0"/>
              <a:t> </a:t>
            </a:r>
            <a:r>
              <a:rPr lang="es-ES" sz="2400" dirty="0" err="1" smtClean="0"/>
              <a:t>procollagen</a:t>
            </a:r>
            <a:r>
              <a:rPr lang="es-ES" sz="2400" dirty="0" smtClean="0"/>
              <a:t> VII </a:t>
            </a:r>
            <a:r>
              <a:rPr lang="es-ES" sz="2400" dirty="0" err="1" smtClean="0"/>
              <a:t>export</a:t>
            </a:r>
            <a:r>
              <a:rPr lang="es-ES" sz="2400" dirty="0" smtClean="0"/>
              <a:t> </a:t>
            </a:r>
            <a:r>
              <a:rPr lang="es-ES" sz="2400" dirty="0" err="1" smtClean="0"/>
              <a:t>from</a:t>
            </a:r>
            <a:r>
              <a:rPr lang="es-ES" sz="2400" dirty="0" smtClean="0"/>
              <a:t> </a:t>
            </a:r>
            <a:r>
              <a:rPr lang="es-ES" sz="2400" dirty="0" err="1" smtClean="0"/>
              <a:t>the</a:t>
            </a:r>
            <a:r>
              <a:rPr lang="es-ES" sz="2400" dirty="0" smtClean="0"/>
              <a:t> </a:t>
            </a:r>
            <a:r>
              <a:rPr lang="es-ES" sz="2400" dirty="0" err="1" smtClean="0"/>
              <a:t>endoplasmic</a:t>
            </a:r>
            <a:r>
              <a:rPr lang="es-ES" sz="2400" dirty="0" smtClean="0"/>
              <a:t> </a:t>
            </a:r>
            <a:r>
              <a:rPr lang="es-ES" sz="2400" dirty="0" err="1" smtClean="0"/>
              <a:t>reticulum</a:t>
            </a:r>
            <a:r>
              <a:rPr lang="es-ES" sz="2400" dirty="0" smtClean="0"/>
              <a:t>. </a:t>
            </a:r>
          </a:p>
          <a:p>
            <a:pPr marL="342900" indent="-342900"/>
            <a:r>
              <a:rPr lang="es-ES" sz="2400" b="1" dirty="0" smtClean="0"/>
              <a:t>3.- </a:t>
            </a:r>
            <a:r>
              <a:rPr lang="en-US" sz="2400" b="1" dirty="0" err="1" smtClean="0"/>
              <a:t>Semin</a:t>
            </a:r>
            <a:r>
              <a:rPr lang="en-US" sz="2400" b="1" dirty="0" smtClean="0"/>
              <a:t> Cell Dev Biol. 2016 </a:t>
            </a:r>
            <a:r>
              <a:rPr lang="en-US" sz="2400" dirty="0" smtClean="0"/>
              <a:t>Jan 2. </a:t>
            </a:r>
            <a:r>
              <a:rPr lang="es-ES" sz="2400" b="1" dirty="0" smtClean="0"/>
              <a:t>IF: 6,26</a:t>
            </a:r>
            <a:endParaRPr lang="en-US" sz="2400" dirty="0" smtClean="0"/>
          </a:p>
          <a:p>
            <a:pPr marL="342900" indent="-342900"/>
            <a:r>
              <a:rPr lang="en-US" sz="2400" dirty="0" err="1" smtClean="0"/>
              <a:t>Behaviour</a:t>
            </a:r>
            <a:r>
              <a:rPr lang="en-US" sz="2400" dirty="0" smtClean="0"/>
              <a:t> of </a:t>
            </a:r>
            <a:r>
              <a:rPr lang="en-US" sz="2400" dirty="0" err="1" smtClean="0"/>
              <a:t>telocytes</a:t>
            </a:r>
            <a:r>
              <a:rPr lang="en-US" sz="2400" dirty="0" smtClean="0"/>
              <a:t> during </a:t>
            </a:r>
            <a:r>
              <a:rPr lang="en-US" sz="2400" dirty="0" err="1" smtClean="0"/>
              <a:t>physiopathological</a:t>
            </a:r>
            <a:r>
              <a:rPr lang="en-US" sz="2400" dirty="0" smtClean="0"/>
              <a:t> activation.</a:t>
            </a:r>
          </a:p>
          <a:p>
            <a:pPr marL="342900" indent="-342900"/>
            <a:endParaRPr lang="es-ES" sz="2400" b="1" dirty="0"/>
          </a:p>
        </p:txBody>
      </p:sp>
      <p:sp>
        <p:nvSpPr>
          <p:cNvPr id="7" name="6 CuadroTexto"/>
          <p:cNvSpPr txBox="1"/>
          <p:nvPr/>
        </p:nvSpPr>
        <p:spPr>
          <a:xfrm>
            <a:off x="1475656" y="261809"/>
            <a:ext cx="766834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200" b="1" dirty="0" smtClean="0"/>
              <a:t>Hematología y oncología clínico-experimental. Genética clínica.</a:t>
            </a:r>
            <a:endParaRPr lang="es-ES" sz="2200" b="1" dirty="0"/>
          </a:p>
        </p:txBody>
      </p:sp>
      <p:sp>
        <p:nvSpPr>
          <p:cNvPr id="12" name="11 CuadroTexto"/>
          <p:cNvSpPr txBox="1"/>
          <p:nvPr/>
        </p:nvSpPr>
        <p:spPr>
          <a:xfrm>
            <a:off x="1547664" y="1156682"/>
            <a:ext cx="73318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b="1" dirty="0" smtClean="0"/>
              <a:t>GI/IMIB/C012/2011 Integración </a:t>
            </a:r>
            <a:r>
              <a:rPr lang="es-ES" sz="2000" b="1" dirty="0" err="1" smtClean="0"/>
              <a:t>morfofuncional</a:t>
            </a:r>
            <a:r>
              <a:rPr lang="es-ES" sz="2000" b="1" dirty="0" smtClean="0"/>
              <a:t> de células y tejidos</a:t>
            </a:r>
            <a:endParaRPr lang="es-ES" sz="2000" b="1" dirty="0"/>
          </a:p>
        </p:txBody>
      </p:sp>
      <p:sp>
        <p:nvSpPr>
          <p:cNvPr id="13" name="12 CuadroTexto"/>
          <p:cNvSpPr txBox="1"/>
          <p:nvPr/>
        </p:nvSpPr>
        <p:spPr>
          <a:xfrm>
            <a:off x="1691680" y="724634"/>
            <a:ext cx="5586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b="1" dirty="0" smtClean="0"/>
              <a:t>2.- Oncología clínica experimental. Biología celular.</a:t>
            </a:r>
            <a:endParaRPr lang="es-ES" sz="2000" b="1" dirty="0"/>
          </a:p>
        </p:txBody>
      </p:sp>
      <p:sp>
        <p:nvSpPr>
          <p:cNvPr id="14" name="13 CuadroTexto"/>
          <p:cNvSpPr txBox="1"/>
          <p:nvPr/>
        </p:nvSpPr>
        <p:spPr>
          <a:xfrm>
            <a:off x="1475656" y="5754742"/>
            <a:ext cx="74888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 smtClean="0">
                <a:hlinkClick r:id="rId3"/>
              </a:rPr>
              <a:t>ÁREA 1. HEMATOLOGÍA Y ONCOLOGÍA CLÍNICO - EXPERIMENTAL. GENÉTICA CLÍNICA</a:t>
            </a:r>
            <a:endParaRPr lang="es-ES" sz="16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280</Words>
  <Application>Microsoft Office PowerPoint</Application>
  <PresentationFormat>Presentación en pantalla (4:3)</PresentationFormat>
  <Paragraphs>24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Diapositiva 1</vt:lpstr>
      <vt:lpstr>Diapositiva 2</vt:lpstr>
      <vt:lpstr>Diapositiva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Luis Garcia-Marcos</dc:creator>
  <cp:lastModifiedBy>Manolo Avilés</cp:lastModifiedBy>
  <cp:revision>22</cp:revision>
  <dcterms:created xsi:type="dcterms:W3CDTF">2016-04-25T16:24:49Z</dcterms:created>
  <dcterms:modified xsi:type="dcterms:W3CDTF">2016-05-18T07:55:04Z</dcterms:modified>
</cp:coreProperties>
</file>