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30/05/2016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30/05/2016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30/05/2016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30/05/2016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30/05/2016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30/05/2016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30/05/2016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30/05/2016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30/05/2016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30/05/2016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30/05/2016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6C7F6-03A4-445A-8BCD-697E7AF6889A}" type="datetimeFigureOut">
              <a:rPr lang="es-ES" smtClean="0"/>
              <a:pPr/>
              <a:t>30/05/2016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11 Imagen" descr="Fondo diapos OBJETIV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827584" y="2564904"/>
            <a:ext cx="784887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" sz="2200" dirty="0" smtClean="0"/>
              <a:t>Coordinar el proyecto de excelencia “</a:t>
            </a:r>
            <a:r>
              <a:rPr lang="es-ES" sz="2200" dirty="0" err="1" smtClean="0"/>
              <a:t>Nutrition</a:t>
            </a:r>
            <a:r>
              <a:rPr lang="es-ES" sz="2200" dirty="0" smtClean="0"/>
              <a:t> in </a:t>
            </a:r>
            <a:r>
              <a:rPr lang="es-ES" sz="2200" dirty="0" err="1" smtClean="0"/>
              <a:t>Early</a:t>
            </a:r>
            <a:r>
              <a:rPr lang="es-ES" sz="2200" dirty="0" smtClean="0"/>
              <a:t> </a:t>
            </a:r>
            <a:r>
              <a:rPr lang="es-ES" sz="2200" dirty="0" err="1" smtClean="0"/>
              <a:t>Life</a:t>
            </a:r>
            <a:r>
              <a:rPr lang="es-ES" sz="2200" dirty="0" smtClean="0"/>
              <a:t> and </a:t>
            </a:r>
            <a:r>
              <a:rPr lang="es-ES" sz="2200" dirty="0" err="1" smtClean="0"/>
              <a:t>Asthma</a:t>
            </a:r>
            <a:r>
              <a:rPr lang="es-ES" sz="2200" dirty="0" smtClean="0"/>
              <a:t>” (NELA) y continuar hasta la edad adulta de los niños enrolados (hasta 2060).</a:t>
            </a:r>
            <a:endParaRPr lang="es-ES" sz="2200" dirty="0" smtClean="0"/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" sz="2200" dirty="0" smtClean="0"/>
              <a:t>Coordinar junto con la  “London </a:t>
            </a:r>
            <a:r>
              <a:rPr lang="es-ES" sz="2200" dirty="0" err="1" smtClean="0"/>
              <a:t>School</a:t>
            </a:r>
            <a:r>
              <a:rPr lang="es-ES" sz="2200" dirty="0" smtClean="0"/>
              <a:t> of </a:t>
            </a:r>
            <a:r>
              <a:rPr lang="es-ES" sz="2200" dirty="0" err="1" smtClean="0"/>
              <a:t>Hygiene</a:t>
            </a:r>
            <a:r>
              <a:rPr lang="es-ES" sz="2200" dirty="0" smtClean="0"/>
              <a:t> and Tropical Medicine” (Londres) el “Global </a:t>
            </a:r>
            <a:r>
              <a:rPr lang="es-ES" sz="2200" dirty="0" err="1" smtClean="0"/>
              <a:t>Asthma</a:t>
            </a:r>
            <a:r>
              <a:rPr lang="es-ES" sz="2200" dirty="0" smtClean="0"/>
              <a:t> Network” (hasta 2025).</a:t>
            </a:r>
            <a:endParaRPr lang="es-ES" sz="2200" dirty="0" smtClean="0"/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" sz="2200" dirty="0" smtClean="0"/>
              <a:t>Seguir tanteando la petición de una “ERC </a:t>
            </a:r>
            <a:r>
              <a:rPr lang="es-ES" sz="2200" dirty="0" err="1" smtClean="0"/>
              <a:t>A</a:t>
            </a:r>
            <a:r>
              <a:rPr lang="es-ES" sz="2200" dirty="0" err="1" smtClean="0"/>
              <a:t>dvanced</a:t>
            </a:r>
            <a:r>
              <a:rPr lang="es-ES" sz="2200" dirty="0" smtClean="0"/>
              <a:t> </a:t>
            </a:r>
            <a:r>
              <a:rPr lang="es-ES" sz="2200" dirty="0" err="1" smtClean="0"/>
              <a:t>G</a:t>
            </a:r>
            <a:r>
              <a:rPr lang="es-ES" sz="2200" dirty="0" err="1" smtClean="0"/>
              <a:t>rant</a:t>
            </a:r>
            <a:r>
              <a:rPr lang="es-ES" sz="2200" dirty="0" smtClean="0"/>
              <a:t>” para un estudio de exposición a bacterias inactivadas en embarazadas como protección de asma en sus hijos.</a:t>
            </a:r>
            <a:endParaRPr lang="es-ES" sz="2200" dirty="0"/>
          </a:p>
        </p:txBody>
      </p:sp>
      <p:sp>
        <p:nvSpPr>
          <p:cNvPr id="7" name="6 CuadroTexto"/>
          <p:cNvSpPr txBox="1"/>
          <p:nvPr/>
        </p:nvSpPr>
        <p:spPr>
          <a:xfrm>
            <a:off x="1475656" y="1494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b="1" dirty="0" smtClean="0"/>
              <a:t>2</a:t>
            </a:r>
            <a:endParaRPr lang="es-ES" sz="48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1544664" y="548680"/>
            <a:ext cx="1905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 smtClean="0"/>
              <a:t>Pediatría</a:t>
            </a:r>
            <a:endParaRPr lang="es-ES" sz="36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1582168" y="1026858"/>
            <a:ext cx="319036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000" b="1" dirty="0" smtClean="0"/>
              <a:t>Luis Garcia</a:t>
            </a:r>
            <a:r>
              <a:rPr lang="es-ES" sz="3000" b="1" dirty="0" smtClean="0"/>
              <a:t>-Marcos</a:t>
            </a:r>
            <a:endParaRPr lang="es-ES" sz="3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11 Imagen" descr="Fondo diapos PROYECT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683568" y="2564904"/>
            <a:ext cx="7848872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s-ES" sz="2200" dirty="0" smtClean="0"/>
              <a:t>Implementación </a:t>
            </a:r>
            <a:r>
              <a:rPr lang="es-ES" sz="2200" dirty="0" smtClean="0"/>
              <a:t>de la Fase II de Estudio Internacional de Asma y Alergia en la Infancia (Isaac)  </a:t>
            </a:r>
            <a:r>
              <a:rPr lang="es-ES" sz="2200" dirty="0" smtClean="0"/>
              <a:t>Honduras. Agencia </a:t>
            </a:r>
            <a:r>
              <a:rPr lang="es-ES" sz="2200" dirty="0" smtClean="0"/>
              <a:t>Española de Cooperación </a:t>
            </a:r>
            <a:r>
              <a:rPr lang="es-ES" sz="2200" dirty="0" smtClean="0"/>
              <a:t>Internacional (A/017392/09)  2010-1011.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/>
              <a:t>“European </a:t>
            </a:r>
            <a:r>
              <a:rPr lang="en-US" sz="2200" dirty="0" smtClean="0"/>
              <a:t>Asthma Research and Innovation Partnership (</a:t>
            </a:r>
            <a:r>
              <a:rPr lang="en-US" sz="2200" dirty="0" smtClean="0"/>
              <a:t>EARIP)”. </a:t>
            </a:r>
            <a:r>
              <a:rPr lang="en-US" sz="2200" dirty="0" smtClean="0"/>
              <a:t>FP7 </a:t>
            </a:r>
            <a:r>
              <a:rPr lang="en-US" sz="2200" dirty="0" smtClean="0"/>
              <a:t>health program (A#602077). </a:t>
            </a:r>
            <a:r>
              <a:rPr lang="es-ES" sz="2200" dirty="0" smtClean="0"/>
              <a:t> Líder WP5. 2013-16.</a:t>
            </a:r>
            <a:endParaRPr lang="es-ES" sz="2200" dirty="0" smtClean="0"/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200" dirty="0" smtClean="0"/>
              <a:t>“</a:t>
            </a:r>
            <a:r>
              <a:rPr lang="en-GB" sz="2200" dirty="0" err="1" smtClean="0"/>
              <a:t>Unraveling</a:t>
            </a:r>
            <a:r>
              <a:rPr lang="en-GB" sz="2200" dirty="0" smtClean="0"/>
              <a:t> </a:t>
            </a:r>
            <a:r>
              <a:rPr lang="en-GB" sz="2200" dirty="0" smtClean="0"/>
              <a:t>in </a:t>
            </a:r>
            <a:r>
              <a:rPr lang="en-GB" sz="2200" dirty="0" err="1" smtClean="0"/>
              <a:t>utero</a:t>
            </a:r>
            <a:r>
              <a:rPr lang="en-GB" sz="2200" dirty="0" smtClean="0"/>
              <a:t> determinants predicting lung function in Infants: a step for prenatal prevention of </a:t>
            </a:r>
            <a:r>
              <a:rPr lang="en-GB" sz="2200" dirty="0" smtClean="0"/>
              <a:t>asthma” (NELA).</a:t>
            </a:r>
            <a:r>
              <a:rPr lang="es-ES" sz="2200" dirty="0" smtClean="0"/>
              <a:t> MINECO-ISCIII </a:t>
            </a:r>
            <a:r>
              <a:rPr lang="es-ES" sz="2200" dirty="0" smtClean="0"/>
              <a:t>Subprograma de proyectos Integrados de excelencia en los </a:t>
            </a:r>
            <a:r>
              <a:rPr lang="es-ES" sz="2200" dirty="0" err="1" smtClean="0"/>
              <a:t>IISa</a:t>
            </a:r>
            <a:r>
              <a:rPr lang="es-ES" sz="2200" dirty="0" smtClean="0"/>
              <a:t>. 2016-19.</a:t>
            </a:r>
            <a:endParaRPr lang="es-ES" sz="22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1475656" y="6308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b="1" dirty="0" smtClean="0"/>
              <a:t>2</a:t>
            </a:r>
            <a:endParaRPr lang="es-ES" sz="48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1544664" y="544868"/>
            <a:ext cx="1905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 smtClean="0"/>
              <a:t>Pediatría</a:t>
            </a:r>
            <a:endParaRPr lang="es-ES" sz="36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1582168" y="1023046"/>
            <a:ext cx="327692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000" b="1" dirty="0" smtClean="0"/>
              <a:t>Luis García-Marcos </a:t>
            </a:r>
            <a:endParaRPr lang="es-ES" sz="3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11 Imagen" descr="Fondo diapos PUBLICACION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683568" y="2564904"/>
            <a:ext cx="7848872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spcBef>
                <a:spcPts val="600"/>
              </a:spcBef>
              <a:spcAft>
                <a:spcPts val="600"/>
              </a:spcAft>
            </a:pPr>
            <a:endParaRPr lang="en-GB" dirty="0" smtClean="0"/>
          </a:p>
          <a:p>
            <a:endParaRPr lang="es-ES" sz="2400" dirty="0" smtClean="0"/>
          </a:p>
          <a:p>
            <a:pPr marL="342900" indent="-342900">
              <a:buFont typeface="+mj-lt"/>
              <a:buAutoNum type="arabicPeriod"/>
            </a:pPr>
            <a:endParaRPr lang="en-GB" sz="2400" dirty="0" smtClean="0"/>
          </a:p>
          <a:p>
            <a:r>
              <a:rPr lang="en-GB" sz="2400" dirty="0" smtClean="0"/>
              <a:t> </a:t>
            </a:r>
            <a:endParaRPr lang="es-ES" sz="2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1475656" y="7120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b="1" dirty="0" smtClean="0"/>
              <a:t>2</a:t>
            </a:r>
            <a:endParaRPr lang="es-ES" sz="48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1544664" y="545680"/>
            <a:ext cx="1905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 smtClean="0"/>
              <a:t>Pediatría</a:t>
            </a:r>
            <a:endParaRPr lang="es-ES" sz="36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1582168" y="1023858"/>
            <a:ext cx="319036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000" b="1" dirty="0" smtClean="0"/>
              <a:t>Luis García-Marcos</a:t>
            </a:r>
            <a:endParaRPr lang="es-ES" sz="3000" b="1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827584" y="2708046"/>
            <a:ext cx="7704856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Garcia-Marcos L, Robertson CF, Ross Anderson H, Ellwood P, Williams HC, Wong  GW. Does migration affect asthma, </a:t>
            </a:r>
            <a:r>
              <a:rPr kumimoji="0" lang="en-GB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rhinoconjunctivitis</a:t>
            </a: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and eczema prevalence? Global findings from the international study of asthma and allergies in childhood. </a:t>
            </a:r>
            <a:r>
              <a:rPr kumimoji="0" lang="en-GB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Int</a:t>
            </a: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J </a:t>
            </a:r>
            <a:r>
              <a:rPr kumimoji="0" lang="en-GB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Epidemiol</a:t>
            </a: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 2014;43:1846-54. IF 9.271 D1</a:t>
            </a: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Garcia-Marcos L, Mallol J, Sole D, Brand PL, Martinez-Torres A, Sanchez-Solis M. Pneumonia and wheezing in the first year: An international perspective. </a:t>
            </a:r>
            <a:r>
              <a:rPr kumimoji="0" lang="en-GB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Pediatr</a:t>
            </a: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Pulmonol</a:t>
            </a: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2015: 50: 1277-1285. IF 2.704 Q1</a:t>
            </a: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Pasterkamp H, Brand PL, Everard M, Garcia-Marcos L, Melbye H, Priftis KN. Towards the standardisation of lung sound nomenclature. </a:t>
            </a:r>
            <a:r>
              <a:rPr kumimoji="0" lang="en-GB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Eur</a:t>
            </a: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Respir</a:t>
            </a: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J. 2016 Mar;47:724-32. IF 7.636 D1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311</Words>
  <Application>Microsoft Office PowerPoint</Application>
  <PresentationFormat>Presentación en pantalla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Diapositiva 1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Luis Garcia-Marcos</dc:creator>
  <cp:lastModifiedBy>Luis Garcia-Marcos</cp:lastModifiedBy>
  <cp:revision>32</cp:revision>
  <dcterms:created xsi:type="dcterms:W3CDTF">2016-04-25T16:24:49Z</dcterms:created>
  <dcterms:modified xsi:type="dcterms:W3CDTF">2016-05-30T18:12:39Z</dcterms:modified>
</cp:coreProperties>
</file>