
<file path=[Content_Types].xml><?xml version="1.0" encoding="utf-8"?>
<Types xmlns="http://schemas.openxmlformats.org/package/2006/content-types">
  <Default Extension="PNG" ContentType="image/x-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3358086028" r:id="rId2"/>
    <p:sldMasterId id="3868727197" r:id="rId3"/>
  </p:sldMasterIdLst>
  <p:sldIdLst>
    <p:sldId id="904588777" r:id="rId4"/>
    <p:sldId id="1490325135" r:id="rId5"/>
    <p:sldId id="2092820019" r:id="rId6"/>
    <p:sldId id="960664616" r:id="rId7"/>
    <p:sldId id="922887874" r:id="rId8"/>
    <p:sldId id="1116951358" r:id="rId9"/>
    <p:sldId id="985815370" r:id="rId10"/>
    <p:sldId id="1078700690" r:id="rId11"/>
    <p:sldId id="1464765235" r:id="rId12"/>
    <p:sldId id="2045244261" r:id="rId13"/>
    <p:sldId id="1775204177" r:id="rId14"/>
    <p:sldId id="889787299" r:id="rId15"/>
    <p:sldId id="1017648365" r:id="rId16"/>
    <p:sldId id="2104169868" r:id="rId17"/>
    <p:sldId id="1537865961" r:id="rId18"/>
    <p:sldId id="1798667272" r:id="rId19"/>
    <p:sldId id="612346977" r:id="rId20"/>
    <p:sldId id="1403070080" r:id="rId21"/>
    <p:sldId id="1487269760" r:id="rId22"/>
  </p:sldIdLst>
  <p:sldSz cx="10680700" cy="7556500"/>
  <p:notesSz cx="7556500" cy="10680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tile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9428"/>
          <p:cNvGraphicFramePr>
            <a:graphicFrameLocks noGrp="1"/>
          </p:cNvGraphicFramePr>
          <p:nvPr/>
        </p:nvGraphicFramePr>
        <p:xfrm>
          <a:off x="1874520" y="6874192"/>
          <a:ext cx="8360270" cy="609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1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768898" y="6893242"/>
            <a:ext cx="5715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>
      <a:lvl1pPr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tile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able 19485"/>
          <p:cNvGraphicFramePr>
            <a:graphicFrameLocks noGrp="1"/>
          </p:cNvGraphicFramePr>
          <p:nvPr/>
        </p:nvGraphicFramePr>
        <p:xfrm>
          <a:off x="457200" y="6874192"/>
          <a:ext cx="9777589" cy="609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altLang="zh-CN" sz="14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01 abr. - 21 jun.</a:t>
                      </a:r>
                    </a:p>
                  </a:txBody>
                  <a:tcPr marL="12700" marR="0" marT="12700" marB="1270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" name="Image 8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060238" y="6893242"/>
            <a:ext cx="5715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95354728" r:id="rId1"/>
  </p:sldLayoutIdLst>
  <p:txStyles>
    <p:titleStyle/>
    <p:bodyStyle/>
    <p:otherStyle>
      <a:lvl1pPr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tile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Table 19555"/>
          <p:cNvGraphicFramePr>
            <a:graphicFrameLocks noGrp="1"/>
          </p:cNvGraphicFramePr>
          <p:nvPr/>
        </p:nvGraphicFramePr>
        <p:xfrm>
          <a:off x="457200" y="6874192"/>
          <a:ext cx="9777589" cy="609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altLang="zh-CN" sz="14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01 abr. - 21 jun.</a:t>
                      </a:r>
                    </a:p>
                  </a:txBody>
                  <a:tcPr marL="12700" marR="0" marT="12700" marB="1270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" name="Image 20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060238" y="6893242"/>
            <a:ext cx="5715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3707023984" r:id="rId1"/>
  </p:sldLayoutIdLst>
  <p:txStyles>
    <p:titleStyle/>
    <p:bodyStyle/>
    <p:otherStyle>
      <a:lvl1pPr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94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52373"/>
              </p:ext>
            </p:extLst>
          </p:nvPr>
        </p:nvGraphicFramePr>
        <p:xfrm>
          <a:off x="4432895" y="3234447"/>
          <a:ext cx="8360270" cy="59996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9645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94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027"/>
              </p:ext>
            </p:extLst>
          </p:nvPr>
        </p:nvGraphicFramePr>
        <p:xfrm>
          <a:off x="-797583" y="330740"/>
          <a:ext cx="8322170" cy="14697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933">
                <a:tc>
                  <a:txBody>
                    <a:bodyPr/>
                    <a:lstStyle/>
                    <a:p>
                      <a:pPr algn="r">
                        <a:lnSpc>
                          <a:spcPts val="5760"/>
                        </a:lnSpc>
                      </a:pPr>
                      <a:r>
                        <a:rPr lang="en-US" altLang="zh-CN" sz="4800" b="1" dirty="0" smtClean="0">
                          <a:solidFill>
                            <a:srgbClr val="5C90A8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Social Media Insights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9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077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19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03147"/>
              </p:ext>
            </p:extLst>
          </p:nvPr>
        </p:nvGraphicFramePr>
        <p:xfrm>
          <a:off x="1975204" y="3298313"/>
          <a:ext cx="8284070" cy="685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994255" y="3690592"/>
            <a:ext cx="304800" cy="304800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994255" y="3347654"/>
            <a:ext cx="304800" cy="30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75204" y="1318451"/>
            <a:ext cx="1485189" cy="619810"/>
          </a:xfrm>
          <a:prstGeom prst="rect">
            <a:avLst/>
          </a:prstGeom>
          <a:noFill/>
        </p:spPr>
        <p:txBody>
          <a:bodyPr wrap="none" lIns="0" tIns="0" rIns="0" bIns="0" rtlCol="0"/>
          <a:lstStyle/>
          <a:p>
            <a:pPr>
              <a:lnSpc>
                <a:spcPts val="2880"/>
              </a:lnSpc>
            </a:pPr>
            <a:r>
              <a:rPr lang="en-US" altLang="zh-CN" sz="2400" b="1" dirty="0" smtClean="0">
                <a:solidFill>
                  <a:srgbClr val="52C79F"/>
                </a:solidFill>
                <a:latin typeface="HelveticaNeueLT Std Lt" pitchFamily="18" charset="0"/>
                <a:ea typeface="HelveticaNeueLT Std Lt" pitchFamily="18" charset="0"/>
                <a:cs typeface="HelveticaNeueLT Std Lt" pitchFamily="18" charset="0"/>
              </a:rPr>
              <a:t>01 abr. 22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60393" y="1313620"/>
            <a:ext cx="239472" cy="619810"/>
          </a:xfrm>
          <a:prstGeom prst="rect">
            <a:avLst/>
          </a:prstGeom>
          <a:noFill/>
        </p:spPr>
        <p:txBody>
          <a:bodyPr wrap="none" lIns="0" tIns="0" rIns="0" bIns="0" rtlCol="0"/>
          <a:lstStyle/>
          <a:p>
            <a:pPr>
              <a:lnSpc>
                <a:spcPts val="2880"/>
              </a:lnSpc>
            </a:pPr>
            <a:r>
              <a:rPr lang="en-US" altLang="zh-CN" sz="2400" b="1" dirty="0" smtClean="0">
                <a:solidFill>
                  <a:srgbClr val="52C79F"/>
                </a:solidFill>
                <a:latin typeface="HelveticaNeueLT Std Lt" pitchFamily="18" charset="0"/>
                <a:ea typeface="HelveticaNeueLT Std Lt" pitchFamily="18" charset="0"/>
                <a:cs typeface="HelveticaNeueLT Std Lt" pitchFamily="18" charset="0"/>
              </a:rPr>
              <a:t>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3008" y="1313620"/>
            <a:ext cx="1439774" cy="619810"/>
          </a:xfrm>
          <a:prstGeom prst="rect">
            <a:avLst/>
          </a:prstGeom>
          <a:noFill/>
        </p:spPr>
        <p:txBody>
          <a:bodyPr wrap="none" lIns="0" tIns="0" rIns="0" bIns="0" rtlCol="0"/>
          <a:lstStyle/>
          <a:p>
            <a:pPr>
              <a:lnSpc>
                <a:spcPts val="2880"/>
              </a:lnSpc>
            </a:pPr>
            <a:r>
              <a:rPr lang="en-US" altLang="zh-CN" sz="2400" b="1" dirty="0" smtClean="0">
                <a:solidFill>
                  <a:srgbClr val="52C79F"/>
                </a:solidFill>
                <a:latin typeface="HelveticaNeueLT Std Lt" pitchFamily="18" charset="0"/>
                <a:ea typeface="HelveticaNeueLT Std Lt" pitchFamily="18" charset="0"/>
                <a:cs typeface="HelveticaNeueLT Std Lt" pitchFamily="18" charset="0"/>
              </a:rPr>
              <a:t>21 jun. 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9486"/>
          <p:cNvGraphicFramePr>
            <a:graphicFrameLocks noGrp="1"/>
          </p:cNvGraphicFramePr>
          <p:nvPr/>
        </p:nvGraphicFramePr>
        <p:xfrm>
          <a:off x="457200" y="320040"/>
          <a:ext cx="9777590" cy="62662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62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9487"/>
          <p:cNvGraphicFramePr>
            <a:graphicFrameLocks noGrp="1"/>
          </p:cNvGraphicFramePr>
          <p:nvPr/>
        </p:nvGraphicFramePr>
        <p:xfrm>
          <a:off x="476250" y="339090"/>
          <a:ext cx="9739490" cy="62281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Crecimiento de la comunidad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5341734"/>
            <a:ext cx="9525000" cy="1206500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5" name="Table 19489"/>
          <p:cNvGraphicFramePr>
            <a:graphicFrameLocks noGrp="1"/>
          </p:cNvGraphicFramePr>
          <p:nvPr/>
        </p:nvGraphicFramePr>
        <p:xfrm>
          <a:off x="495300" y="1265034"/>
          <a:ext cx="9701389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2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1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351409" y="1284084"/>
            <a:ext cx="3810000" cy="1778000"/>
          </a:xfrm>
          <a:prstGeom prst="rect">
            <a:avLst/>
          </a:prstGeom>
        </p:spPr>
      </p:pic>
      <p:graphicFrame>
        <p:nvGraphicFramePr>
          <p:cNvPr id="6" name="Table 19490"/>
          <p:cNvGraphicFramePr>
            <a:graphicFrameLocks noGrp="1"/>
          </p:cNvGraphicFramePr>
          <p:nvPr/>
        </p:nvGraphicFramePr>
        <p:xfrm>
          <a:off x="514350" y="1915185"/>
          <a:ext cx="4191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19493"/>
          <p:cNvGraphicFramePr>
            <a:graphicFrameLocks noGrp="1"/>
          </p:cNvGraphicFramePr>
          <p:nvPr/>
        </p:nvGraphicFramePr>
        <p:xfrm>
          <a:off x="3371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Posts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194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47986"/>
              </p:ext>
            </p:extLst>
          </p:nvPr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1.071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endParaRPr lang="en-US" altLang="zh-CN" sz="1200" dirty="0" smtClean="0">
                        <a:solidFill>
                          <a:srgbClr val="FFFFFF"/>
                        </a:solidFill>
                        <a:latin typeface="HelveticaNeueLT Std Lt" pitchFamily="18" charset="0"/>
                        <a:ea typeface="HelveticaNeueLT Std Lt" pitchFamily="18" charset="0"/>
                        <a:cs typeface="HelveticaNeueLT Std Lt" pitchFamily="18" charset="0"/>
                      </a:endParaRP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Seguidores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19488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9494"/>
          <p:cNvGraphicFramePr>
            <a:graphicFrameLocks noGrp="1"/>
          </p:cNvGraphicFramePr>
          <p:nvPr/>
        </p:nvGraphicFramePr>
        <p:xfrm>
          <a:off x="457200" y="320040"/>
          <a:ext cx="9777590" cy="43740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03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9495"/>
          <p:cNvGraphicFramePr>
            <a:graphicFrameLocks noGrp="1"/>
          </p:cNvGraphicFramePr>
          <p:nvPr/>
        </p:nvGraphicFramePr>
        <p:xfrm>
          <a:off x="476250" y="339090"/>
          <a:ext cx="9739490" cy="43359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Demografía: sexo y edad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9497"/>
          <p:cNvGraphicFramePr>
            <a:graphicFrameLocks noGrp="1"/>
          </p:cNvGraphicFramePr>
          <p:nvPr/>
        </p:nvGraphicFramePr>
        <p:xfrm>
          <a:off x="495300" y="1265034"/>
          <a:ext cx="9701376" cy="3390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5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1"/>
          <p:cNvSpPr txBox="1"/>
          <p:nvPr/>
        </p:nvSpPr>
        <p:spPr>
          <a:xfrm>
            <a:off x="5365038" y="4332084"/>
            <a:ext cx="4812589" cy="304838"/>
          </a:xfrm>
          <a:prstGeom prst="rect">
            <a:avLst/>
          </a:prstGeom>
          <a:noFill/>
        </p:spPr>
        <p:txBody>
          <a:bodyPr wrap="none" lIns="0" tIns="0" rIns="0" bIns="0" rtlCol="0"/>
          <a:lstStyle/>
          <a:p>
            <a:pPr algn="ctr">
              <a:lnSpc>
                <a:spcPts val="2400"/>
              </a:lnSpc>
            </a:pPr>
            <a:r>
              <a:rPr lang="en-US" altLang="zh-CN" sz="2000" dirty="0" smtClean="0">
                <a:solidFill>
                  <a:srgbClr val="5D5D5D"/>
                </a:solidFill>
                <a:latin typeface="HelveticaNeueLT Std Lt" pitchFamily="18" charset="0"/>
                <a:ea typeface="HelveticaNeueLT Std Lt" pitchFamily="18" charset="0"/>
                <a:cs typeface="HelveticaNeueLT Std Lt" pitchFamily="18" charset="0"/>
              </a:rPr>
              <a:t>Edades</a:t>
            </a:r>
          </a:p>
        </p:txBody>
      </p:sp>
      <p:pic>
        <p:nvPicPr>
          <p:cNvPr id="20" name="Image 2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365038" y="1792084"/>
            <a:ext cx="4572000" cy="2540000"/>
          </a:xfrm>
          <a:prstGeom prst="rect">
            <a:avLst/>
          </a:prstGeom>
        </p:spPr>
      </p:pic>
      <p:pic>
        <p:nvPicPr>
          <p:cNvPr id="19" name="Image 1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4350" y="1792084"/>
            <a:ext cx="4572000" cy="2540000"/>
          </a:xfrm>
          <a:prstGeom prst="rect">
            <a:avLst/>
          </a:prstGeom>
        </p:spPr>
      </p:pic>
      <p:graphicFrame>
        <p:nvGraphicFramePr>
          <p:cNvPr id="16" name="Table 19496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Image 1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19498"/>
          <p:cNvGraphicFramePr>
            <a:graphicFrameLocks noGrp="1"/>
          </p:cNvGraphicFramePr>
          <p:nvPr/>
        </p:nvGraphicFramePr>
        <p:xfrm>
          <a:off x="457200" y="320040"/>
          <a:ext cx="9777590" cy="45138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859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19499"/>
          <p:cNvGraphicFramePr>
            <a:graphicFrameLocks noGrp="1"/>
          </p:cNvGraphicFramePr>
          <p:nvPr/>
        </p:nvGraphicFramePr>
        <p:xfrm>
          <a:off x="476250" y="339090"/>
          <a:ext cx="9739490" cy="44757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Demografía: países y ciudades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865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19501"/>
          <p:cNvGraphicFramePr>
            <a:graphicFrameLocks noGrp="1"/>
          </p:cNvGraphicFramePr>
          <p:nvPr/>
        </p:nvGraphicFramePr>
        <p:xfrm>
          <a:off x="495300" y="1265034"/>
          <a:ext cx="9701376" cy="35307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5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38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Top 10 de países</a:t>
                      </a:r>
                    </a:p>
                  </a:txBody>
                  <a:tcPr marL="12700" marR="0" marT="2540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Top 10 ciudades</a:t>
                      </a:r>
                    </a:p>
                  </a:txBody>
                  <a:tcPr marL="12700" marR="0" marT="2540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427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19503"/>
          <p:cNvGraphicFramePr>
            <a:graphicFrameLocks noGrp="1"/>
          </p:cNvGraphicFramePr>
          <p:nvPr/>
        </p:nvGraphicFramePr>
        <p:xfrm>
          <a:off x="5365038" y="1906422"/>
          <a:ext cx="4812588" cy="284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Murcia, Region of Murcia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35,94%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Molina de Segura, Region of M...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4,54%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Cartagena, Region of Murcia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4,25%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Palmar, Region of Murcia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4,25%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Madrid, Comunidad de Madrid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3,19%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Alcantarilla, Region of Murcia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2,22%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Barcelona, Cataluña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1,93%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Orihuela, Comunidad Valenciana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1,55%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Las Torres de Cotillas, Regio...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1,45%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Guadalupe, Region of Murcia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1,35%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8" name="Table 19502"/>
          <p:cNvGraphicFramePr>
            <a:graphicFrameLocks noGrp="1"/>
          </p:cNvGraphicFramePr>
          <p:nvPr/>
        </p:nvGraphicFramePr>
        <p:xfrm>
          <a:off x="514350" y="1906422"/>
          <a:ext cx="4812588" cy="284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España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95,75%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Chile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0,48%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Alemania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0,48%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Argentina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0,39%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México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0,39%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Reino Unido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0,29%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Colombia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0,19%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Italia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0,19%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Perú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0,19%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Estados Unidos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0,19%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5" name="Table 19500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Image 2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19504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19505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Alcance promedio por día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" name="Image 4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35" name="Table 19507"/>
          <p:cNvGraphicFramePr>
            <a:graphicFrameLocks noGrp="1"/>
          </p:cNvGraphicFramePr>
          <p:nvPr/>
        </p:nvGraphicFramePr>
        <p:xfrm>
          <a:off x="495300" y="1265034"/>
          <a:ext cx="9701377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" name="Image 4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351397" y="1284084"/>
            <a:ext cx="3810000" cy="1778000"/>
          </a:xfrm>
          <a:prstGeom prst="rect">
            <a:avLst/>
          </a:prstGeom>
        </p:spPr>
      </p:pic>
      <p:graphicFrame>
        <p:nvGraphicFramePr>
          <p:cNvPr id="36" name="Table 19508"/>
          <p:cNvGraphicFramePr>
            <a:graphicFrameLocks noGrp="1"/>
          </p:cNvGraphicFramePr>
          <p:nvPr/>
        </p:nvGraphicFramePr>
        <p:xfrm>
          <a:off x="514350" y="1732280"/>
          <a:ext cx="5588000" cy="10948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85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19512"/>
          <p:cNvGraphicFramePr>
            <a:graphicFrameLocks noGrp="1"/>
          </p:cNvGraphicFramePr>
          <p:nvPr/>
        </p:nvGraphicFramePr>
        <p:xfrm>
          <a:off x="4768850" y="1795780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Posts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Table 19511"/>
          <p:cNvGraphicFramePr>
            <a:graphicFrameLocks noGrp="1"/>
          </p:cNvGraphicFramePr>
          <p:nvPr/>
        </p:nvGraphicFramePr>
        <p:xfrm>
          <a:off x="3371850" y="1795780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250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+127,27%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Visitas al perfil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Table 19510"/>
          <p:cNvGraphicFramePr>
            <a:graphicFrameLocks noGrp="1"/>
          </p:cNvGraphicFramePr>
          <p:nvPr/>
        </p:nvGraphicFramePr>
        <p:xfrm>
          <a:off x="1974850" y="1795780"/>
          <a:ext cx="1270000" cy="9678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63,29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+308,66%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1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Alcance promedio </a:t>
                      </a:r>
                    </a:p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por día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Table 19509"/>
          <p:cNvGraphicFramePr>
            <a:graphicFrameLocks noGrp="1"/>
          </p:cNvGraphicFramePr>
          <p:nvPr/>
        </p:nvGraphicFramePr>
        <p:xfrm>
          <a:off x="577850" y="1795780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7.954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+239,33%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19506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Image 3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19513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19514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Publicaciones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" name="Image 5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48" name="Table 19516"/>
          <p:cNvGraphicFramePr>
            <a:graphicFrameLocks noGrp="1"/>
          </p:cNvGraphicFramePr>
          <p:nvPr/>
        </p:nvGraphicFramePr>
        <p:xfrm>
          <a:off x="495300" y="1265034"/>
          <a:ext cx="9701377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" name="Image 5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351397" y="1284084"/>
            <a:ext cx="3810000" cy="1778000"/>
          </a:xfrm>
          <a:prstGeom prst="rect">
            <a:avLst/>
          </a:prstGeom>
        </p:spPr>
      </p:pic>
      <p:graphicFrame>
        <p:nvGraphicFramePr>
          <p:cNvPr id="49" name="Table 19517"/>
          <p:cNvGraphicFramePr>
            <a:graphicFrameLocks noGrp="1"/>
          </p:cNvGraphicFramePr>
          <p:nvPr/>
        </p:nvGraphicFramePr>
        <p:xfrm>
          <a:off x="514350" y="1915185"/>
          <a:ext cx="2794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19519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Posts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le 19518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71,29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Engagement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19515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" name="Image 4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19520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19521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Interacciones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" name="Image 6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59" name="Table 19523"/>
          <p:cNvGraphicFramePr>
            <a:graphicFrameLocks noGrp="1"/>
          </p:cNvGraphicFramePr>
          <p:nvPr/>
        </p:nvGraphicFramePr>
        <p:xfrm>
          <a:off x="495300" y="1265034"/>
          <a:ext cx="9701377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5" name="Image 6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351397" y="1284084"/>
            <a:ext cx="3810000" cy="1778000"/>
          </a:xfrm>
          <a:prstGeom prst="rect">
            <a:avLst/>
          </a:prstGeom>
        </p:spPr>
      </p:pic>
      <p:graphicFrame>
        <p:nvGraphicFramePr>
          <p:cNvPr id="60" name="Table 19524"/>
          <p:cNvGraphicFramePr>
            <a:graphicFrameLocks noGrp="1"/>
          </p:cNvGraphicFramePr>
          <p:nvPr/>
        </p:nvGraphicFramePr>
        <p:xfrm>
          <a:off x="514350" y="1915185"/>
          <a:ext cx="5588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19528"/>
          <p:cNvGraphicFramePr>
            <a:graphicFrameLocks noGrp="1"/>
          </p:cNvGraphicFramePr>
          <p:nvPr/>
        </p:nvGraphicFramePr>
        <p:xfrm>
          <a:off x="4768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320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Interacciones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3" name="Table 19527"/>
          <p:cNvGraphicFramePr>
            <a:graphicFrameLocks noGrp="1"/>
          </p:cNvGraphicFramePr>
          <p:nvPr/>
        </p:nvGraphicFramePr>
        <p:xfrm>
          <a:off x="3371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Guardados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" name="Table 19526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Comentarios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" name="Table 19525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315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Table 19522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" name="Image 5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Table 19529"/>
          <p:cNvGraphicFramePr>
            <a:graphicFrameLocks noGrp="1"/>
          </p:cNvGraphicFramePr>
          <p:nvPr/>
        </p:nvGraphicFramePr>
        <p:xfrm>
          <a:off x="457200" y="320040"/>
          <a:ext cx="9777590" cy="65292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9235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19530"/>
          <p:cNvGraphicFramePr>
            <a:graphicFrameLocks noGrp="1"/>
          </p:cNvGraphicFramePr>
          <p:nvPr/>
        </p:nvGraphicFramePr>
        <p:xfrm>
          <a:off x="476250" y="339090"/>
          <a:ext cx="9739490" cy="64911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Ranking de publicaciones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</a:pPr>
                      <a:r>
                        <a:rPr lang="en-US" altLang="zh-CN" sz="13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Mostrando 16 publicaciones ordenadas por número de me gusta.</a:t>
                      </a:r>
                    </a:p>
                  </a:txBody>
                  <a:tcPr marL="12700" marR="50800" marT="317500" marB="127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545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" name="Table 19532"/>
          <p:cNvGraphicFramePr>
            <a:graphicFrameLocks noGrp="1"/>
          </p:cNvGraphicFramePr>
          <p:nvPr/>
        </p:nvGraphicFramePr>
        <p:xfrm>
          <a:off x="495300" y="1799729"/>
          <a:ext cx="9701384" cy="52400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4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0032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Publicado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Texto</a:t>
                      </a:r>
                    </a:p>
                  </a:txBody>
                  <a:tcPr marL="25400" marR="25400" marT="12700" marB="1270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Guardados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Comentarios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Alcance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Engagement</a:t>
                      </a:r>
                    </a:p>
                  </a:txBody>
                  <a:tcPr marL="25400" marR="25400" marT="12700" marB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24 may. 15:15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¡Nos encantan estas visitas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👏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! Hoy de los alumn...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631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87,45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28 abr. 08:23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🥼🧪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 CICLO DE CONFERENCIAS: Investigación y c...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479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395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86,08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31 may. 10:23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𝑬𝒔𝒑𝒆𝒄𝒊𝒂𝒍 𝑳𝒂 𝑶𝒑𝒊𝒏𝒊𝒐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́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𝒏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La invest...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422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353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90,65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 may. 12:32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✨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Anoche estuvimos acompañando a los pacientes d...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388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92,02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 may. 09:25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🧑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🔬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Un equipo formado por investigadores del I...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449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73,53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20 may. 12:58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🧪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#DiaInternacionaldelEnsayoClinico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✅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IMIB 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243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224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111,61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20 jun. 09:47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𝑬𝒔𝒑𝒆𝒄𝒊𝒂𝒍 𝑳𝒂 𝑽𝒆𝒓𝒅𝒂𝒅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Investigació...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355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286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66,43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 jun. 12:33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Seminario “Estrategias de inmunoterapia adoptiv...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225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75,56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24 may. 12:22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📆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Este 26 de mayo de 2022 tendrá lugar el semi...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219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68,49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21 abr. 13:22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🏃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‍♀️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🏃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‍♂️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Ceutí fomenta la actividad física pa...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283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49,47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8" name="Image 11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6715912"/>
            <a:ext cx="152400" cy="139700"/>
          </a:xfrm>
          <a:prstGeom prst="rect">
            <a:avLst/>
          </a:prstGeom>
        </p:spPr>
      </p:pic>
      <p:pic>
        <p:nvPicPr>
          <p:cNvPr id="117" name="Image 11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6207912"/>
            <a:ext cx="152400" cy="139700"/>
          </a:xfrm>
          <a:prstGeom prst="rect">
            <a:avLst/>
          </a:prstGeom>
        </p:spPr>
      </p:pic>
      <p:pic>
        <p:nvPicPr>
          <p:cNvPr id="113" name="Image 11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06892" y="6106312"/>
            <a:ext cx="400050" cy="400050"/>
          </a:xfrm>
          <a:prstGeom prst="rect">
            <a:avLst/>
          </a:prstGeom>
        </p:spPr>
      </p:pic>
      <p:cxnSp>
        <p:nvCxnSpPr>
          <p:cNvPr id="114" name="Line 114"/>
          <p:cNvCxnSpPr/>
          <p:nvPr/>
        </p:nvCxnSpPr>
        <p:spPr>
          <a:xfrm>
            <a:off x="1587842" y="6092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15" name="Line 115"/>
          <p:cNvCxnSpPr/>
          <p:nvPr/>
        </p:nvCxnSpPr>
        <p:spPr>
          <a:xfrm>
            <a:off x="1587842" y="6520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16" name="Line 116"/>
          <p:cNvCxnSpPr/>
          <p:nvPr/>
        </p:nvCxnSpPr>
        <p:spPr>
          <a:xfrm>
            <a:off x="1592605" y="6087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12" name="Image 1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5699912"/>
            <a:ext cx="152400" cy="139700"/>
          </a:xfrm>
          <a:prstGeom prst="rect">
            <a:avLst/>
          </a:prstGeom>
        </p:spPr>
      </p:pic>
      <p:pic>
        <p:nvPicPr>
          <p:cNvPr id="108" name="Image 10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606892" y="5598312"/>
            <a:ext cx="400050" cy="400050"/>
          </a:xfrm>
          <a:prstGeom prst="rect">
            <a:avLst/>
          </a:prstGeom>
        </p:spPr>
      </p:pic>
      <p:cxnSp>
        <p:nvCxnSpPr>
          <p:cNvPr id="109" name="Line 109"/>
          <p:cNvCxnSpPr/>
          <p:nvPr/>
        </p:nvCxnSpPr>
        <p:spPr>
          <a:xfrm>
            <a:off x="1587842" y="5584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10" name="Line 110"/>
          <p:cNvCxnSpPr/>
          <p:nvPr/>
        </p:nvCxnSpPr>
        <p:spPr>
          <a:xfrm>
            <a:off x="1587842" y="6012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11" name="Line 111"/>
          <p:cNvCxnSpPr/>
          <p:nvPr/>
        </p:nvCxnSpPr>
        <p:spPr>
          <a:xfrm>
            <a:off x="1592605" y="5579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07" name="Image 107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13838" y="5191912"/>
            <a:ext cx="152400" cy="1397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606892" y="5090312"/>
            <a:ext cx="400050" cy="400050"/>
          </a:xfrm>
          <a:prstGeom prst="rect">
            <a:avLst/>
          </a:prstGeom>
        </p:spPr>
      </p:pic>
      <p:cxnSp>
        <p:nvCxnSpPr>
          <p:cNvPr id="104" name="Line 104"/>
          <p:cNvCxnSpPr/>
          <p:nvPr/>
        </p:nvCxnSpPr>
        <p:spPr>
          <a:xfrm>
            <a:off x="1587842" y="5076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05" name="Line 105"/>
          <p:cNvCxnSpPr/>
          <p:nvPr/>
        </p:nvCxnSpPr>
        <p:spPr>
          <a:xfrm>
            <a:off x="1587842" y="5504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06" name="Line 106"/>
          <p:cNvCxnSpPr/>
          <p:nvPr/>
        </p:nvCxnSpPr>
        <p:spPr>
          <a:xfrm>
            <a:off x="1592605" y="5071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4683912"/>
            <a:ext cx="152400" cy="139700"/>
          </a:xfrm>
          <a:prstGeom prst="rect">
            <a:avLst/>
          </a:prstGeom>
        </p:spPr>
      </p:pic>
      <p:pic>
        <p:nvPicPr>
          <p:cNvPr id="98" name="Image 98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606892" y="4582312"/>
            <a:ext cx="400050" cy="400050"/>
          </a:xfrm>
          <a:prstGeom prst="rect">
            <a:avLst/>
          </a:prstGeom>
        </p:spPr>
      </p:pic>
      <p:cxnSp>
        <p:nvCxnSpPr>
          <p:cNvPr id="99" name="Line 99"/>
          <p:cNvCxnSpPr/>
          <p:nvPr/>
        </p:nvCxnSpPr>
        <p:spPr>
          <a:xfrm>
            <a:off x="1587842" y="4568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00" name="Line 100"/>
          <p:cNvCxnSpPr/>
          <p:nvPr/>
        </p:nvCxnSpPr>
        <p:spPr>
          <a:xfrm>
            <a:off x="1587842" y="4996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01" name="Line 101"/>
          <p:cNvCxnSpPr/>
          <p:nvPr/>
        </p:nvCxnSpPr>
        <p:spPr>
          <a:xfrm>
            <a:off x="1592605" y="4563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97" name="Image 9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4175912"/>
            <a:ext cx="152400" cy="139700"/>
          </a:xfrm>
          <a:prstGeom prst="rect">
            <a:avLst/>
          </a:prstGeom>
        </p:spPr>
      </p:pic>
      <p:pic>
        <p:nvPicPr>
          <p:cNvPr id="93" name="Image 93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606892" y="4074312"/>
            <a:ext cx="400050" cy="400050"/>
          </a:xfrm>
          <a:prstGeom prst="rect">
            <a:avLst/>
          </a:prstGeom>
        </p:spPr>
      </p:pic>
      <p:cxnSp>
        <p:nvCxnSpPr>
          <p:cNvPr id="94" name="Line 94"/>
          <p:cNvCxnSpPr/>
          <p:nvPr/>
        </p:nvCxnSpPr>
        <p:spPr>
          <a:xfrm>
            <a:off x="1587842" y="4060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95" name="Line 95"/>
          <p:cNvCxnSpPr/>
          <p:nvPr/>
        </p:nvCxnSpPr>
        <p:spPr>
          <a:xfrm>
            <a:off x="1587842" y="4488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96" name="Line 96"/>
          <p:cNvCxnSpPr/>
          <p:nvPr/>
        </p:nvCxnSpPr>
        <p:spPr>
          <a:xfrm>
            <a:off x="1592605" y="4055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92" name="Image 9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13838" y="3667912"/>
            <a:ext cx="152400" cy="139700"/>
          </a:xfrm>
          <a:prstGeom prst="rect">
            <a:avLst/>
          </a:prstGeom>
        </p:spPr>
      </p:pic>
      <p:pic>
        <p:nvPicPr>
          <p:cNvPr id="88" name="Image 88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1606892" y="3566312"/>
            <a:ext cx="400050" cy="400050"/>
          </a:xfrm>
          <a:prstGeom prst="rect">
            <a:avLst/>
          </a:prstGeom>
        </p:spPr>
      </p:pic>
      <p:cxnSp>
        <p:nvCxnSpPr>
          <p:cNvPr id="89" name="Line 89"/>
          <p:cNvCxnSpPr/>
          <p:nvPr/>
        </p:nvCxnSpPr>
        <p:spPr>
          <a:xfrm>
            <a:off x="1587842" y="3552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90" name="Line 90"/>
          <p:cNvCxnSpPr/>
          <p:nvPr/>
        </p:nvCxnSpPr>
        <p:spPr>
          <a:xfrm>
            <a:off x="1587842" y="3980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91" name="Line 91"/>
          <p:cNvCxnSpPr/>
          <p:nvPr/>
        </p:nvCxnSpPr>
        <p:spPr>
          <a:xfrm>
            <a:off x="1592605" y="3547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87" name="Image 87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13838" y="3159912"/>
            <a:ext cx="152400" cy="139700"/>
          </a:xfrm>
          <a:prstGeom prst="rect">
            <a:avLst/>
          </a:prstGeom>
        </p:spPr>
      </p:pic>
      <p:pic>
        <p:nvPicPr>
          <p:cNvPr id="83" name="Image 83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1606892" y="3058312"/>
            <a:ext cx="400050" cy="400050"/>
          </a:xfrm>
          <a:prstGeom prst="rect">
            <a:avLst/>
          </a:prstGeom>
        </p:spPr>
      </p:pic>
      <p:cxnSp>
        <p:nvCxnSpPr>
          <p:cNvPr id="84" name="Line 84"/>
          <p:cNvCxnSpPr/>
          <p:nvPr/>
        </p:nvCxnSpPr>
        <p:spPr>
          <a:xfrm>
            <a:off x="1587842" y="3044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85" name="Line 85"/>
          <p:cNvCxnSpPr/>
          <p:nvPr/>
        </p:nvCxnSpPr>
        <p:spPr>
          <a:xfrm>
            <a:off x="1587842" y="3472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86" name="Line 86"/>
          <p:cNvCxnSpPr/>
          <p:nvPr/>
        </p:nvCxnSpPr>
        <p:spPr>
          <a:xfrm>
            <a:off x="1592605" y="3039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82" name="Image 8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13838" y="2651912"/>
            <a:ext cx="152400" cy="139700"/>
          </a:xfrm>
          <a:prstGeom prst="rect">
            <a:avLst/>
          </a:prstGeom>
        </p:spPr>
      </p:pic>
      <p:pic>
        <p:nvPicPr>
          <p:cNvPr id="78" name="Image 78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1606892" y="2550312"/>
            <a:ext cx="400050" cy="400050"/>
          </a:xfrm>
          <a:prstGeom prst="rect">
            <a:avLst/>
          </a:prstGeom>
        </p:spPr>
      </p:pic>
      <p:cxnSp>
        <p:nvCxnSpPr>
          <p:cNvPr id="79" name="Line 79"/>
          <p:cNvCxnSpPr/>
          <p:nvPr/>
        </p:nvCxnSpPr>
        <p:spPr>
          <a:xfrm>
            <a:off x="1587842" y="2536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80" name="Line 80"/>
          <p:cNvCxnSpPr/>
          <p:nvPr/>
        </p:nvCxnSpPr>
        <p:spPr>
          <a:xfrm>
            <a:off x="1587842" y="2964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81" name="Line 81"/>
          <p:cNvCxnSpPr/>
          <p:nvPr/>
        </p:nvCxnSpPr>
        <p:spPr>
          <a:xfrm>
            <a:off x="1592605" y="2531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77" name="Image 77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13838" y="2143912"/>
            <a:ext cx="152400" cy="139700"/>
          </a:xfrm>
          <a:prstGeom prst="rect">
            <a:avLst/>
          </a:prstGeom>
        </p:spPr>
      </p:pic>
      <p:pic>
        <p:nvPicPr>
          <p:cNvPr id="73" name="Image 73"/>
          <p:cNvPicPr>
            <a:picLocks noChangeAspect="1"/>
          </p:cNvPicPr>
          <p:nvPr/>
        </p:nvPicPr>
        <p:blipFill>
          <a:blip r:embed="rId12"/>
          <a:stretch/>
        </p:blipFill>
        <p:spPr>
          <a:xfrm>
            <a:off x="1606892" y="2042312"/>
            <a:ext cx="400050" cy="400050"/>
          </a:xfrm>
          <a:prstGeom prst="rect">
            <a:avLst/>
          </a:prstGeom>
        </p:spPr>
      </p:pic>
      <p:cxnSp>
        <p:nvCxnSpPr>
          <p:cNvPr id="74" name="Line 74"/>
          <p:cNvCxnSpPr/>
          <p:nvPr/>
        </p:nvCxnSpPr>
        <p:spPr>
          <a:xfrm>
            <a:off x="1587842" y="2028024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75" name="Line 75"/>
          <p:cNvCxnSpPr/>
          <p:nvPr/>
        </p:nvCxnSpPr>
        <p:spPr>
          <a:xfrm>
            <a:off x="1587842" y="2456649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76" name="Line 76"/>
          <p:cNvCxnSpPr/>
          <p:nvPr/>
        </p:nvCxnSpPr>
        <p:spPr>
          <a:xfrm>
            <a:off x="1592605" y="202326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graphicFrame>
        <p:nvGraphicFramePr>
          <p:cNvPr id="70" name="Table 19531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" name="Image 71"/>
          <p:cNvPicPr>
            <a:picLocks noChangeAspect="1"/>
          </p:cNvPicPr>
          <p:nvPr/>
        </p:nvPicPr>
        <p:blipFill>
          <a:blip r:embed="rId13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 19533"/>
          <p:cNvGraphicFramePr>
            <a:graphicFrameLocks noGrp="1"/>
          </p:cNvGraphicFramePr>
          <p:nvPr/>
        </p:nvGraphicFramePr>
        <p:xfrm>
          <a:off x="457200" y="320040"/>
          <a:ext cx="9777590" cy="37922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223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Table 19534"/>
          <p:cNvGraphicFramePr>
            <a:graphicFrameLocks noGrp="1"/>
          </p:cNvGraphicFramePr>
          <p:nvPr/>
        </p:nvGraphicFramePr>
        <p:xfrm>
          <a:off x="476250" y="339090"/>
          <a:ext cx="9739490" cy="37541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13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Table 19535"/>
          <p:cNvGraphicFramePr>
            <a:graphicFrameLocks noGrp="1"/>
          </p:cNvGraphicFramePr>
          <p:nvPr/>
        </p:nvGraphicFramePr>
        <p:xfrm>
          <a:off x="495300" y="358140"/>
          <a:ext cx="9701384" cy="37160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4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0032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Publicado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Texto</a:t>
                      </a:r>
                    </a:p>
                  </a:txBody>
                  <a:tcPr marL="25400" marR="25400" marT="12700" marB="1270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Guardados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Comentarios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Alcance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Engagement</a:t>
                      </a:r>
                    </a:p>
                  </a:txBody>
                  <a:tcPr marL="25400" marR="25400" marT="12700" marB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29 abr. 15:53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🎞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️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💉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Coloquio 'Cómo las vacunas habrían cambiad...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357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288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41,67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22 abr. 15:26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💉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@imib_rmurcia y @ffismurcia colaboran en las...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322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294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40,82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04 may. 14:02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📚 𝐂𝐮𝐫𝐬𝐨 𝐜𝐨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𝐜𝐫𝐞𝐚𝐜𝐢𝐨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́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𝐧 𝐞𝐧 𝐢𝐧...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66,27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11 may. 13:15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𝐈𝐕 𝐒𝐞𝐦𝐚𝐧𝐚 𝐒𝐚𝐥𝐮𝐝𝐚𝐛𝐥𝐞🍏⛹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️‍♂️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Mañ...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194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50,56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03 jun. 14:21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 la fase de implementación de JADE CARE, se r...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187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45,71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05 may. 14:02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proyecto europeo PLASTICHEAL, coordinado por...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152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41,96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6" name="Image 15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3750322"/>
            <a:ext cx="152400" cy="139700"/>
          </a:xfrm>
          <a:prstGeom prst="rect">
            <a:avLst/>
          </a:prstGeom>
        </p:spPr>
      </p:pic>
      <p:pic>
        <p:nvPicPr>
          <p:cNvPr id="152" name="Image 15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06892" y="3648722"/>
            <a:ext cx="400050" cy="400050"/>
          </a:xfrm>
          <a:prstGeom prst="rect">
            <a:avLst/>
          </a:prstGeom>
        </p:spPr>
      </p:pic>
      <p:cxnSp>
        <p:nvCxnSpPr>
          <p:cNvPr id="153" name="Line 153"/>
          <p:cNvCxnSpPr/>
          <p:nvPr/>
        </p:nvCxnSpPr>
        <p:spPr>
          <a:xfrm>
            <a:off x="1587842" y="3634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54" name="Line 154"/>
          <p:cNvCxnSpPr/>
          <p:nvPr/>
        </p:nvCxnSpPr>
        <p:spPr>
          <a:xfrm>
            <a:off x="1587842" y="4063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55" name="Line 155"/>
          <p:cNvCxnSpPr/>
          <p:nvPr/>
        </p:nvCxnSpPr>
        <p:spPr>
          <a:xfrm>
            <a:off x="1592605" y="3629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51" name="Image 15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3242322"/>
            <a:ext cx="152400" cy="139700"/>
          </a:xfrm>
          <a:prstGeom prst="rect">
            <a:avLst/>
          </a:prstGeom>
        </p:spPr>
      </p:pic>
      <p:pic>
        <p:nvPicPr>
          <p:cNvPr id="147" name="Image 14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606892" y="3140722"/>
            <a:ext cx="400050" cy="400050"/>
          </a:xfrm>
          <a:prstGeom prst="rect">
            <a:avLst/>
          </a:prstGeom>
        </p:spPr>
      </p:pic>
      <p:cxnSp>
        <p:nvCxnSpPr>
          <p:cNvPr id="148" name="Line 148"/>
          <p:cNvCxnSpPr/>
          <p:nvPr/>
        </p:nvCxnSpPr>
        <p:spPr>
          <a:xfrm>
            <a:off x="1587842" y="3126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49" name="Line 149"/>
          <p:cNvCxnSpPr/>
          <p:nvPr/>
        </p:nvCxnSpPr>
        <p:spPr>
          <a:xfrm>
            <a:off x="1587842" y="3555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50" name="Line 150"/>
          <p:cNvCxnSpPr/>
          <p:nvPr/>
        </p:nvCxnSpPr>
        <p:spPr>
          <a:xfrm>
            <a:off x="1592605" y="3121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46" name="Image 14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2734322"/>
            <a:ext cx="152400" cy="139700"/>
          </a:xfrm>
          <a:prstGeom prst="rect">
            <a:avLst/>
          </a:prstGeom>
        </p:spPr>
      </p:pic>
      <p:pic>
        <p:nvPicPr>
          <p:cNvPr id="142" name="Image 14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606892" y="2632722"/>
            <a:ext cx="400050" cy="400050"/>
          </a:xfrm>
          <a:prstGeom prst="rect">
            <a:avLst/>
          </a:prstGeom>
        </p:spPr>
      </p:pic>
      <p:cxnSp>
        <p:nvCxnSpPr>
          <p:cNvPr id="143" name="Line 143"/>
          <p:cNvCxnSpPr/>
          <p:nvPr/>
        </p:nvCxnSpPr>
        <p:spPr>
          <a:xfrm>
            <a:off x="1587842" y="2618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44" name="Line 144"/>
          <p:cNvCxnSpPr/>
          <p:nvPr/>
        </p:nvCxnSpPr>
        <p:spPr>
          <a:xfrm>
            <a:off x="1587842" y="3047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45" name="Line 145"/>
          <p:cNvCxnSpPr/>
          <p:nvPr/>
        </p:nvCxnSpPr>
        <p:spPr>
          <a:xfrm>
            <a:off x="1592605" y="2613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41" name="Image 14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2226322"/>
            <a:ext cx="152400" cy="139700"/>
          </a:xfrm>
          <a:prstGeom prst="rect">
            <a:avLst/>
          </a:prstGeom>
        </p:spPr>
      </p:pic>
      <p:pic>
        <p:nvPicPr>
          <p:cNvPr id="137" name="Image 137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606892" y="2124722"/>
            <a:ext cx="400050" cy="400050"/>
          </a:xfrm>
          <a:prstGeom prst="rect">
            <a:avLst/>
          </a:prstGeom>
        </p:spPr>
      </p:pic>
      <p:cxnSp>
        <p:nvCxnSpPr>
          <p:cNvPr id="138" name="Line 138"/>
          <p:cNvCxnSpPr/>
          <p:nvPr/>
        </p:nvCxnSpPr>
        <p:spPr>
          <a:xfrm>
            <a:off x="1587842" y="2110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39" name="Line 139"/>
          <p:cNvCxnSpPr/>
          <p:nvPr/>
        </p:nvCxnSpPr>
        <p:spPr>
          <a:xfrm>
            <a:off x="1587842" y="2539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40" name="Line 140"/>
          <p:cNvCxnSpPr/>
          <p:nvPr/>
        </p:nvCxnSpPr>
        <p:spPr>
          <a:xfrm>
            <a:off x="1592605" y="2105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36" name="Image 13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13838" y="1718322"/>
            <a:ext cx="152400" cy="139700"/>
          </a:xfrm>
          <a:prstGeom prst="rect">
            <a:avLst/>
          </a:prstGeom>
        </p:spPr>
      </p:pic>
      <p:pic>
        <p:nvPicPr>
          <p:cNvPr id="132" name="Image 132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606892" y="1616722"/>
            <a:ext cx="400050" cy="400050"/>
          </a:xfrm>
          <a:prstGeom prst="rect">
            <a:avLst/>
          </a:prstGeom>
        </p:spPr>
      </p:pic>
      <p:cxnSp>
        <p:nvCxnSpPr>
          <p:cNvPr id="133" name="Line 133"/>
          <p:cNvCxnSpPr/>
          <p:nvPr/>
        </p:nvCxnSpPr>
        <p:spPr>
          <a:xfrm>
            <a:off x="1587842" y="1602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34" name="Line 134"/>
          <p:cNvCxnSpPr/>
          <p:nvPr/>
        </p:nvCxnSpPr>
        <p:spPr>
          <a:xfrm>
            <a:off x="1587842" y="2031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35" name="Line 135"/>
          <p:cNvCxnSpPr/>
          <p:nvPr/>
        </p:nvCxnSpPr>
        <p:spPr>
          <a:xfrm>
            <a:off x="1592605" y="1597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31" name="Image 131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2213838" y="1210322"/>
            <a:ext cx="152400" cy="139700"/>
          </a:xfrm>
          <a:prstGeom prst="rect">
            <a:avLst/>
          </a:prstGeom>
        </p:spPr>
      </p:pic>
      <p:pic>
        <p:nvPicPr>
          <p:cNvPr id="127" name="Image 127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1606892" y="1108722"/>
            <a:ext cx="400050" cy="400050"/>
          </a:xfrm>
          <a:prstGeom prst="rect">
            <a:avLst/>
          </a:prstGeom>
        </p:spPr>
      </p:pic>
      <p:cxnSp>
        <p:nvCxnSpPr>
          <p:cNvPr id="128" name="Line 128"/>
          <p:cNvCxnSpPr/>
          <p:nvPr/>
        </p:nvCxnSpPr>
        <p:spPr>
          <a:xfrm>
            <a:off x="1587842" y="1094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29" name="Line 129"/>
          <p:cNvCxnSpPr/>
          <p:nvPr/>
        </p:nvCxnSpPr>
        <p:spPr>
          <a:xfrm>
            <a:off x="1587842" y="1523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30" name="Line 130"/>
          <p:cNvCxnSpPr/>
          <p:nvPr/>
        </p:nvCxnSpPr>
        <p:spPr>
          <a:xfrm>
            <a:off x="1592605" y="1089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pic>
        <p:nvPicPr>
          <p:cNvPr id="123" name="Image 123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1606892" y="600722"/>
            <a:ext cx="400050" cy="400050"/>
          </a:xfrm>
          <a:prstGeom prst="rect">
            <a:avLst/>
          </a:prstGeom>
        </p:spPr>
      </p:pic>
      <p:cxnSp>
        <p:nvCxnSpPr>
          <p:cNvPr id="124" name="Line 124"/>
          <p:cNvCxnSpPr/>
          <p:nvPr/>
        </p:nvCxnSpPr>
        <p:spPr>
          <a:xfrm>
            <a:off x="1587842" y="586435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25" name="Line 125"/>
          <p:cNvCxnSpPr/>
          <p:nvPr/>
        </p:nvCxnSpPr>
        <p:spPr>
          <a:xfrm>
            <a:off x="1587842" y="1015060"/>
            <a:ext cx="436030" cy="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  <p:cxnSp>
        <p:nvCxnSpPr>
          <p:cNvPr id="126" name="Line 126"/>
          <p:cNvCxnSpPr/>
          <p:nvPr/>
        </p:nvCxnSpPr>
        <p:spPr>
          <a:xfrm>
            <a:off x="1592605" y="581672"/>
            <a:ext cx="0" cy="438150"/>
          </a:xfrm>
          <a:prstGeom prst="line">
            <a:avLst/>
          </a:prstGeom>
          <a:ln w="9525">
            <a:solidFill>
              <a:srgbClr val="CCCCCC"/>
            </a:solidFill>
            <a:prstDash val="soli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able 19536"/>
          <p:cNvGraphicFramePr>
            <a:graphicFrameLocks noGrp="1"/>
          </p:cNvGraphicFramePr>
          <p:nvPr/>
        </p:nvGraphicFramePr>
        <p:xfrm>
          <a:off x="457200" y="320040"/>
          <a:ext cx="9777590" cy="63717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174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9" name="Table 19537"/>
          <p:cNvGraphicFramePr>
            <a:graphicFrameLocks noGrp="1"/>
          </p:cNvGraphicFramePr>
          <p:nvPr/>
        </p:nvGraphicFramePr>
        <p:xfrm>
          <a:off x="476250" y="339090"/>
          <a:ext cx="9739490" cy="63336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Ranking de hashtags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</a:pPr>
                      <a:r>
                        <a:rPr lang="en-US" altLang="zh-CN" sz="13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Mostrando 20 ordenadas por número de me gusta.</a:t>
                      </a:r>
                    </a:p>
                  </a:txBody>
                  <a:tcPr marL="12700" marR="50800" marT="317500" marB="127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05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9539"/>
          <p:cNvGraphicFramePr>
            <a:graphicFrameLocks noGrp="1"/>
          </p:cNvGraphicFramePr>
          <p:nvPr/>
        </p:nvGraphicFramePr>
        <p:xfrm>
          <a:off x="495300" y="1799729"/>
          <a:ext cx="9701390" cy="48539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0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03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Número De Posts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Comentarios</a:t>
                      </a:r>
                    </a:p>
                  </a:txBody>
                  <a:tcPr marL="25400" marR="25400" marT="12700" marB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#diabetes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479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#lainvestigacionesvida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479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#esclerosismultiple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388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#investigacionsanitarias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449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#sindromedebrugada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449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#lainvestigacionestaenti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390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#ffis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#imib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#investigacion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#investigadores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#investigacionclinica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388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60" name="Table 19538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imib_rmurcia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1" name="Image 16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14350" y="903058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Table 19540"/>
          <p:cNvGraphicFramePr>
            <a:graphicFrameLocks noGrp="1"/>
          </p:cNvGraphicFramePr>
          <p:nvPr/>
        </p:nvGraphicFramePr>
        <p:xfrm>
          <a:off x="457200" y="320040"/>
          <a:ext cx="9777590" cy="41148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1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" name="Table 19541"/>
          <p:cNvGraphicFramePr>
            <a:graphicFrameLocks noGrp="1"/>
          </p:cNvGraphicFramePr>
          <p:nvPr/>
        </p:nvGraphicFramePr>
        <p:xfrm>
          <a:off x="476250" y="339090"/>
          <a:ext cx="9739490" cy="40767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671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6" name="Table 19542"/>
          <p:cNvGraphicFramePr>
            <a:graphicFrameLocks noGrp="1"/>
          </p:cNvGraphicFramePr>
          <p:nvPr/>
        </p:nvGraphicFramePr>
        <p:xfrm>
          <a:off x="495300" y="358140"/>
          <a:ext cx="9701390" cy="40259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0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032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Número De Posts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Comentarios</a:t>
                      </a:r>
                    </a:p>
                  </a:txBody>
                  <a:tcPr marL="25400" marR="25400" marT="12700" marB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#regiondemurcia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388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#diainternacionaldelensayoclinico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243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#investigacionparalavida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363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#salud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326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#laimvestigacionestaenti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#actividadfisica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#deporte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#programaactiva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#vidasana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304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9429"/>
          <p:cNvGraphicFramePr>
            <a:graphicFrameLocks noGrp="1"/>
          </p:cNvGraphicFramePr>
          <p:nvPr/>
        </p:nvGraphicFramePr>
        <p:xfrm>
          <a:off x="457200" y="320040"/>
          <a:ext cx="9777590" cy="62662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62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9430"/>
          <p:cNvGraphicFramePr>
            <a:graphicFrameLocks noGrp="1"/>
          </p:cNvGraphicFramePr>
          <p:nvPr/>
        </p:nvGraphicFramePr>
        <p:xfrm>
          <a:off x="476250" y="339090"/>
          <a:ext cx="9739490" cy="62281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Crecimiento de la comunidad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Image 1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5341734"/>
            <a:ext cx="9525000" cy="1206500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5" name="Table 19432"/>
          <p:cNvGraphicFramePr>
            <a:graphicFrameLocks noGrp="1"/>
          </p:cNvGraphicFramePr>
          <p:nvPr/>
        </p:nvGraphicFramePr>
        <p:xfrm>
          <a:off x="495300" y="1265034"/>
          <a:ext cx="9701390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1"/>
          <p:cNvPicPr>
            <a:picLocks noChangeAspect="1"/>
          </p:cNvPicPr>
          <p:nvPr/>
        </p:nvPicPr>
        <p:blipFill rotWithShape="1">
          <a:blip r:embed="rId4"/>
          <a:srcRect r="1000"/>
          <a:stretch/>
        </p:blipFill>
        <p:spPr>
          <a:xfrm>
            <a:off x="6405740" y="1284084"/>
            <a:ext cx="3771900" cy="1778000"/>
          </a:xfrm>
          <a:prstGeom prst="rect">
            <a:avLst/>
          </a:prstGeom>
        </p:spPr>
      </p:pic>
      <p:graphicFrame>
        <p:nvGraphicFramePr>
          <p:cNvPr id="6" name="Table 19433"/>
          <p:cNvGraphicFramePr>
            <a:graphicFrameLocks noGrp="1"/>
          </p:cNvGraphicFramePr>
          <p:nvPr/>
        </p:nvGraphicFramePr>
        <p:xfrm>
          <a:off x="514350" y="1915185"/>
          <a:ext cx="5588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19437"/>
          <p:cNvGraphicFramePr>
            <a:graphicFrameLocks noGrp="1"/>
          </p:cNvGraphicFramePr>
          <p:nvPr/>
        </p:nvGraphicFramePr>
        <p:xfrm>
          <a:off x="4768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173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-6,99%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19436"/>
          <p:cNvGraphicFramePr>
            <a:graphicFrameLocks noGrp="1"/>
          </p:cNvGraphicFramePr>
          <p:nvPr/>
        </p:nvGraphicFramePr>
        <p:xfrm>
          <a:off x="3371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Perdidos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19435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3.078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Ganados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19434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3.038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+100%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Seguidores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19431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9438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9439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Menciones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Image 2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19" name="Table 19441"/>
          <p:cNvGraphicFramePr>
            <a:graphicFrameLocks noGrp="1"/>
          </p:cNvGraphicFramePr>
          <p:nvPr/>
        </p:nvGraphicFramePr>
        <p:xfrm>
          <a:off x="495300" y="1265034"/>
          <a:ext cx="9701390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Image 23"/>
          <p:cNvPicPr>
            <a:picLocks noChangeAspect="1"/>
          </p:cNvPicPr>
          <p:nvPr/>
        </p:nvPicPr>
        <p:blipFill rotWithShape="1">
          <a:blip r:embed="rId3"/>
          <a:srcRect r="1000"/>
          <a:stretch/>
        </p:blipFill>
        <p:spPr>
          <a:xfrm>
            <a:off x="6405740" y="1284084"/>
            <a:ext cx="3771900" cy="1778000"/>
          </a:xfrm>
          <a:prstGeom prst="rect">
            <a:avLst/>
          </a:prstGeom>
        </p:spPr>
      </p:pic>
      <p:graphicFrame>
        <p:nvGraphicFramePr>
          <p:cNvPr id="20" name="Table 19442"/>
          <p:cNvGraphicFramePr>
            <a:graphicFrameLocks noGrp="1"/>
          </p:cNvGraphicFramePr>
          <p:nvPr/>
        </p:nvGraphicFramePr>
        <p:xfrm>
          <a:off x="514350" y="1915185"/>
          <a:ext cx="2794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19444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173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-6,99%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19443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1.525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+214,43%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Menciones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9440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Image 1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19445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19446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" name="Image 3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30" name="Table 19448"/>
          <p:cNvGraphicFramePr>
            <a:graphicFrameLocks noGrp="1"/>
          </p:cNvGraphicFramePr>
          <p:nvPr/>
        </p:nvGraphicFramePr>
        <p:xfrm>
          <a:off x="495300" y="1265034"/>
          <a:ext cx="9701390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Image 34"/>
          <p:cNvPicPr>
            <a:picLocks noChangeAspect="1"/>
          </p:cNvPicPr>
          <p:nvPr/>
        </p:nvPicPr>
        <p:blipFill rotWithShape="1">
          <a:blip r:embed="rId3"/>
          <a:srcRect r="1000"/>
          <a:stretch/>
        </p:blipFill>
        <p:spPr>
          <a:xfrm>
            <a:off x="6405740" y="1284084"/>
            <a:ext cx="3771900" cy="1778000"/>
          </a:xfrm>
          <a:prstGeom prst="rect">
            <a:avLst/>
          </a:prstGeom>
        </p:spPr>
      </p:pic>
      <p:graphicFrame>
        <p:nvGraphicFramePr>
          <p:cNvPr id="31" name="Table 19449"/>
          <p:cNvGraphicFramePr>
            <a:graphicFrameLocks noGrp="1"/>
          </p:cNvGraphicFramePr>
          <p:nvPr/>
        </p:nvGraphicFramePr>
        <p:xfrm>
          <a:off x="514350" y="1915185"/>
          <a:ext cx="2794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19451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173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-6,99%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19450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21,73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+422,96%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Engagement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19447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Image 2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9452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19453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" name="Image 4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41" name="Table 19455"/>
          <p:cNvGraphicFramePr>
            <a:graphicFrameLocks noGrp="1"/>
          </p:cNvGraphicFramePr>
          <p:nvPr/>
        </p:nvGraphicFramePr>
        <p:xfrm>
          <a:off x="495300" y="1265034"/>
          <a:ext cx="9701390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" name="Image 45"/>
          <p:cNvPicPr>
            <a:picLocks noChangeAspect="1"/>
          </p:cNvPicPr>
          <p:nvPr/>
        </p:nvPicPr>
        <p:blipFill rotWithShape="1">
          <a:blip r:embed="rId3"/>
          <a:srcRect r="1000"/>
          <a:stretch/>
        </p:blipFill>
        <p:spPr>
          <a:xfrm>
            <a:off x="6405740" y="1284084"/>
            <a:ext cx="3771900" cy="1778000"/>
          </a:xfrm>
          <a:prstGeom prst="rect">
            <a:avLst/>
          </a:prstGeom>
        </p:spPr>
      </p:pic>
      <p:graphicFrame>
        <p:nvGraphicFramePr>
          <p:cNvPr id="42" name="Table 19456"/>
          <p:cNvGraphicFramePr>
            <a:graphicFrameLocks noGrp="1"/>
          </p:cNvGraphicFramePr>
          <p:nvPr/>
        </p:nvGraphicFramePr>
        <p:xfrm>
          <a:off x="514350" y="1915185"/>
          <a:ext cx="2794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19458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173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-6,99%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Table 19457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41,7K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-77,53%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Table 19454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Image 4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19459"/>
          <p:cNvGraphicFramePr>
            <a:graphicFrameLocks noGrp="1"/>
          </p:cNvGraphicFramePr>
          <p:nvPr/>
        </p:nvGraphicFramePr>
        <p:xfrm>
          <a:off x="457200" y="320040"/>
          <a:ext cx="9777590" cy="5059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9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19460"/>
          <p:cNvGraphicFramePr>
            <a:graphicFrameLocks noGrp="1"/>
          </p:cNvGraphicFramePr>
          <p:nvPr/>
        </p:nvGraphicFramePr>
        <p:xfrm>
          <a:off x="476250" y="339090"/>
          <a:ext cx="9739490" cy="50216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Interacciones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" name="Image 5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3119234"/>
            <a:ext cx="9525000" cy="2222500"/>
          </a:xfrm>
          <a:prstGeom prst="rect">
            <a:avLst/>
          </a:prstGeom>
        </p:spPr>
      </p:pic>
      <p:graphicFrame>
        <p:nvGraphicFramePr>
          <p:cNvPr id="52" name="Table 19462"/>
          <p:cNvGraphicFramePr>
            <a:graphicFrameLocks noGrp="1"/>
          </p:cNvGraphicFramePr>
          <p:nvPr/>
        </p:nvGraphicFramePr>
        <p:xfrm>
          <a:off x="495300" y="1265034"/>
          <a:ext cx="9701390" cy="181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" name="Image 56"/>
          <p:cNvPicPr>
            <a:picLocks noChangeAspect="1"/>
          </p:cNvPicPr>
          <p:nvPr/>
        </p:nvPicPr>
        <p:blipFill rotWithShape="1">
          <a:blip r:embed="rId3"/>
          <a:srcRect r="1000"/>
          <a:stretch/>
        </p:blipFill>
        <p:spPr>
          <a:xfrm>
            <a:off x="6405740" y="1284084"/>
            <a:ext cx="3771900" cy="1778000"/>
          </a:xfrm>
          <a:prstGeom prst="rect">
            <a:avLst/>
          </a:prstGeom>
        </p:spPr>
      </p:pic>
      <p:graphicFrame>
        <p:nvGraphicFramePr>
          <p:cNvPr id="53" name="Table 19463"/>
          <p:cNvGraphicFramePr>
            <a:graphicFrameLocks noGrp="1"/>
          </p:cNvGraphicFramePr>
          <p:nvPr/>
        </p:nvGraphicFramePr>
        <p:xfrm>
          <a:off x="514350" y="1915185"/>
          <a:ext cx="2794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19465"/>
          <p:cNvGraphicFramePr>
            <a:graphicFrameLocks noGrp="1"/>
          </p:cNvGraphicFramePr>
          <p:nvPr/>
        </p:nvGraphicFramePr>
        <p:xfrm>
          <a:off x="1974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173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-6,99%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Table 19464"/>
          <p:cNvGraphicFramePr>
            <a:graphicFrameLocks noGrp="1"/>
          </p:cNvGraphicFramePr>
          <p:nvPr/>
        </p:nvGraphicFramePr>
        <p:xfrm>
          <a:off x="577850" y="1978685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906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+17,51%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Interacciones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le 19461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" name="Image 5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19466"/>
          <p:cNvGraphicFramePr>
            <a:graphicFrameLocks noGrp="1"/>
          </p:cNvGraphicFramePr>
          <p:nvPr/>
        </p:nvGraphicFramePr>
        <p:xfrm>
          <a:off x="457200" y="320040"/>
          <a:ext cx="9777590" cy="46636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3643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19467"/>
          <p:cNvGraphicFramePr>
            <a:graphicFrameLocks noGrp="1"/>
          </p:cNvGraphicFramePr>
          <p:nvPr/>
        </p:nvGraphicFramePr>
        <p:xfrm>
          <a:off x="476250" y="339090"/>
          <a:ext cx="9739490" cy="46255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Interacciones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0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2" name="Image 7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3488" y="2723083"/>
            <a:ext cx="9525000" cy="2222500"/>
          </a:xfrm>
          <a:prstGeom prst="rect">
            <a:avLst/>
          </a:prstGeom>
        </p:spPr>
      </p:pic>
      <p:graphicFrame>
        <p:nvGraphicFramePr>
          <p:cNvPr id="63" name="Table 19469"/>
          <p:cNvGraphicFramePr>
            <a:graphicFrameLocks noGrp="1"/>
          </p:cNvGraphicFramePr>
          <p:nvPr/>
        </p:nvGraphicFramePr>
        <p:xfrm>
          <a:off x="495300" y="1265034"/>
          <a:ext cx="9701390" cy="1419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0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9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19470"/>
          <p:cNvGraphicFramePr>
            <a:graphicFrameLocks noGrp="1"/>
          </p:cNvGraphicFramePr>
          <p:nvPr/>
        </p:nvGraphicFramePr>
        <p:xfrm>
          <a:off x="514350" y="1519034"/>
          <a:ext cx="9779000" cy="911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194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19477"/>
          <p:cNvGraphicFramePr>
            <a:graphicFrameLocks noGrp="1"/>
          </p:cNvGraphicFramePr>
          <p:nvPr/>
        </p:nvGraphicFramePr>
        <p:xfrm>
          <a:off x="8959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173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-6,99%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Tweets</a:t>
                      </a:r>
                    </a:p>
                  </a:txBody>
                  <a:tcPr marL="12700" marR="0" marT="12700" marB="12700">
                    <a:solidFill>
                      <a:srgbClr val="E6A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" name="Table 19476"/>
          <p:cNvGraphicFramePr>
            <a:graphicFrameLocks noGrp="1"/>
          </p:cNvGraphicFramePr>
          <p:nvPr/>
        </p:nvGraphicFramePr>
        <p:xfrm>
          <a:off x="7562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142</a:t>
                      </a:r>
                    </a:p>
                  </a:txBody>
                  <a:tcPr marL="12700" marR="0" marT="12700" marB="12700">
                    <a:solidFill>
                      <a:srgbClr val="259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+4633,33%</a:t>
                      </a:r>
                    </a:p>
                  </a:txBody>
                  <a:tcPr marL="12700" marR="0" marT="12700" marB="12700">
                    <a:solidFill>
                      <a:srgbClr val="259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Clics en enlace</a:t>
                      </a:r>
                    </a:p>
                  </a:txBody>
                  <a:tcPr marL="12700" marR="0" marT="12700" marB="12700">
                    <a:solidFill>
                      <a:srgbClr val="259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9" name="Table 19475"/>
          <p:cNvGraphicFramePr>
            <a:graphicFrameLocks noGrp="1"/>
          </p:cNvGraphicFramePr>
          <p:nvPr/>
        </p:nvGraphicFramePr>
        <p:xfrm>
          <a:off x="6165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88</a:t>
                      </a:r>
                    </a:p>
                  </a:txBody>
                  <a:tcPr marL="12700" marR="0" marT="12700" marB="12700">
                    <a:solidFill>
                      <a:srgbClr val="72C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-34,81%</a:t>
                      </a:r>
                    </a:p>
                  </a:txBody>
                  <a:tcPr marL="12700" marR="0" marT="12700" marB="12700">
                    <a:solidFill>
                      <a:srgbClr val="72C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Clics en el perfil</a:t>
                      </a:r>
                    </a:p>
                  </a:txBody>
                  <a:tcPr marL="12700" marR="0" marT="12700" marB="12700">
                    <a:solidFill>
                      <a:srgbClr val="72C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" name="Table 19474"/>
          <p:cNvGraphicFramePr>
            <a:graphicFrameLocks noGrp="1"/>
          </p:cNvGraphicFramePr>
          <p:nvPr/>
        </p:nvGraphicFramePr>
        <p:xfrm>
          <a:off x="4768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+50%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Citas</a:t>
                      </a:r>
                    </a:p>
                  </a:txBody>
                  <a:tcPr marL="12700" marR="0" marT="12700" marB="12700">
                    <a:solidFill>
                      <a:srgbClr val="895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19473"/>
          <p:cNvGraphicFramePr>
            <a:graphicFrameLocks noGrp="1"/>
          </p:cNvGraphicFramePr>
          <p:nvPr/>
        </p:nvGraphicFramePr>
        <p:xfrm>
          <a:off x="3371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-45,45%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Respuestas</a:t>
                      </a:r>
                    </a:p>
                  </a:txBody>
                  <a:tcPr marL="12700" marR="0" marT="12700" marB="12700">
                    <a:solidFill>
                      <a:srgbClr val="C65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6" name="Table 19472"/>
          <p:cNvGraphicFramePr>
            <a:graphicFrameLocks noGrp="1"/>
          </p:cNvGraphicFramePr>
          <p:nvPr/>
        </p:nvGraphicFramePr>
        <p:xfrm>
          <a:off x="1974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212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+19,1%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Retweets</a:t>
                      </a:r>
                    </a:p>
                  </a:txBody>
                  <a:tcPr marL="12700" marR="0" marT="12700" marB="12700">
                    <a:solidFill>
                      <a:srgbClr val="52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19471"/>
          <p:cNvGraphicFramePr>
            <a:graphicFrameLocks noGrp="1"/>
          </p:cNvGraphicFramePr>
          <p:nvPr/>
        </p:nvGraphicFramePr>
        <p:xfrm>
          <a:off x="577850" y="1582534"/>
          <a:ext cx="1270000" cy="784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449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+2,51%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altLang="zh-CN" sz="1200" dirty="0" smtClean="0">
                          <a:solidFill>
                            <a:srgbClr val="FFFFFF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12700" marR="0" marT="12700" marB="12700">
                    <a:solidFill>
                      <a:srgbClr val="5C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" name="Table 19468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" name="Image 6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19478"/>
          <p:cNvGraphicFramePr>
            <a:graphicFrameLocks noGrp="1"/>
          </p:cNvGraphicFramePr>
          <p:nvPr/>
        </p:nvGraphicFramePr>
        <p:xfrm>
          <a:off x="457200" y="320040"/>
          <a:ext cx="9777590" cy="62958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583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19479"/>
          <p:cNvGraphicFramePr>
            <a:graphicFrameLocks noGrp="1"/>
          </p:cNvGraphicFramePr>
          <p:nvPr/>
        </p:nvGraphicFramePr>
        <p:xfrm>
          <a:off x="476250" y="339090"/>
          <a:ext cx="9739490" cy="62577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</a:pPr>
                      <a:r>
                        <a:rPr lang="en-US" altLang="zh-CN" sz="32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Ranking de tweets</a:t>
                      </a:r>
                    </a:p>
                  </a:txBody>
                  <a:tcPr marL="12700" marR="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</a:pPr>
                      <a:r>
                        <a:rPr lang="en-US" altLang="zh-CN" sz="13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Mostrando 20 tweets ordenados por número de me gusta.</a:t>
                      </a:r>
                    </a:p>
                  </a:txBody>
                  <a:tcPr marL="12700" marR="50800" marT="317500" marB="127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144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" name="Table 19481"/>
          <p:cNvGraphicFramePr>
            <a:graphicFrameLocks noGrp="1"/>
          </p:cNvGraphicFramePr>
          <p:nvPr/>
        </p:nvGraphicFramePr>
        <p:xfrm>
          <a:off x="495300" y="1799729"/>
          <a:ext cx="9701386" cy="50319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1965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Publicado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Texto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Retweets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Respuestas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Citas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Clics En </a:t>
                      </a:r>
                    </a:p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Enlace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Clics En El </a:t>
                      </a:r>
                    </a:p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Perfil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Engagement</a:t>
                      </a:r>
                    </a:p>
                  </a:txBody>
                  <a:tcPr marL="25400" marR="25400" marT="12700" marB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09 jun. 13:17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¡Un día especial para la investigación biosanitaria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👏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!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Vicente Vicente, Cofundador de @IMIB_RMurc...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2,269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22.48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08 jun. 11:21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👏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Nuestro investigador Ángel Esteban, jefe de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informática, y de la plataforma de bioinformática 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3,634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8.81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20 may. 12:57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🧪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#DiaInternacionaldelEnsayoClinico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✅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IMIB tiene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 activo cerca de 300 estudios clínicos sie...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2,311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14.71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27 may. 10:43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Con el fin de afianzar los estudios clínicos, el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@IMIB_RMurcia pone a disposición de sus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investig...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632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64.87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04 abr. 19:05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🦠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Mañana comienzan las interesantes Jornadas de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COVID19, VIH y VHC en el Hospital General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Univers...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1,565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20.45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26 may. 12:19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✨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Anoche estuvimos acompañando a los pacientes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de Esclerosis Múltiple @AMDEM_Murcia en su I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Gala b...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1,288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24.84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28 abr. 08:13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🥼🧪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 CICLO DE CONFERENCIAS: Investigación y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ciencia en #diabetes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➡️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Diabetes y Covid19,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imparti...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1,064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23.5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08 jun. 12:35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👉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Grupo de Inflamación Molecular del IMIB de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Pablo Pelegrín fue el que hizo un descubrimiento...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486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102.88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 may. 09:53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👩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🔬👨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🔬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Los investigadores del @IMIB_RMurcia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están desarrollando un #estudio para convertir ar...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865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39.31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6" name="Table 19480"/>
          <p:cNvGraphicFramePr>
            <a:graphicFrameLocks noGrp="1"/>
          </p:cNvGraphicFramePr>
          <p:nvPr/>
        </p:nvGraphicFramePr>
        <p:xfrm>
          <a:off x="495300" y="883996"/>
          <a:ext cx="9701390" cy="342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altLang="zh-CN" sz="2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Instituto Murciano de Investigación Biosanitaria</a:t>
                      </a:r>
                    </a:p>
                  </a:txBody>
                  <a:tcPr marL="12700" marR="0" marT="12700" marB="12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7" name="Image 7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14350" y="90304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19482"/>
          <p:cNvGraphicFramePr>
            <a:graphicFrameLocks noGrp="1"/>
          </p:cNvGraphicFramePr>
          <p:nvPr/>
        </p:nvGraphicFramePr>
        <p:xfrm>
          <a:off x="457200" y="320040"/>
          <a:ext cx="9777590" cy="63275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27546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Table 19483"/>
          <p:cNvGraphicFramePr>
            <a:graphicFrameLocks noGrp="1"/>
          </p:cNvGraphicFramePr>
          <p:nvPr/>
        </p:nvGraphicFramePr>
        <p:xfrm>
          <a:off x="476250" y="339090"/>
          <a:ext cx="9739490" cy="62894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3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446">
                <a:tc>
                  <a:txBody>
                    <a:bodyPr/>
                    <a:lstStyle/>
                    <a:p>
                      <a:endParaRPr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19484"/>
          <p:cNvGraphicFramePr>
            <a:graphicFrameLocks noGrp="1"/>
          </p:cNvGraphicFramePr>
          <p:nvPr/>
        </p:nvGraphicFramePr>
        <p:xfrm>
          <a:off x="495300" y="358140"/>
          <a:ext cx="9701386" cy="63783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1965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Publicado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Texto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Impresiones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Me Gusta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Retweets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Respuestas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Citas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Clics En </a:t>
                      </a:r>
                    </a:p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Enlace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Clics En El </a:t>
                      </a:r>
                    </a:p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Perfil</a:t>
                      </a:r>
                    </a:p>
                  </a:txBody>
                  <a:tcPr marL="25400" marR="25400" marT="12700" marB="127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lang="en-US" altLang="zh-CN" sz="800" b="1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Engagement</a:t>
                      </a:r>
                    </a:p>
                  </a:txBody>
                  <a:tcPr marL="25400" marR="25400" marT="12700" marB="12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07 abr. 16:44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#DiaMundialdelaSalud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👉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Especial en @Salud_21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sobre la reconversión urgente de las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investigacione...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613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35.89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02 abr. 09:56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🏃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‍♀️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@IMIB_RMurcia y @FFIS_CARM se suman 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'Run for Parkinson', la carrera solidaria que tendr...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816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23.28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 jun. 12:24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Seminario “Estrategias de inmunoterapia adoptiva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 cáncer” impartido por el Dr. Pablo Menéndez, 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1,328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23.34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08 abr. 21:05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👏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Encarna Martínez Mondéjar, residente de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preventiva visitando @FFIS_CARM @IMIB_RMurcia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#lainvest...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464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36.64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31 may. 13:14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IMIB y la Sociedad de Pediatría del Sureste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evaluarán los riesgos para la salud de la població...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452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81.86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08 abr. 12:54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¡Tenemos visita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😃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de los que se convertirán en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nuestros futuros investigadores! Han venido 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@IMIB...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794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22.67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05 abr. 17:49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📹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En plena grabación de un programa que muy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pronto verá la luz en el que tratamos la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importancia 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2,147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11.18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28 abr. 20:08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💬 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@antoniorentero: Cuando empezamos a vivir la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pandemia seguro que más de uno dijo "esto lo he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v...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629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25.44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06 may. 15:19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🧑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DejaVu Sans" pitchFamily="18" charset="0"/>
                          <a:ea typeface="DejaVu Sans" pitchFamily="18" charset="0"/>
                          <a:cs typeface="DejaVu Sans" pitchFamily="18" charset="0"/>
                        </a:rPr>
                        <a:t>‍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🔬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Un equipo formado por investigadores del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@IMIB_RMurcia junto a la doctora Connie Bezzina,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ca...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407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9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2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63.88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06 abr. 09:27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6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👟🏃</a:t>
                      </a: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Este #DíaMundialdelaActividadFísica lo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celebramos con uno de los grupos del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#ProgramaActiva e...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1,730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-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8.67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4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05 may. 14:05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El proyecto europeo PLASTICHEAL, coordinado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por la @UABBarcelona, ha lanzado un directorio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abiert...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368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10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4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0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3</a:t>
                      </a:r>
                    </a:p>
                  </a:txBody>
                  <a:tcPr marL="25400" marR="254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000" dirty="0" smtClean="0">
                          <a:solidFill>
                            <a:srgbClr val="5D5D5D"/>
                          </a:solidFill>
                          <a:latin typeface="HelveticaNeueLT Std Lt" pitchFamily="18" charset="0"/>
                          <a:ea typeface="HelveticaNeueLT Std Lt" pitchFamily="18" charset="0"/>
                          <a:cs typeface="HelveticaNeueLT Std Lt" pitchFamily="18" charset="0"/>
                        </a:rPr>
                        <a:t>59.78</a:t>
                      </a:r>
                    </a:p>
                  </a:txBody>
                  <a:tcPr marL="25400" marR="25400" marT="63500" marB="635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0_themeP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P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emeP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Personalizado</PresentationFormat>
  <Paragraphs>683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Calibri</vt:lpstr>
      <vt:lpstr>DejaVu Sans</vt:lpstr>
      <vt:lpstr>HelveticaNeueLT Std Lt</vt:lpstr>
      <vt:lpstr>Times</vt:lpstr>
      <vt:lpstr>0_themePart</vt:lpstr>
      <vt:lpstr>1_themePart</vt:lpstr>
      <vt:lpstr>2_themePart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BIA3</cp:lastModifiedBy>
  <cp:revision>1</cp:revision>
  <dcterms:modified xsi:type="dcterms:W3CDTF">2022-06-22T08:29:53Z</dcterms:modified>
</cp:coreProperties>
</file>