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9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6C7F6-03A4-445A-8BCD-697E7AF6889A}" type="datetimeFigureOut">
              <a:rPr lang="es-ES" smtClean="0"/>
              <a:pPr/>
              <a:t>17/05/2016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662C9-8BD3-4D98-ACE7-2C34D4785A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Fondo diapos OBJETIV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683568" y="2204864"/>
            <a:ext cx="7848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400" b="1" dirty="0" err="1" smtClean="0"/>
              <a:t>Prometallodrugs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Development</a:t>
            </a:r>
            <a:r>
              <a:rPr lang="es-ES" sz="2400" b="1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400" b="1" dirty="0" err="1" smtClean="0"/>
              <a:t>Drug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delivery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systems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like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nanoparticles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for</a:t>
            </a:r>
            <a:r>
              <a:rPr lang="es-ES" sz="2400" b="1" dirty="0" smtClean="0"/>
              <a:t> tumor-</a:t>
            </a:r>
            <a:r>
              <a:rPr lang="es-ES" sz="2400" b="1" dirty="0" err="1" smtClean="0"/>
              <a:t>specific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accumulation</a:t>
            </a:r>
            <a:r>
              <a:rPr lang="es-ES" sz="2400" b="1" dirty="0" smtClean="0"/>
              <a:t> and </a:t>
            </a:r>
            <a:r>
              <a:rPr lang="es-ES" sz="2400" b="1" dirty="0" err="1" smtClean="0"/>
              <a:t>activation</a:t>
            </a:r>
            <a:r>
              <a:rPr lang="es-ES" sz="2400" b="1" dirty="0" smtClean="0"/>
              <a:t> of </a:t>
            </a:r>
            <a:r>
              <a:rPr lang="es-ES" sz="2400" b="1" dirty="0" err="1" smtClean="0"/>
              <a:t>anticancer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drugs</a:t>
            </a:r>
            <a:r>
              <a:rPr lang="es-ES" sz="2400" b="1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b="1" dirty="0" smtClean="0"/>
              <a:t>Drug targeting strategies using tumor-specific peptides. 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475656" y="167432"/>
            <a:ext cx="7668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/>
              <a:t>1</a:t>
            </a:r>
            <a:endParaRPr lang="es-ES" sz="36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1459460" y="669328"/>
            <a:ext cx="76845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/>
              <a:t>2. Oncología Clínica Experimental. Biología celular.</a:t>
            </a:r>
            <a:endParaRPr lang="es-ES" sz="28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1421768" y="1127880"/>
            <a:ext cx="81234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GI/IMIB/E110/2011</a:t>
            </a:r>
            <a:r>
              <a:rPr lang="es-ES" sz="2400" b="1" dirty="0" smtClean="0"/>
              <a:t>-</a:t>
            </a:r>
            <a:r>
              <a:rPr lang="es-ES" b="1" dirty="0" smtClean="0">
                <a:solidFill>
                  <a:srgbClr val="0000FF"/>
                </a:solidFill>
              </a:rPr>
              <a:t>METALOFÁMACOS ANTITUMORALES NO CONVENCIONALES</a:t>
            </a:r>
            <a:endParaRPr lang="es-ES" sz="2400" b="1" dirty="0">
              <a:solidFill>
                <a:srgbClr val="0000FF"/>
              </a:solidFill>
            </a:endParaRPr>
          </a:p>
        </p:txBody>
      </p:sp>
      <p:pic>
        <p:nvPicPr>
          <p:cNvPr id="11" name="Picture 2" descr="D:\Pepe\Mis Documentos 2015-09-02 13;50;35\Investigación\Libro 75\reseñas IPs\Portadas, FOTOS y gráficos INVESTIGACION HOY JRUIZ\Pepe Ruiz\JRuiz grupo marzo 201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3978061"/>
            <a:ext cx="3888432" cy="2187243"/>
          </a:xfrm>
          <a:prstGeom prst="rect">
            <a:avLst/>
          </a:prstGeom>
          <a:noFill/>
          <a:ln w="28575">
            <a:solidFill>
              <a:srgbClr val="10FC1B"/>
            </a:solidFill>
          </a:ln>
        </p:spPr>
      </p:pic>
      <p:pic>
        <p:nvPicPr>
          <p:cNvPr id="3074" name="Picture 2" descr="http://www.um.es/qcqo/bioinorg201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4293096"/>
            <a:ext cx="1885950" cy="1181101"/>
          </a:xfrm>
          <a:prstGeom prst="rect">
            <a:avLst/>
          </a:prstGeom>
          <a:noFill/>
        </p:spPr>
      </p:pic>
      <p:pic>
        <p:nvPicPr>
          <p:cNvPr id="2" name="Picture 2" descr="${descripcionlogo.getData()}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92280" y="4365104"/>
            <a:ext cx="1333500" cy="1162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Fondo diapos PROYECT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683568" y="2699036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es-ES" sz="2400" b="1" dirty="0" smtClean="0"/>
          </a:p>
        </p:txBody>
      </p:sp>
      <p:sp>
        <p:nvSpPr>
          <p:cNvPr id="11" name="10 CuadroTexto"/>
          <p:cNvSpPr txBox="1"/>
          <p:nvPr/>
        </p:nvSpPr>
        <p:spPr>
          <a:xfrm>
            <a:off x="1475656" y="167432"/>
            <a:ext cx="7668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/>
              <a:t>1</a:t>
            </a:r>
            <a:endParaRPr lang="es-ES" sz="36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459460" y="669328"/>
            <a:ext cx="76845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/>
              <a:t>2. Oncología Clínica Experimental. Biología celular.</a:t>
            </a:r>
            <a:endParaRPr lang="es-ES" sz="2800" b="1" dirty="0"/>
          </a:p>
        </p:txBody>
      </p:sp>
      <p:pic>
        <p:nvPicPr>
          <p:cNvPr id="14" name="Picture 2" descr="http://www.fecyt.es/fecyt/docs/tmp/-128366689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2960" y="2338996"/>
            <a:ext cx="1990725" cy="607434"/>
          </a:xfrm>
          <a:prstGeom prst="rect">
            <a:avLst/>
          </a:prstGeom>
          <a:noFill/>
        </p:spPr>
      </p:pic>
      <p:sp>
        <p:nvSpPr>
          <p:cNvPr id="15" name="14 Rectángulo"/>
          <p:cNvSpPr/>
          <p:nvPr/>
        </p:nvSpPr>
        <p:spPr>
          <a:xfrm>
            <a:off x="1108820" y="2946430"/>
            <a:ext cx="170110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600" b="1" dirty="0" smtClean="0">
                <a:latin typeface="Calibri" pitchFamily="34" charset="0"/>
              </a:rPr>
              <a:t>CTQ2015-64319-R</a:t>
            </a:r>
            <a:endParaRPr lang="es-ES" sz="1600" b="1" dirty="0">
              <a:latin typeface="Calibri" pitchFamily="34" charset="0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6732240" y="2483012"/>
            <a:ext cx="18474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dirty="0" smtClean="0">
                <a:latin typeface="Calibri" pitchFamily="34" charset="0"/>
              </a:rPr>
              <a:t>COST ACTION CM1105</a:t>
            </a:r>
            <a:endParaRPr lang="es-ES" sz="1400" b="1" dirty="0">
              <a:latin typeface="Calibri" pitchFamily="34" charset="0"/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4139952" y="2338996"/>
            <a:ext cx="2592288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6" name="Imagen 1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139952" y="2407390"/>
            <a:ext cx="2533690" cy="581503"/>
          </a:xfrm>
          <a:prstGeom prst="rect">
            <a:avLst/>
          </a:prstGeom>
        </p:spPr>
      </p:pic>
      <p:pic>
        <p:nvPicPr>
          <p:cNvPr id="19" name="Picture 2" descr="http://www.metdrugs-network.com/s/img/emotionheader.png?1447154846.920px.240px"/>
          <p:cNvPicPr>
            <a:picLocks noChangeAspect="1" noChangeArrowheads="1"/>
          </p:cNvPicPr>
          <p:nvPr/>
        </p:nvPicPr>
        <p:blipFill>
          <a:blip r:embed="rId5" cstate="print"/>
          <a:srcRect l="74182" b="77848"/>
          <a:stretch>
            <a:fillRect/>
          </a:stretch>
        </p:blipFill>
        <p:spPr bwMode="auto">
          <a:xfrm>
            <a:off x="4860032" y="4581128"/>
            <a:ext cx="2143126" cy="479717"/>
          </a:xfrm>
          <a:prstGeom prst="rect">
            <a:avLst/>
          </a:prstGeom>
          <a:noFill/>
        </p:spPr>
      </p:pic>
      <p:sp>
        <p:nvSpPr>
          <p:cNvPr id="20" name="19 Rectángulo"/>
          <p:cNvSpPr/>
          <p:nvPr/>
        </p:nvSpPr>
        <p:spPr>
          <a:xfrm>
            <a:off x="2823256" y="4653136"/>
            <a:ext cx="203677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600" b="1" dirty="0" smtClean="0">
                <a:latin typeface="Calibri" pitchFamily="34" charset="0"/>
              </a:rPr>
              <a:t>CTQ2015-70371-REDT</a:t>
            </a:r>
            <a:endParaRPr lang="es-ES" sz="1600" b="1" dirty="0">
              <a:latin typeface="Calibri" pitchFamily="34" charset="0"/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1547664" y="3429000"/>
            <a:ext cx="6480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>
                <a:solidFill>
                  <a:srgbClr val="C00000"/>
                </a:solidFill>
              </a:rPr>
              <a:t>METALOFARMACOS PARA EL TRATAMIENTO DEL CANCER Y ESTRATEGIAS PARA SU VEHICULIZACION CELULAR</a:t>
            </a:r>
            <a:endParaRPr lang="es-ES" sz="2000" b="1" dirty="0">
              <a:solidFill>
                <a:srgbClr val="C00000"/>
              </a:solidFill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2915816" y="4941168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>
                <a:solidFill>
                  <a:srgbClr val="0000FF"/>
                </a:solidFill>
              </a:rPr>
              <a:t>Metals in Therapy and Diagnosis</a:t>
            </a:r>
            <a:endParaRPr lang="es-ES" sz="2400" dirty="0">
              <a:solidFill>
                <a:srgbClr val="0000FF"/>
              </a:solidFill>
            </a:endParaRPr>
          </a:p>
        </p:txBody>
      </p:sp>
      <p:pic>
        <p:nvPicPr>
          <p:cNvPr id="24" name="Picture 2" descr="http://www.fecyt.es/fecyt/docs/tmp/-128366689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3083" y="4509120"/>
            <a:ext cx="1990725" cy="607434"/>
          </a:xfrm>
          <a:prstGeom prst="rect">
            <a:avLst/>
          </a:prstGeom>
          <a:noFill/>
        </p:spPr>
      </p:pic>
      <p:sp>
        <p:nvSpPr>
          <p:cNvPr id="25" name="24 Rectángulo"/>
          <p:cNvSpPr/>
          <p:nvPr/>
        </p:nvSpPr>
        <p:spPr>
          <a:xfrm>
            <a:off x="7092280" y="4653136"/>
            <a:ext cx="13055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latin typeface="Calibri" pitchFamily="34" charset="0"/>
              </a:rPr>
              <a:t>- NETWORK</a:t>
            </a:r>
            <a:endParaRPr lang="es-ES" dirty="0"/>
          </a:p>
        </p:txBody>
      </p:sp>
      <p:sp>
        <p:nvSpPr>
          <p:cNvPr id="23" name="22 CuadroTexto"/>
          <p:cNvSpPr txBox="1"/>
          <p:nvPr/>
        </p:nvSpPr>
        <p:spPr>
          <a:xfrm>
            <a:off x="1421768" y="1127880"/>
            <a:ext cx="81234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GI/IMIB/E110/2011</a:t>
            </a:r>
            <a:r>
              <a:rPr lang="es-ES" sz="2400" b="1" dirty="0" smtClean="0"/>
              <a:t>-</a:t>
            </a:r>
            <a:r>
              <a:rPr lang="es-ES" b="1" dirty="0" smtClean="0"/>
              <a:t>METALOFÁMACOS ANTITUMORALES NO CONVENCIONALES</a:t>
            </a:r>
            <a:endParaRPr lang="es-E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Fondo diapos PUBLICACION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467544" y="2276872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s-ES" dirty="0" smtClean="0"/>
              <a:t>Zamora A, Pérez SA, Rodríguez V, </a:t>
            </a:r>
            <a:r>
              <a:rPr lang="es-ES" dirty="0" err="1" smtClean="0"/>
              <a:t>Janiak</a:t>
            </a:r>
            <a:r>
              <a:rPr lang="es-ES" dirty="0" smtClean="0"/>
              <a:t> C, </a:t>
            </a:r>
            <a:r>
              <a:rPr lang="es-ES" dirty="0" err="1" smtClean="0"/>
              <a:t>Yellol</a:t>
            </a:r>
            <a:r>
              <a:rPr lang="es-ES" dirty="0" smtClean="0"/>
              <a:t> GS, </a:t>
            </a:r>
            <a:r>
              <a:rPr lang="es-ES" b="1" dirty="0" smtClean="0"/>
              <a:t>Ruiz J. </a:t>
            </a:r>
            <a:r>
              <a:rPr lang="es-ES" dirty="0" smtClean="0">
                <a:solidFill>
                  <a:srgbClr val="0000FF"/>
                </a:solidFill>
              </a:rPr>
              <a:t>Dual </a:t>
            </a:r>
            <a:r>
              <a:rPr lang="es-ES" dirty="0" err="1" smtClean="0">
                <a:solidFill>
                  <a:srgbClr val="0000FF"/>
                </a:solidFill>
              </a:rPr>
              <a:t>antitumor</a:t>
            </a:r>
            <a:r>
              <a:rPr lang="es-ES" dirty="0" smtClean="0">
                <a:solidFill>
                  <a:srgbClr val="0000FF"/>
                </a:solidFill>
              </a:rPr>
              <a:t> and </a:t>
            </a:r>
            <a:r>
              <a:rPr lang="es-ES" dirty="0" err="1" smtClean="0">
                <a:solidFill>
                  <a:srgbClr val="0000FF"/>
                </a:solidFill>
              </a:rPr>
              <a:t>antiangiogenic</a:t>
            </a:r>
            <a:r>
              <a:rPr lang="es-ES" dirty="0" smtClean="0">
                <a:solidFill>
                  <a:srgbClr val="0000FF"/>
                </a:solidFill>
              </a:rPr>
              <a:t> </a:t>
            </a:r>
            <a:r>
              <a:rPr lang="es-ES" dirty="0" err="1" smtClean="0">
                <a:solidFill>
                  <a:srgbClr val="0000FF"/>
                </a:solidFill>
              </a:rPr>
              <a:t>activity</a:t>
            </a:r>
            <a:r>
              <a:rPr lang="es-ES" dirty="0" smtClean="0">
                <a:solidFill>
                  <a:srgbClr val="0000FF"/>
                </a:solidFill>
              </a:rPr>
              <a:t> of </a:t>
            </a:r>
            <a:r>
              <a:rPr lang="es-ES" dirty="0" err="1" smtClean="0">
                <a:solidFill>
                  <a:srgbClr val="0000FF"/>
                </a:solidFill>
              </a:rPr>
              <a:t>organoplatinum</a:t>
            </a:r>
            <a:r>
              <a:rPr lang="es-ES" dirty="0" smtClean="0">
                <a:solidFill>
                  <a:srgbClr val="0000FF"/>
                </a:solidFill>
              </a:rPr>
              <a:t>(II) </a:t>
            </a:r>
            <a:r>
              <a:rPr lang="es-ES" dirty="0" err="1" smtClean="0">
                <a:solidFill>
                  <a:srgbClr val="0000FF"/>
                </a:solidFill>
              </a:rPr>
              <a:t>complexes</a:t>
            </a:r>
            <a:r>
              <a:rPr lang="es-ES" b="1" i="1" dirty="0" smtClean="0">
                <a:solidFill>
                  <a:srgbClr val="FF0000"/>
                </a:solidFill>
              </a:rPr>
              <a:t>. J </a:t>
            </a:r>
            <a:r>
              <a:rPr lang="es-ES" b="1" i="1" dirty="0" err="1" smtClean="0">
                <a:solidFill>
                  <a:srgbClr val="FF0000"/>
                </a:solidFill>
              </a:rPr>
              <a:t>Med</a:t>
            </a:r>
            <a:r>
              <a:rPr lang="es-ES" b="1" i="1" dirty="0" smtClean="0">
                <a:solidFill>
                  <a:srgbClr val="FF0000"/>
                </a:solidFill>
              </a:rPr>
              <a:t> </a:t>
            </a:r>
            <a:r>
              <a:rPr lang="es-ES" b="1" i="1" dirty="0" err="1" smtClean="0">
                <a:solidFill>
                  <a:srgbClr val="FF0000"/>
                </a:solidFill>
              </a:rPr>
              <a:t>Chem</a:t>
            </a:r>
            <a:r>
              <a:rPr lang="es-ES" b="1" i="1" dirty="0" smtClean="0">
                <a:solidFill>
                  <a:srgbClr val="FF0000"/>
                </a:solidFill>
              </a:rPr>
              <a:t>. </a:t>
            </a:r>
            <a:r>
              <a:rPr lang="es-ES" b="1" dirty="0" smtClean="0">
                <a:solidFill>
                  <a:srgbClr val="FF0000"/>
                </a:solidFill>
              </a:rPr>
              <a:t>2015 </a:t>
            </a:r>
            <a:r>
              <a:rPr lang="es-ES" dirty="0" err="1" smtClean="0"/>
              <a:t>Feb</a:t>
            </a:r>
            <a:r>
              <a:rPr lang="es-ES" dirty="0" smtClean="0"/>
              <a:t> 12;58(3):1320-36. </a:t>
            </a:r>
            <a:r>
              <a:rPr lang="es-ES" b="1" dirty="0" smtClean="0"/>
              <a:t>IF: 5.447</a:t>
            </a:r>
            <a:r>
              <a:rPr lang="es-ES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endParaRPr lang="es-ES" dirty="0" smtClean="0"/>
          </a:p>
          <a:p>
            <a:pPr marL="342900" indent="-342900">
              <a:buFont typeface="+mj-lt"/>
              <a:buAutoNum type="arabicPeriod"/>
            </a:pPr>
            <a:r>
              <a:rPr lang="es-ES" dirty="0" err="1" smtClean="0"/>
              <a:t>Yellol</a:t>
            </a:r>
            <a:r>
              <a:rPr lang="es-ES" dirty="0" smtClean="0"/>
              <a:t> J, Pérez SA, </a:t>
            </a:r>
            <a:r>
              <a:rPr lang="es-ES" dirty="0" err="1" smtClean="0"/>
              <a:t>Buceta</a:t>
            </a:r>
            <a:r>
              <a:rPr lang="es-ES" dirty="0" smtClean="0"/>
              <a:t> A, </a:t>
            </a:r>
            <a:r>
              <a:rPr lang="es-ES" dirty="0" err="1" smtClean="0"/>
              <a:t>Yellol</a:t>
            </a:r>
            <a:r>
              <a:rPr lang="es-ES" dirty="0" smtClean="0"/>
              <a:t> G, Donaire A, </a:t>
            </a:r>
            <a:r>
              <a:rPr lang="es-ES" dirty="0" err="1" smtClean="0"/>
              <a:t>Szumlas</a:t>
            </a:r>
            <a:r>
              <a:rPr lang="es-ES" dirty="0" smtClean="0"/>
              <a:t> P, </a:t>
            </a:r>
            <a:r>
              <a:rPr lang="es-ES" dirty="0" err="1" smtClean="0"/>
              <a:t>Bednarski</a:t>
            </a:r>
            <a:r>
              <a:rPr lang="es-ES" dirty="0" smtClean="0"/>
              <a:t> PJ, </a:t>
            </a:r>
            <a:r>
              <a:rPr lang="es-ES" dirty="0" err="1" smtClean="0"/>
              <a:t>Makhloufi</a:t>
            </a:r>
            <a:r>
              <a:rPr lang="es-ES" dirty="0" smtClean="0"/>
              <a:t> G, </a:t>
            </a:r>
            <a:r>
              <a:rPr lang="es-ES" dirty="0" err="1" smtClean="0"/>
              <a:t>Janiak</a:t>
            </a:r>
            <a:r>
              <a:rPr lang="es-ES" dirty="0" smtClean="0"/>
              <a:t> C, Espinosa A, </a:t>
            </a:r>
            <a:r>
              <a:rPr lang="es-ES" b="1" dirty="0" smtClean="0"/>
              <a:t>Ruiz J</a:t>
            </a:r>
            <a:r>
              <a:rPr lang="es-ES" dirty="0" smtClean="0"/>
              <a:t>. </a:t>
            </a:r>
            <a:r>
              <a:rPr lang="es-ES" dirty="0" smtClean="0">
                <a:solidFill>
                  <a:srgbClr val="0000FF"/>
                </a:solidFill>
              </a:rPr>
              <a:t>Novel C,N-</a:t>
            </a:r>
            <a:r>
              <a:rPr lang="es-ES" dirty="0" err="1" smtClean="0">
                <a:solidFill>
                  <a:srgbClr val="0000FF"/>
                </a:solidFill>
              </a:rPr>
              <a:t>Cyclometalated</a:t>
            </a:r>
            <a:r>
              <a:rPr lang="es-ES" dirty="0" smtClean="0">
                <a:solidFill>
                  <a:srgbClr val="0000FF"/>
                </a:solidFill>
              </a:rPr>
              <a:t> </a:t>
            </a:r>
            <a:r>
              <a:rPr lang="es-ES" dirty="0" err="1" smtClean="0">
                <a:solidFill>
                  <a:srgbClr val="0000FF"/>
                </a:solidFill>
              </a:rPr>
              <a:t>Benzimidazole</a:t>
            </a:r>
            <a:r>
              <a:rPr lang="es-ES" dirty="0" smtClean="0">
                <a:solidFill>
                  <a:srgbClr val="0000FF"/>
                </a:solidFill>
              </a:rPr>
              <a:t> </a:t>
            </a:r>
            <a:r>
              <a:rPr lang="es-ES" dirty="0" err="1" smtClean="0">
                <a:solidFill>
                  <a:srgbClr val="0000FF"/>
                </a:solidFill>
              </a:rPr>
              <a:t>Ruthenium</a:t>
            </a:r>
            <a:r>
              <a:rPr lang="es-ES" dirty="0" smtClean="0">
                <a:solidFill>
                  <a:srgbClr val="0000FF"/>
                </a:solidFill>
              </a:rPr>
              <a:t>(II) and </a:t>
            </a:r>
            <a:r>
              <a:rPr lang="es-ES" dirty="0" err="1" smtClean="0">
                <a:solidFill>
                  <a:srgbClr val="0000FF"/>
                </a:solidFill>
              </a:rPr>
              <a:t>Iridium</a:t>
            </a:r>
            <a:r>
              <a:rPr lang="es-ES" dirty="0" smtClean="0">
                <a:solidFill>
                  <a:srgbClr val="0000FF"/>
                </a:solidFill>
              </a:rPr>
              <a:t>(III) </a:t>
            </a:r>
            <a:r>
              <a:rPr lang="es-ES" dirty="0" err="1" smtClean="0">
                <a:solidFill>
                  <a:srgbClr val="0000FF"/>
                </a:solidFill>
              </a:rPr>
              <a:t>Complexes</a:t>
            </a:r>
            <a:r>
              <a:rPr lang="es-ES" dirty="0" smtClean="0">
                <a:solidFill>
                  <a:srgbClr val="0000FF"/>
                </a:solidFill>
              </a:rPr>
              <a:t> as </a:t>
            </a:r>
            <a:r>
              <a:rPr lang="es-ES" dirty="0" err="1" smtClean="0">
                <a:solidFill>
                  <a:srgbClr val="0000FF"/>
                </a:solidFill>
              </a:rPr>
              <a:t>Antitumor</a:t>
            </a:r>
            <a:r>
              <a:rPr lang="es-ES" dirty="0" smtClean="0">
                <a:solidFill>
                  <a:srgbClr val="0000FF"/>
                </a:solidFill>
              </a:rPr>
              <a:t> and </a:t>
            </a:r>
            <a:r>
              <a:rPr lang="es-ES" dirty="0" err="1" smtClean="0">
                <a:solidFill>
                  <a:srgbClr val="0000FF"/>
                </a:solidFill>
              </a:rPr>
              <a:t>Antiangiogenic</a:t>
            </a:r>
            <a:r>
              <a:rPr lang="es-ES" dirty="0" smtClean="0">
                <a:solidFill>
                  <a:srgbClr val="0000FF"/>
                </a:solidFill>
              </a:rPr>
              <a:t> </a:t>
            </a:r>
            <a:r>
              <a:rPr lang="es-ES" dirty="0" err="1" smtClean="0">
                <a:solidFill>
                  <a:srgbClr val="0000FF"/>
                </a:solidFill>
              </a:rPr>
              <a:t>Agents</a:t>
            </a:r>
            <a:r>
              <a:rPr lang="es-ES" dirty="0" smtClean="0">
                <a:solidFill>
                  <a:srgbClr val="0000FF"/>
                </a:solidFill>
              </a:rPr>
              <a:t>: A </a:t>
            </a:r>
            <a:r>
              <a:rPr lang="es-ES" dirty="0" err="1" smtClean="0">
                <a:solidFill>
                  <a:srgbClr val="0000FF"/>
                </a:solidFill>
              </a:rPr>
              <a:t>Structure-Activity</a:t>
            </a:r>
            <a:r>
              <a:rPr lang="es-ES" dirty="0" smtClean="0">
                <a:solidFill>
                  <a:srgbClr val="0000FF"/>
                </a:solidFill>
              </a:rPr>
              <a:t> </a:t>
            </a:r>
            <a:r>
              <a:rPr lang="es-ES" dirty="0" err="1" smtClean="0">
                <a:solidFill>
                  <a:srgbClr val="0000FF"/>
                </a:solidFill>
              </a:rPr>
              <a:t>Relationship</a:t>
            </a:r>
            <a:r>
              <a:rPr lang="es-ES" dirty="0" smtClean="0">
                <a:solidFill>
                  <a:srgbClr val="0000FF"/>
                </a:solidFill>
              </a:rPr>
              <a:t> </a:t>
            </a:r>
            <a:r>
              <a:rPr lang="es-ES" dirty="0" err="1" smtClean="0">
                <a:solidFill>
                  <a:srgbClr val="0000FF"/>
                </a:solidFill>
              </a:rPr>
              <a:t>Study</a:t>
            </a:r>
            <a:r>
              <a:rPr lang="es-ES" dirty="0" smtClean="0">
                <a:solidFill>
                  <a:srgbClr val="0000FF"/>
                </a:solidFill>
              </a:rPr>
              <a:t>. </a:t>
            </a:r>
            <a:r>
              <a:rPr lang="es-ES" b="1" i="1" dirty="0" smtClean="0">
                <a:solidFill>
                  <a:srgbClr val="FF0000"/>
                </a:solidFill>
              </a:rPr>
              <a:t>J </a:t>
            </a:r>
            <a:r>
              <a:rPr lang="es-ES" b="1" i="1" dirty="0" err="1" smtClean="0">
                <a:solidFill>
                  <a:srgbClr val="FF0000"/>
                </a:solidFill>
              </a:rPr>
              <a:t>Med</a:t>
            </a:r>
            <a:r>
              <a:rPr lang="es-ES" b="1" i="1" dirty="0" smtClean="0">
                <a:solidFill>
                  <a:srgbClr val="FF0000"/>
                </a:solidFill>
              </a:rPr>
              <a:t> </a:t>
            </a:r>
            <a:r>
              <a:rPr lang="es-ES" b="1" i="1" dirty="0" err="1" smtClean="0">
                <a:solidFill>
                  <a:srgbClr val="FF0000"/>
                </a:solidFill>
              </a:rPr>
              <a:t>Chem</a:t>
            </a:r>
            <a:r>
              <a:rPr lang="es-ES" b="1" i="1" dirty="0" smtClean="0">
                <a:solidFill>
                  <a:srgbClr val="FF0000"/>
                </a:solidFill>
              </a:rPr>
              <a:t>. </a:t>
            </a:r>
            <a:r>
              <a:rPr lang="es-ES" b="1" dirty="0" smtClean="0">
                <a:solidFill>
                  <a:srgbClr val="FF0000"/>
                </a:solidFill>
              </a:rPr>
              <a:t>2015 </a:t>
            </a:r>
            <a:r>
              <a:rPr lang="es-ES" dirty="0" err="1" smtClean="0"/>
              <a:t>Sep</a:t>
            </a:r>
            <a:r>
              <a:rPr lang="es-ES" dirty="0" smtClean="0"/>
              <a:t> 24;58(18):7310-27. </a:t>
            </a:r>
            <a:r>
              <a:rPr lang="es-ES" b="1" dirty="0" smtClean="0"/>
              <a:t>IF: 5.447.</a:t>
            </a:r>
          </a:p>
          <a:p>
            <a:pPr marL="342900" indent="-342900">
              <a:buFont typeface="+mj-lt"/>
              <a:buAutoNum type="arabicPeriod"/>
            </a:pPr>
            <a:endParaRPr lang="es-ES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es-ES" dirty="0" smtClean="0"/>
              <a:t>Lozano-Pérez AA, Gil AL, Pérez SA, </a:t>
            </a:r>
            <a:r>
              <a:rPr lang="es-ES" dirty="0" err="1" smtClean="0"/>
              <a:t>Cutillas</a:t>
            </a:r>
            <a:r>
              <a:rPr lang="es-ES" dirty="0" smtClean="0"/>
              <a:t> N, Meyer H, Pedreño M, D Aznar-Cervantes S, </a:t>
            </a:r>
            <a:r>
              <a:rPr lang="es-ES" dirty="0" err="1" smtClean="0"/>
              <a:t>Janiak</a:t>
            </a:r>
            <a:r>
              <a:rPr lang="es-ES" dirty="0" smtClean="0"/>
              <a:t> C, </a:t>
            </a:r>
            <a:r>
              <a:rPr lang="es-ES" dirty="0" err="1" smtClean="0"/>
              <a:t>Cenis</a:t>
            </a:r>
            <a:r>
              <a:rPr lang="es-ES" dirty="0" smtClean="0"/>
              <a:t> JL, </a:t>
            </a:r>
            <a:r>
              <a:rPr lang="es-ES" b="1" dirty="0" smtClean="0"/>
              <a:t>Ruiz J. </a:t>
            </a:r>
            <a:r>
              <a:rPr lang="es-ES" dirty="0" err="1" smtClean="0">
                <a:solidFill>
                  <a:srgbClr val="0000FF"/>
                </a:solidFill>
              </a:rPr>
              <a:t>Antitumor</a:t>
            </a:r>
            <a:r>
              <a:rPr lang="es-ES" dirty="0" smtClean="0">
                <a:solidFill>
                  <a:srgbClr val="0000FF"/>
                </a:solidFill>
              </a:rPr>
              <a:t> </a:t>
            </a:r>
            <a:r>
              <a:rPr lang="es-ES" dirty="0" err="1" smtClean="0">
                <a:solidFill>
                  <a:srgbClr val="0000FF"/>
                </a:solidFill>
              </a:rPr>
              <a:t>properties</a:t>
            </a:r>
            <a:r>
              <a:rPr lang="es-ES" dirty="0" smtClean="0">
                <a:solidFill>
                  <a:srgbClr val="0000FF"/>
                </a:solidFill>
              </a:rPr>
              <a:t> of </a:t>
            </a:r>
            <a:r>
              <a:rPr lang="es-ES" dirty="0" err="1" smtClean="0">
                <a:solidFill>
                  <a:srgbClr val="0000FF"/>
                </a:solidFill>
              </a:rPr>
              <a:t>platinum</a:t>
            </a:r>
            <a:r>
              <a:rPr lang="es-ES" dirty="0" smtClean="0">
                <a:solidFill>
                  <a:srgbClr val="0000FF"/>
                </a:solidFill>
              </a:rPr>
              <a:t>(</a:t>
            </a:r>
            <a:r>
              <a:rPr lang="es-ES" dirty="0" err="1" smtClean="0">
                <a:solidFill>
                  <a:srgbClr val="0000FF"/>
                </a:solidFill>
              </a:rPr>
              <a:t>iv</a:t>
            </a:r>
            <a:r>
              <a:rPr lang="es-ES" dirty="0" smtClean="0">
                <a:solidFill>
                  <a:srgbClr val="0000FF"/>
                </a:solidFill>
              </a:rPr>
              <a:t>) </a:t>
            </a:r>
            <a:r>
              <a:rPr lang="es-ES" dirty="0" err="1" smtClean="0">
                <a:solidFill>
                  <a:srgbClr val="0000FF"/>
                </a:solidFill>
              </a:rPr>
              <a:t>prodrug-loaded</a:t>
            </a:r>
            <a:r>
              <a:rPr lang="es-ES" dirty="0" smtClean="0">
                <a:solidFill>
                  <a:srgbClr val="0000FF"/>
                </a:solidFill>
              </a:rPr>
              <a:t> </a:t>
            </a:r>
            <a:r>
              <a:rPr lang="es-ES" dirty="0" err="1" smtClean="0">
                <a:solidFill>
                  <a:srgbClr val="0000FF"/>
                </a:solidFill>
              </a:rPr>
              <a:t>silk</a:t>
            </a:r>
            <a:r>
              <a:rPr lang="es-ES" dirty="0" smtClean="0">
                <a:solidFill>
                  <a:srgbClr val="0000FF"/>
                </a:solidFill>
              </a:rPr>
              <a:t> </a:t>
            </a:r>
            <a:r>
              <a:rPr lang="es-ES" dirty="0" err="1" smtClean="0">
                <a:solidFill>
                  <a:srgbClr val="0000FF"/>
                </a:solidFill>
              </a:rPr>
              <a:t>fibroin</a:t>
            </a:r>
            <a:r>
              <a:rPr lang="es-ES" dirty="0" smtClean="0">
                <a:solidFill>
                  <a:srgbClr val="0000FF"/>
                </a:solidFill>
              </a:rPr>
              <a:t> </a:t>
            </a:r>
            <a:r>
              <a:rPr lang="es-ES" dirty="0" err="1" smtClean="0">
                <a:solidFill>
                  <a:srgbClr val="0000FF"/>
                </a:solidFill>
              </a:rPr>
              <a:t>nanoparticles</a:t>
            </a:r>
            <a:r>
              <a:rPr lang="es-ES" dirty="0" smtClean="0">
                <a:solidFill>
                  <a:srgbClr val="0000FF"/>
                </a:solidFill>
              </a:rPr>
              <a:t>. </a:t>
            </a:r>
            <a:r>
              <a:rPr lang="es-ES" b="1" i="1" dirty="0" smtClean="0">
                <a:solidFill>
                  <a:srgbClr val="FF0000"/>
                </a:solidFill>
              </a:rPr>
              <a:t>Dalton </a:t>
            </a:r>
            <a:r>
              <a:rPr lang="es-ES" b="1" i="1" dirty="0" err="1" smtClean="0">
                <a:solidFill>
                  <a:srgbClr val="FF0000"/>
                </a:solidFill>
              </a:rPr>
              <a:t>Trans</a:t>
            </a:r>
            <a:r>
              <a:rPr lang="es-ES" b="1" i="1" dirty="0" smtClean="0">
                <a:solidFill>
                  <a:srgbClr val="FF0000"/>
                </a:solidFill>
              </a:rPr>
              <a:t>. </a:t>
            </a:r>
            <a:r>
              <a:rPr lang="es-ES" b="1" dirty="0" smtClean="0">
                <a:solidFill>
                  <a:srgbClr val="FF0000"/>
                </a:solidFill>
              </a:rPr>
              <a:t>2015 </a:t>
            </a:r>
            <a:r>
              <a:rPr lang="es-ES" dirty="0" smtClean="0"/>
              <a:t>Mar 23. </a:t>
            </a:r>
            <a:r>
              <a:rPr lang="es-ES" b="1" dirty="0" smtClean="0"/>
              <a:t>IF: 4.197.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1421768" y="1127880"/>
            <a:ext cx="81234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GI/IMIB/E110/2011</a:t>
            </a:r>
            <a:r>
              <a:rPr lang="es-ES" sz="2400" b="1" dirty="0" smtClean="0"/>
              <a:t>-</a:t>
            </a:r>
            <a:r>
              <a:rPr lang="es-ES" b="1" dirty="0" smtClean="0"/>
              <a:t>METALOFÁMACOS ANTITUMORALES NO CONVENCIONALES</a:t>
            </a:r>
            <a:endParaRPr lang="es-ES" sz="24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423964" y="673532"/>
            <a:ext cx="76845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/>
              <a:t>2. Oncología Clínica Experimental. Biología celular.</a:t>
            </a:r>
            <a:endParaRPr lang="es-ES" sz="2800" b="1" dirty="0"/>
          </a:p>
        </p:txBody>
      </p:sp>
      <p:sp>
        <p:nvSpPr>
          <p:cNvPr id="13" name="12 CuadroTexto"/>
          <p:cNvSpPr txBox="1"/>
          <p:nvPr/>
        </p:nvSpPr>
        <p:spPr>
          <a:xfrm>
            <a:off x="1475656" y="167432"/>
            <a:ext cx="7668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/>
              <a:t>1</a:t>
            </a:r>
            <a:endParaRPr lang="es-E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246</Words>
  <Application>Microsoft Office PowerPoint</Application>
  <PresentationFormat>Presentación en pantalla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Luis Garcia-Marcos</dc:creator>
  <cp:lastModifiedBy>JRuiz</cp:lastModifiedBy>
  <cp:revision>16</cp:revision>
  <dcterms:created xsi:type="dcterms:W3CDTF">2016-04-25T16:24:49Z</dcterms:created>
  <dcterms:modified xsi:type="dcterms:W3CDTF">2016-05-17T17:31:47Z</dcterms:modified>
</cp:coreProperties>
</file>