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err="1" smtClean="0"/>
              <a:t>Prometallodrugs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Development</a:t>
            </a:r>
            <a:r>
              <a:rPr lang="es-ES" sz="24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err="1" smtClean="0"/>
              <a:t>Drug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delivery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systems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like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nanoparticles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 tumor-</a:t>
            </a:r>
            <a:r>
              <a:rPr lang="es-ES" sz="2400" b="1" dirty="0" err="1" smtClean="0"/>
              <a:t>specific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accumulation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activation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anticancer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drugs</a:t>
            </a:r>
            <a:r>
              <a:rPr lang="es-ES" sz="24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Drug targeting strategies using tumor-specific peptides. 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167432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1</a:t>
            </a:r>
            <a:endParaRPr lang="es-ES" sz="3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59460" y="669328"/>
            <a:ext cx="7684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2. Oncología Clínica Experimental. Biología celular.</a:t>
            </a:r>
            <a:endParaRPr lang="es-ES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21768" y="1127880"/>
            <a:ext cx="8123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GI/IMIB/E110/2011</a:t>
            </a:r>
            <a:r>
              <a:rPr lang="es-ES" sz="2400" b="1" dirty="0" smtClean="0"/>
              <a:t>-</a:t>
            </a:r>
            <a:r>
              <a:rPr lang="es-ES" b="1" dirty="0" smtClean="0">
                <a:solidFill>
                  <a:srgbClr val="0000FF"/>
                </a:solidFill>
              </a:rPr>
              <a:t>METALOFÁMACOS ANTITUMORALES NO CONVENCIONALES</a:t>
            </a:r>
            <a:endParaRPr lang="es-ES" sz="2400" b="1" dirty="0">
              <a:solidFill>
                <a:srgbClr val="0000FF"/>
              </a:solidFill>
            </a:endParaRPr>
          </a:p>
        </p:txBody>
      </p:sp>
      <p:pic>
        <p:nvPicPr>
          <p:cNvPr id="11" name="Picture 2" descr="D:\Pepe\Mis Documentos 2015-09-02 13;50;35\Investigación\Libro 75\reseñas IPs\Portadas, FOTOS y gráficos INVESTIGACION HOY JRUIZ\Pepe Ruiz\JRuiz grupo marzo 2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978061"/>
            <a:ext cx="3888432" cy="2187243"/>
          </a:xfrm>
          <a:prstGeom prst="rect">
            <a:avLst/>
          </a:prstGeom>
          <a:noFill/>
          <a:ln w="28575">
            <a:solidFill>
              <a:srgbClr val="10FC1B"/>
            </a:solidFill>
          </a:ln>
        </p:spPr>
      </p:pic>
      <p:pic>
        <p:nvPicPr>
          <p:cNvPr id="3074" name="Picture 2" descr="http://www.um.es/qcqo/bioinorg2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93096"/>
            <a:ext cx="1885950" cy="1181101"/>
          </a:xfrm>
          <a:prstGeom prst="rect">
            <a:avLst/>
          </a:prstGeom>
          <a:noFill/>
        </p:spPr>
      </p:pic>
      <p:pic>
        <p:nvPicPr>
          <p:cNvPr id="2" name="Picture 2" descr="${descripcionlogo.getData()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365104"/>
            <a:ext cx="13335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69903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1475656" y="167432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1</a:t>
            </a:r>
            <a:endParaRPr lang="es-ES" sz="36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59460" y="669328"/>
            <a:ext cx="7684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2. Oncología Clínica Experimental. Biología celular.</a:t>
            </a:r>
            <a:endParaRPr lang="es-ES" sz="2800" b="1" dirty="0"/>
          </a:p>
        </p:txBody>
      </p:sp>
      <p:pic>
        <p:nvPicPr>
          <p:cNvPr id="14" name="Picture 2" descr="http://www.fecyt.es/fecyt/docs/tmp/-12836668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960" y="2338996"/>
            <a:ext cx="1990725" cy="607434"/>
          </a:xfrm>
          <a:prstGeom prst="rect">
            <a:avLst/>
          </a:prstGeom>
          <a:noFill/>
        </p:spPr>
      </p:pic>
      <p:sp>
        <p:nvSpPr>
          <p:cNvPr id="15" name="14 Rectángulo"/>
          <p:cNvSpPr/>
          <p:nvPr/>
        </p:nvSpPr>
        <p:spPr>
          <a:xfrm>
            <a:off x="1108820" y="2946430"/>
            <a:ext cx="1701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latin typeface="Calibri" pitchFamily="34" charset="0"/>
              </a:rPr>
              <a:t>CTQ2015-64319-R</a:t>
            </a:r>
            <a:endParaRPr lang="es-ES" sz="1600" b="1" dirty="0">
              <a:latin typeface="Calibr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732240" y="2483012"/>
            <a:ext cx="1847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latin typeface="Calibri" pitchFamily="34" charset="0"/>
              </a:rPr>
              <a:t>COST ACTION CM1105</a:t>
            </a:r>
            <a:endParaRPr lang="es-ES" sz="1400" b="1" dirty="0">
              <a:latin typeface="Calibri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139952" y="2338996"/>
            <a:ext cx="25922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2407390"/>
            <a:ext cx="2533690" cy="581503"/>
          </a:xfrm>
          <a:prstGeom prst="rect">
            <a:avLst/>
          </a:prstGeom>
        </p:spPr>
      </p:pic>
      <p:pic>
        <p:nvPicPr>
          <p:cNvPr id="19" name="Picture 2" descr="http://www.metdrugs-network.com/s/img/emotionheader.png?1447154846.920px.240px"/>
          <p:cNvPicPr>
            <a:picLocks noChangeAspect="1" noChangeArrowheads="1"/>
          </p:cNvPicPr>
          <p:nvPr/>
        </p:nvPicPr>
        <p:blipFill>
          <a:blip r:embed="rId5" cstate="print"/>
          <a:srcRect l="74182" b="77848"/>
          <a:stretch>
            <a:fillRect/>
          </a:stretch>
        </p:blipFill>
        <p:spPr bwMode="auto">
          <a:xfrm>
            <a:off x="4860032" y="4581128"/>
            <a:ext cx="2143126" cy="479717"/>
          </a:xfrm>
          <a:prstGeom prst="rect">
            <a:avLst/>
          </a:prstGeom>
          <a:noFill/>
        </p:spPr>
      </p:pic>
      <p:sp>
        <p:nvSpPr>
          <p:cNvPr id="20" name="19 Rectángulo"/>
          <p:cNvSpPr/>
          <p:nvPr/>
        </p:nvSpPr>
        <p:spPr>
          <a:xfrm>
            <a:off x="2823256" y="4653136"/>
            <a:ext cx="2036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latin typeface="Calibri" pitchFamily="34" charset="0"/>
              </a:rPr>
              <a:t>CTQ2015-70371-REDT</a:t>
            </a:r>
            <a:endParaRPr lang="es-ES" sz="1600" b="1" dirty="0">
              <a:latin typeface="Calibri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547664" y="3429000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C00000"/>
                </a:solidFill>
              </a:rPr>
              <a:t>METALOFARMACOS PARA EL TRATAMIENTO DEL CANCER Y ESTRATEGIAS PARA SU VEHICULIZACION CELULAR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915816" y="49411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00FF"/>
                </a:solidFill>
              </a:rPr>
              <a:t>Metals in Therapy and Diagnosis</a:t>
            </a:r>
            <a:endParaRPr lang="es-ES" sz="2400" dirty="0">
              <a:solidFill>
                <a:srgbClr val="0000FF"/>
              </a:solidFill>
            </a:endParaRPr>
          </a:p>
        </p:txBody>
      </p:sp>
      <p:pic>
        <p:nvPicPr>
          <p:cNvPr id="24" name="Picture 2" descr="http://www.fecyt.es/fecyt/docs/tmp/-12836668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083" y="4509120"/>
            <a:ext cx="1990725" cy="607434"/>
          </a:xfrm>
          <a:prstGeom prst="rect">
            <a:avLst/>
          </a:prstGeom>
          <a:noFill/>
        </p:spPr>
      </p:pic>
      <p:sp>
        <p:nvSpPr>
          <p:cNvPr id="25" name="24 Rectángulo"/>
          <p:cNvSpPr/>
          <p:nvPr/>
        </p:nvSpPr>
        <p:spPr>
          <a:xfrm>
            <a:off x="7092280" y="4653136"/>
            <a:ext cx="1305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- NETWORK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421768" y="1127880"/>
            <a:ext cx="8123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GI/IMIB/E110/2011</a:t>
            </a:r>
            <a:r>
              <a:rPr lang="es-ES" sz="2400" b="1" dirty="0" smtClean="0"/>
              <a:t>-</a:t>
            </a:r>
            <a:r>
              <a:rPr lang="es-ES" b="1" dirty="0" smtClean="0"/>
              <a:t>METALOFÁMACOS ANTITUMORALES NO CONVENCIONALES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276872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dirty="0" smtClean="0"/>
              <a:t>Zamora A, Pérez SA, Rodríguez V, </a:t>
            </a:r>
            <a:r>
              <a:rPr lang="es-ES" dirty="0" err="1" smtClean="0"/>
              <a:t>Janiak</a:t>
            </a:r>
            <a:r>
              <a:rPr lang="es-ES" dirty="0" smtClean="0"/>
              <a:t> C, </a:t>
            </a:r>
            <a:r>
              <a:rPr lang="es-ES" dirty="0" err="1" smtClean="0"/>
              <a:t>Yellol</a:t>
            </a:r>
            <a:r>
              <a:rPr lang="es-ES" dirty="0" smtClean="0"/>
              <a:t> GS, </a:t>
            </a:r>
            <a:r>
              <a:rPr lang="es-ES" b="1" dirty="0" smtClean="0"/>
              <a:t>Ruiz J. </a:t>
            </a:r>
            <a:r>
              <a:rPr lang="es-ES" dirty="0" smtClean="0">
                <a:solidFill>
                  <a:srgbClr val="0000FF"/>
                </a:solidFill>
              </a:rPr>
              <a:t>Dual </a:t>
            </a:r>
            <a:r>
              <a:rPr lang="es-ES" dirty="0" err="1" smtClean="0">
                <a:solidFill>
                  <a:srgbClr val="0000FF"/>
                </a:solidFill>
              </a:rPr>
              <a:t>antitumor</a:t>
            </a:r>
            <a:r>
              <a:rPr lang="es-ES" dirty="0" smtClean="0">
                <a:solidFill>
                  <a:srgbClr val="0000FF"/>
                </a:solidFill>
              </a:rPr>
              <a:t> and </a:t>
            </a:r>
            <a:r>
              <a:rPr lang="es-ES" dirty="0" err="1" smtClean="0">
                <a:solidFill>
                  <a:srgbClr val="0000FF"/>
                </a:solidFill>
              </a:rPr>
              <a:t>antiangiogenic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activity</a:t>
            </a:r>
            <a:r>
              <a:rPr lang="es-ES" dirty="0" smtClean="0">
                <a:solidFill>
                  <a:srgbClr val="0000FF"/>
                </a:solidFill>
              </a:rPr>
              <a:t> of </a:t>
            </a:r>
            <a:r>
              <a:rPr lang="es-ES" dirty="0" err="1" smtClean="0">
                <a:solidFill>
                  <a:srgbClr val="0000FF"/>
                </a:solidFill>
              </a:rPr>
              <a:t>organoplatinum</a:t>
            </a:r>
            <a:r>
              <a:rPr lang="es-ES" dirty="0" smtClean="0">
                <a:solidFill>
                  <a:srgbClr val="0000FF"/>
                </a:solidFill>
              </a:rPr>
              <a:t>(II) </a:t>
            </a:r>
            <a:r>
              <a:rPr lang="es-ES" dirty="0" err="1" smtClean="0">
                <a:solidFill>
                  <a:srgbClr val="0000FF"/>
                </a:solidFill>
              </a:rPr>
              <a:t>complexes</a:t>
            </a:r>
            <a:r>
              <a:rPr lang="es-ES" b="1" i="1" dirty="0" smtClean="0">
                <a:solidFill>
                  <a:srgbClr val="FF0000"/>
                </a:solidFill>
              </a:rPr>
              <a:t>. J </a:t>
            </a:r>
            <a:r>
              <a:rPr lang="es-ES" b="1" i="1" dirty="0" err="1" smtClean="0">
                <a:solidFill>
                  <a:srgbClr val="FF0000"/>
                </a:solidFill>
              </a:rPr>
              <a:t>Med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Chem</a:t>
            </a:r>
            <a:r>
              <a:rPr lang="es-ES" b="1" i="1" dirty="0" smtClean="0">
                <a:solidFill>
                  <a:srgbClr val="FF0000"/>
                </a:solidFill>
              </a:rPr>
              <a:t>. </a:t>
            </a:r>
            <a:r>
              <a:rPr lang="es-ES" b="1" dirty="0" smtClean="0">
                <a:solidFill>
                  <a:srgbClr val="FF0000"/>
                </a:solidFill>
              </a:rPr>
              <a:t>2015 </a:t>
            </a:r>
            <a:r>
              <a:rPr lang="es-ES" dirty="0" err="1" smtClean="0"/>
              <a:t>Feb</a:t>
            </a:r>
            <a:r>
              <a:rPr lang="es-ES" dirty="0" smtClean="0"/>
              <a:t> 12;58(3):1320-36. </a:t>
            </a:r>
            <a:r>
              <a:rPr lang="es-ES" b="1" dirty="0" smtClean="0"/>
              <a:t>IF: 5.447</a:t>
            </a:r>
            <a:r>
              <a:rPr lang="es-E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err="1" smtClean="0"/>
              <a:t>Yellol</a:t>
            </a:r>
            <a:r>
              <a:rPr lang="es-ES" dirty="0" smtClean="0"/>
              <a:t> J, Pérez SA, </a:t>
            </a:r>
            <a:r>
              <a:rPr lang="es-ES" dirty="0" err="1" smtClean="0"/>
              <a:t>Buceta</a:t>
            </a:r>
            <a:r>
              <a:rPr lang="es-ES" dirty="0" smtClean="0"/>
              <a:t> A, </a:t>
            </a:r>
            <a:r>
              <a:rPr lang="es-ES" dirty="0" err="1" smtClean="0"/>
              <a:t>Yellol</a:t>
            </a:r>
            <a:r>
              <a:rPr lang="es-ES" dirty="0" smtClean="0"/>
              <a:t> G, Donaire A, </a:t>
            </a:r>
            <a:r>
              <a:rPr lang="es-ES" dirty="0" err="1" smtClean="0"/>
              <a:t>Szumlas</a:t>
            </a:r>
            <a:r>
              <a:rPr lang="es-ES" dirty="0" smtClean="0"/>
              <a:t> P, </a:t>
            </a:r>
            <a:r>
              <a:rPr lang="es-ES" dirty="0" err="1" smtClean="0"/>
              <a:t>Bednarski</a:t>
            </a:r>
            <a:r>
              <a:rPr lang="es-ES" dirty="0" smtClean="0"/>
              <a:t> PJ, </a:t>
            </a:r>
            <a:r>
              <a:rPr lang="es-ES" dirty="0" err="1" smtClean="0"/>
              <a:t>Makhloufi</a:t>
            </a:r>
            <a:r>
              <a:rPr lang="es-ES" dirty="0" smtClean="0"/>
              <a:t> G, </a:t>
            </a:r>
            <a:r>
              <a:rPr lang="es-ES" dirty="0" err="1" smtClean="0"/>
              <a:t>Janiak</a:t>
            </a:r>
            <a:r>
              <a:rPr lang="es-ES" dirty="0" smtClean="0"/>
              <a:t> C, Espinosa A, </a:t>
            </a:r>
            <a:r>
              <a:rPr lang="es-ES" b="1" dirty="0" smtClean="0"/>
              <a:t>Ruiz J</a:t>
            </a:r>
            <a:r>
              <a:rPr lang="es-ES" dirty="0" smtClean="0"/>
              <a:t>. </a:t>
            </a:r>
            <a:r>
              <a:rPr lang="es-ES" dirty="0" smtClean="0">
                <a:solidFill>
                  <a:srgbClr val="0000FF"/>
                </a:solidFill>
              </a:rPr>
              <a:t>Novel C,N-</a:t>
            </a:r>
            <a:r>
              <a:rPr lang="es-ES" dirty="0" err="1" smtClean="0">
                <a:solidFill>
                  <a:srgbClr val="0000FF"/>
                </a:solidFill>
              </a:rPr>
              <a:t>Cyclometalated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Benzimidazole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Ruthenium</a:t>
            </a:r>
            <a:r>
              <a:rPr lang="es-ES" dirty="0" smtClean="0">
                <a:solidFill>
                  <a:srgbClr val="0000FF"/>
                </a:solidFill>
              </a:rPr>
              <a:t>(II) and </a:t>
            </a:r>
            <a:r>
              <a:rPr lang="es-ES" dirty="0" err="1" smtClean="0">
                <a:solidFill>
                  <a:srgbClr val="0000FF"/>
                </a:solidFill>
              </a:rPr>
              <a:t>Iridium</a:t>
            </a:r>
            <a:r>
              <a:rPr lang="es-ES" dirty="0" smtClean="0">
                <a:solidFill>
                  <a:srgbClr val="0000FF"/>
                </a:solidFill>
              </a:rPr>
              <a:t>(III) </a:t>
            </a:r>
            <a:r>
              <a:rPr lang="es-ES" dirty="0" err="1" smtClean="0">
                <a:solidFill>
                  <a:srgbClr val="0000FF"/>
                </a:solidFill>
              </a:rPr>
              <a:t>Complexes</a:t>
            </a:r>
            <a:r>
              <a:rPr lang="es-ES" dirty="0" smtClean="0">
                <a:solidFill>
                  <a:srgbClr val="0000FF"/>
                </a:solidFill>
              </a:rPr>
              <a:t> as </a:t>
            </a:r>
            <a:r>
              <a:rPr lang="es-ES" dirty="0" err="1" smtClean="0">
                <a:solidFill>
                  <a:srgbClr val="0000FF"/>
                </a:solidFill>
              </a:rPr>
              <a:t>Antitumor</a:t>
            </a:r>
            <a:r>
              <a:rPr lang="es-ES" dirty="0" smtClean="0">
                <a:solidFill>
                  <a:srgbClr val="0000FF"/>
                </a:solidFill>
              </a:rPr>
              <a:t> and </a:t>
            </a:r>
            <a:r>
              <a:rPr lang="es-ES" dirty="0" err="1" smtClean="0">
                <a:solidFill>
                  <a:srgbClr val="0000FF"/>
                </a:solidFill>
              </a:rPr>
              <a:t>Antiangiogenic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Agents</a:t>
            </a:r>
            <a:r>
              <a:rPr lang="es-ES" dirty="0" smtClean="0">
                <a:solidFill>
                  <a:srgbClr val="0000FF"/>
                </a:solidFill>
              </a:rPr>
              <a:t>: A </a:t>
            </a:r>
            <a:r>
              <a:rPr lang="es-ES" dirty="0" err="1" smtClean="0">
                <a:solidFill>
                  <a:srgbClr val="0000FF"/>
                </a:solidFill>
              </a:rPr>
              <a:t>Structure-Activity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Relationship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Study</a:t>
            </a:r>
            <a:r>
              <a:rPr lang="es-ES" dirty="0" smtClean="0">
                <a:solidFill>
                  <a:srgbClr val="0000FF"/>
                </a:solidFill>
              </a:rPr>
              <a:t>. </a:t>
            </a:r>
            <a:r>
              <a:rPr lang="es-ES" b="1" i="1" dirty="0" smtClean="0">
                <a:solidFill>
                  <a:srgbClr val="FF0000"/>
                </a:solidFill>
              </a:rPr>
              <a:t>J </a:t>
            </a:r>
            <a:r>
              <a:rPr lang="es-ES" b="1" i="1" dirty="0" err="1" smtClean="0">
                <a:solidFill>
                  <a:srgbClr val="FF0000"/>
                </a:solidFill>
              </a:rPr>
              <a:t>Med</a:t>
            </a:r>
            <a:r>
              <a:rPr lang="es-ES" b="1" i="1" dirty="0" smtClean="0">
                <a:solidFill>
                  <a:srgbClr val="FF0000"/>
                </a:solidFill>
              </a:rPr>
              <a:t> </a:t>
            </a:r>
            <a:r>
              <a:rPr lang="es-ES" b="1" i="1" dirty="0" err="1" smtClean="0">
                <a:solidFill>
                  <a:srgbClr val="FF0000"/>
                </a:solidFill>
              </a:rPr>
              <a:t>Chem</a:t>
            </a:r>
            <a:r>
              <a:rPr lang="es-ES" b="1" i="1" dirty="0" smtClean="0">
                <a:solidFill>
                  <a:srgbClr val="FF0000"/>
                </a:solidFill>
              </a:rPr>
              <a:t>. </a:t>
            </a:r>
            <a:r>
              <a:rPr lang="es-ES" b="1" dirty="0" smtClean="0">
                <a:solidFill>
                  <a:srgbClr val="FF0000"/>
                </a:solidFill>
              </a:rPr>
              <a:t>2015 </a:t>
            </a:r>
            <a:r>
              <a:rPr lang="es-ES" dirty="0" err="1" smtClean="0"/>
              <a:t>Sep</a:t>
            </a:r>
            <a:r>
              <a:rPr lang="es-ES" dirty="0" smtClean="0"/>
              <a:t> 24;58(18):7310-27. </a:t>
            </a:r>
            <a:r>
              <a:rPr lang="es-ES" b="1" dirty="0" smtClean="0"/>
              <a:t>IF: 5.447.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ES" dirty="0" smtClean="0"/>
              <a:t>Lozano-Pérez AA, Gil AL, Pérez SA, </a:t>
            </a:r>
            <a:r>
              <a:rPr lang="es-ES" dirty="0" err="1" smtClean="0"/>
              <a:t>Cutillas</a:t>
            </a:r>
            <a:r>
              <a:rPr lang="es-ES" dirty="0" smtClean="0"/>
              <a:t> N, Meyer H, Pedreño M, D Aznar-Cervantes S, </a:t>
            </a:r>
            <a:r>
              <a:rPr lang="es-ES" dirty="0" err="1" smtClean="0"/>
              <a:t>Janiak</a:t>
            </a:r>
            <a:r>
              <a:rPr lang="es-ES" dirty="0" smtClean="0"/>
              <a:t> C, </a:t>
            </a:r>
            <a:r>
              <a:rPr lang="es-ES" dirty="0" err="1" smtClean="0"/>
              <a:t>Cenis</a:t>
            </a:r>
            <a:r>
              <a:rPr lang="es-ES" dirty="0" smtClean="0"/>
              <a:t> JL, </a:t>
            </a:r>
            <a:r>
              <a:rPr lang="es-ES" b="1" dirty="0" smtClean="0"/>
              <a:t>Ruiz J. </a:t>
            </a:r>
            <a:r>
              <a:rPr lang="es-ES" dirty="0" err="1" smtClean="0">
                <a:solidFill>
                  <a:srgbClr val="0000FF"/>
                </a:solidFill>
              </a:rPr>
              <a:t>Antitumor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properties</a:t>
            </a:r>
            <a:r>
              <a:rPr lang="es-ES" dirty="0" smtClean="0">
                <a:solidFill>
                  <a:srgbClr val="0000FF"/>
                </a:solidFill>
              </a:rPr>
              <a:t> of </a:t>
            </a:r>
            <a:r>
              <a:rPr lang="es-ES" dirty="0" err="1" smtClean="0">
                <a:solidFill>
                  <a:srgbClr val="0000FF"/>
                </a:solidFill>
              </a:rPr>
              <a:t>platinum</a:t>
            </a:r>
            <a:r>
              <a:rPr lang="es-ES" dirty="0" smtClean="0">
                <a:solidFill>
                  <a:srgbClr val="0000FF"/>
                </a:solidFill>
              </a:rPr>
              <a:t>(</a:t>
            </a:r>
            <a:r>
              <a:rPr lang="es-ES" dirty="0" err="1" smtClean="0">
                <a:solidFill>
                  <a:srgbClr val="0000FF"/>
                </a:solidFill>
              </a:rPr>
              <a:t>iv</a:t>
            </a:r>
            <a:r>
              <a:rPr lang="es-ES" dirty="0" smtClean="0">
                <a:solidFill>
                  <a:srgbClr val="0000FF"/>
                </a:solidFill>
              </a:rPr>
              <a:t>) </a:t>
            </a:r>
            <a:r>
              <a:rPr lang="es-ES" dirty="0" err="1" smtClean="0">
                <a:solidFill>
                  <a:srgbClr val="0000FF"/>
                </a:solidFill>
              </a:rPr>
              <a:t>prodrug-loaded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silk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fibroin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nanoparticles</a:t>
            </a:r>
            <a:r>
              <a:rPr lang="es-ES" dirty="0" smtClean="0">
                <a:solidFill>
                  <a:srgbClr val="0000FF"/>
                </a:solidFill>
              </a:rPr>
              <a:t>. </a:t>
            </a:r>
            <a:r>
              <a:rPr lang="es-ES" b="1" i="1" dirty="0" smtClean="0">
                <a:solidFill>
                  <a:srgbClr val="FF0000"/>
                </a:solidFill>
              </a:rPr>
              <a:t>Dalton </a:t>
            </a:r>
            <a:r>
              <a:rPr lang="es-ES" b="1" i="1" dirty="0" err="1" smtClean="0">
                <a:solidFill>
                  <a:srgbClr val="FF0000"/>
                </a:solidFill>
              </a:rPr>
              <a:t>Trans</a:t>
            </a:r>
            <a:r>
              <a:rPr lang="es-ES" b="1" i="1" dirty="0" smtClean="0">
                <a:solidFill>
                  <a:srgbClr val="FF0000"/>
                </a:solidFill>
              </a:rPr>
              <a:t>. </a:t>
            </a:r>
            <a:r>
              <a:rPr lang="es-ES" b="1" dirty="0" smtClean="0">
                <a:solidFill>
                  <a:srgbClr val="FF0000"/>
                </a:solidFill>
              </a:rPr>
              <a:t>2015 </a:t>
            </a:r>
            <a:r>
              <a:rPr lang="es-ES" dirty="0" smtClean="0"/>
              <a:t>Mar 23. </a:t>
            </a:r>
            <a:r>
              <a:rPr lang="es-ES" b="1" dirty="0" smtClean="0"/>
              <a:t>IF: 4.197.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421768" y="1127880"/>
            <a:ext cx="8123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GI/IMIB/E110/2011</a:t>
            </a:r>
            <a:r>
              <a:rPr lang="es-ES" sz="2400" b="1" dirty="0" smtClean="0"/>
              <a:t>-</a:t>
            </a:r>
            <a:r>
              <a:rPr lang="es-ES" b="1" dirty="0" smtClean="0"/>
              <a:t>METALOFÁMACOS ANTITUMORALES NO CONVENCIONALES</a:t>
            </a:r>
            <a:endParaRPr lang="es-ES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23964" y="673532"/>
            <a:ext cx="7684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2. Oncología Clínica Experimental. Biología celular.</a:t>
            </a:r>
            <a:endParaRPr lang="es-ES" sz="28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475656" y="167432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1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246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JRuiz</cp:lastModifiedBy>
  <cp:revision>16</cp:revision>
  <dcterms:created xsi:type="dcterms:W3CDTF">2016-04-25T16:24:49Z</dcterms:created>
  <dcterms:modified xsi:type="dcterms:W3CDTF">2016-05-17T17:31:47Z</dcterms:modified>
</cp:coreProperties>
</file>