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2" r:id="rId4"/>
    <p:sldId id="261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28/06/2016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Fondo diapos para A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1700808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Una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Dos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Tres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Cuatro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Utilización de plataformas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668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5 Epidemiología, Salud Pública y Servicios de Salud</a:t>
            </a:r>
            <a:endParaRPr lang="es-ES" sz="2800" b="1" dirty="0"/>
          </a:p>
        </p:txBody>
      </p:sp>
      <p:graphicFrame>
        <p:nvGraphicFramePr>
          <p:cNvPr id="5" name="Marcador de contenid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5768473"/>
              </p:ext>
            </p:extLst>
          </p:nvPr>
        </p:nvGraphicFramePr>
        <p:xfrm>
          <a:off x="395536" y="980728"/>
          <a:ext cx="7416824" cy="6018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5366"/>
                <a:gridCol w="2132533"/>
                <a:gridCol w="1818925"/>
              </a:tblGrid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Nombre del Grupo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Responsable</a:t>
                      </a:r>
                      <a:endParaRPr lang="es-ES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u="none" strike="noStrike" dirty="0">
                          <a:effectLst/>
                        </a:rPr>
                        <a:t>Investigadores (</a:t>
                      </a:r>
                      <a:r>
                        <a:rPr lang="es-ES" sz="1800" b="1" u="none" strike="noStrike" dirty="0" err="1">
                          <a:effectLst/>
                        </a:rPr>
                        <a:t>IPs</a:t>
                      </a:r>
                      <a:r>
                        <a:rPr lang="es-ES" sz="1800" b="1" u="none" strike="noStrike" dirty="0">
                          <a:effectLst/>
                        </a:rPr>
                        <a:t>)</a:t>
                      </a:r>
                      <a:endParaRPr lang="es-E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</a:tr>
              <a:tr h="7638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Investigación en Epidemiología y Salud Pública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Carmen Navarro Sánchez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u="none" strike="noStrike">
                          <a:effectLst/>
                        </a:rPr>
                        <a:t>15 (6)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Metodología de Investigación en Ciencias de la Salud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Alberto Torres Cantero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20 (11)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Salud Medioambiental Pediátrica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Juan Antonio Ortega García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3 (1)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Fisioterapia y discapacidad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Francisco Medina </a:t>
                      </a:r>
                      <a:r>
                        <a:rPr lang="es-ES" sz="1800" b="1" u="none" strike="noStrike" dirty="0" err="1">
                          <a:effectLst/>
                        </a:rPr>
                        <a:t>Mirapeix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8 (1)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Medicina Legal y Forense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Aurelio Luna Maldonado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4 (1)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Investigación en Atención Primaria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José Saura Llamas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>
                          <a:effectLst/>
                        </a:rPr>
                        <a:t>7 (1)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  <a:tr h="7506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Investigación en Enfermería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>
                          <a:effectLst/>
                        </a:rPr>
                        <a:t>María José López Montesinos</a:t>
                      </a:r>
                      <a:endParaRPr lang="es-E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effectLst/>
                        </a:rPr>
                        <a:t>11 (7)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2" marR="9522" marT="9522" marB="0" anchor="b"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491184" y="464289"/>
            <a:ext cx="3246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>
                <a:solidFill>
                  <a:schemeClr val="accent2">
                    <a:lumMod val="50000"/>
                  </a:schemeClr>
                </a:solidFill>
              </a:rPr>
              <a:t>Grupos e investigadores</a:t>
            </a:r>
            <a:endParaRPr lang="es-E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32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D3948-2433-4136-A994-2C9D446FA1A2}" type="slidenum">
              <a:rPr lang="en-US" altLang="es-ES"/>
              <a:pPr/>
              <a:t>2</a:t>
            </a:fld>
            <a:endParaRPr lang="en-US" altLang="es-ES"/>
          </a:p>
        </p:txBody>
      </p:sp>
      <p:sp>
        <p:nvSpPr>
          <p:cNvPr id="63492" name="Oval 4"/>
          <p:cNvSpPr>
            <a:spLocks/>
          </p:cNvSpPr>
          <p:nvPr/>
        </p:nvSpPr>
        <p:spPr bwMode="auto">
          <a:xfrm>
            <a:off x="1627633" y="1079090"/>
            <a:ext cx="3626123" cy="3409088"/>
          </a:xfrm>
          <a:prstGeom prst="ellips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s-ES" altLang="es-ES" sz="949">
              <a:solidFill>
                <a:srgbClr val="FF3300"/>
              </a:solidFill>
            </a:endParaRPr>
          </a:p>
        </p:txBody>
      </p:sp>
      <p:sp>
        <p:nvSpPr>
          <p:cNvPr id="63496" name="Oval 8"/>
          <p:cNvSpPr>
            <a:spLocks/>
          </p:cNvSpPr>
          <p:nvPr/>
        </p:nvSpPr>
        <p:spPr bwMode="auto">
          <a:xfrm>
            <a:off x="1627633" y="2526893"/>
            <a:ext cx="3502814" cy="3391661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949"/>
          </a:p>
        </p:txBody>
      </p:sp>
      <p:sp>
        <p:nvSpPr>
          <p:cNvPr id="63497" name="Oval 9"/>
          <p:cNvSpPr>
            <a:spLocks/>
          </p:cNvSpPr>
          <p:nvPr/>
        </p:nvSpPr>
        <p:spPr bwMode="auto">
          <a:xfrm>
            <a:off x="3668769" y="1223011"/>
            <a:ext cx="3426976" cy="3399866"/>
          </a:xfrm>
          <a:prstGeom prst="ellips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949"/>
          </a:p>
        </p:txBody>
      </p:sp>
      <p:sp>
        <p:nvSpPr>
          <p:cNvPr id="63498" name="Text Box 10"/>
          <p:cNvSpPr txBox="1">
            <a:spLocks/>
          </p:cNvSpPr>
          <p:nvPr/>
        </p:nvSpPr>
        <p:spPr bwMode="auto">
          <a:xfrm>
            <a:off x="2600483" y="1431011"/>
            <a:ext cx="155711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b="1" dirty="0"/>
              <a:t>DGSP</a:t>
            </a:r>
          </a:p>
          <a:p>
            <a:pPr algn="ctr">
              <a:spcBef>
                <a:spcPct val="50000"/>
              </a:spcBef>
            </a:pPr>
            <a:r>
              <a:rPr lang="es-ES" altLang="es-ES" b="1" dirty="0"/>
              <a:t>(1)</a:t>
            </a:r>
          </a:p>
        </p:txBody>
      </p:sp>
      <p:sp>
        <p:nvSpPr>
          <p:cNvPr id="63499" name="Text Box 11"/>
          <p:cNvSpPr txBox="1">
            <a:spLocks/>
          </p:cNvSpPr>
          <p:nvPr/>
        </p:nvSpPr>
        <p:spPr bwMode="auto">
          <a:xfrm>
            <a:off x="4764926" y="1634028"/>
            <a:ext cx="155711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b="1" dirty="0"/>
              <a:t>HUVA</a:t>
            </a:r>
          </a:p>
          <a:p>
            <a:pPr algn="ctr">
              <a:spcBef>
                <a:spcPct val="50000"/>
              </a:spcBef>
            </a:pPr>
            <a:r>
              <a:rPr lang="es-ES" altLang="es-ES" b="1" dirty="0"/>
              <a:t>(1)</a:t>
            </a:r>
          </a:p>
        </p:txBody>
      </p:sp>
      <p:sp>
        <p:nvSpPr>
          <p:cNvPr id="63500" name="Text Box 12"/>
          <p:cNvSpPr txBox="1">
            <a:spLocks/>
          </p:cNvSpPr>
          <p:nvPr/>
        </p:nvSpPr>
        <p:spPr bwMode="auto">
          <a:xfrm>
            <a:off x="2463635" y="4691865"/>
            <a:ext cx="155711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b="1" dirty="0"/>
              <a:t>UMU</a:t>
            </a:r>
          </a:p>
          <a:p>
            <a:pPr algn="ctr">
              <a:spcBef>
                <a:spcPct val="50000"/>
              </a:spcBef>
            </a:pPr>
            <a:r>
              <a:rPr lang="es-ES" altLang="es-ES" b="1" dirty="0"/>
              <a:t>(4)</a:t>
            </a:r>
          </a:p>
        </p:txBody>
      </p:sp>
      <p:pic>
        <p:nvPicPr>
          <p:cNvPr id="63501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253" y="3195163"/>
            <a:ext cx="987010" cy="560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" name="Oval 9"/>
          <p:cNvSpPr>
            <a:spLocks/>
          </p:cNvSpPr>
          <p:nvPr/>
        </p:nvSpPr>
        <p:spPr bwMode="auto">
          <a:xfrm>
            <a:off x="3522751" y="2518687"/>
            <a:ext cx="3765017" cy="3482063"/>
          </a:xfrm>
          <a:prstGeom prst="ellipse">
            <a:avLst/>
          </a:prstGeom>
          <a:noFill/>
          <a:ln w="57150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sz="949"/>
          </a:p>
        </p:txBody>
      </p:sp>
      <p:sp>
        <p:nvSpPr>
          <p:cNvPr id="11" name="Text Box 12"/>
          <p:cNvSpPr txBox="1">
            <a:spLocks/>
          </p:cNvSpPr>
          <p:nvPr/>
        </p:nvSpPr>
        <p:spPr bwMode="auto">
          <a:xfrm>
            <a:off x="5079866" y="4786454"/>
            <a:ext cx="1557114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altLang="es-ES" b="1" dirty="0"/>
              <a:t>SMS-AP</a:t>
            </a:r>
          </a:p>
          <a:p>
            <a:pPr algn="ctr">
              <a:spcBef>
                <a:spcPct val="50000"/>
              </a:spcBef>
            </a:pPr>
            <a:r>
              <a:rPr lang="es-ES" altLang="es-ES" b="1" dirty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56096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9919-A531-4019-A086-2AF279E1437A}" type="slidenum">
              <a:rPr lang="en-US" altLang="es-ES"/>
              <a:pPr/>
              <a:t>3</a:t>
            </a:fld>
            <a:endParaRPr lang="en-US" altLang="es-E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0" y="35719"/>
            <a:ext cx="9135070" cy="410766"/>
          </a:xfrm>
          <a:prstGeom prst="rect">
            <a:avLst/>
          </a:prstGeom>
          <a:solidFill>
            <a:srgbClr val="D0FF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ES" sz="1266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Líneas de </a:t>
            </a:r>
            <a:r>
              <a:rPr lang="es-ES" altLang="es-ES" dirty="0" smtClean="0"/>
              <a:t>investigación (1)</a:t>
            </a:r>
            <a:endParaRPr lang="es-ES" altLang="es-ES" dirty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71041" y="1598414"/>
            <a:ext cx="8233172" cy="5259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altLang="es-ES" sz="2400" dirty="0"/>
              <a:t>Estudio Prospectivo Europeo sobre Dieta, Cáncer y otras enfermedades crónicas (</a:t>
            </a:r>
            <a:r>
              <a:rPr lang="es-ES" altLang="es-ES" sz="2400" b="1" dirty="0"/>
              <a:t>EPIC</a:t>
            </a:r>
            <a:r>
              <a:rPr lang="es-ES" altLang="es-ES" sz="2400" dirty="0"/>
              <a:t>) </a:t>
            </a:r>
            <a:r>
              <a:rPr lang="es-ES" altLang="es-ES" sz="2400" b="1" dirty="0">
                <a:solidFill>
                  <a:schemeClr val="hlink"/>
                </a:solidFill>
              </a:rPr>
              <a:t>(C. Navarro)</a:t>
            </a:r>
          </a:p>
          <a:p>
            <a:pPr>
              <a:lnSpc>
                <a:spcPct val="90000"/>
              </a:lnSpc>
            </a:pPr>
            <a:r>
              <a:rPr lang="es-ES" sz="2400" dirty="0" smtClean="0"/>
              <a:t>Epidemiología </a:t>
            </a:r>
            <a:r>
              <a:rPr lang="es-ES" sz="2400" dirty="0"/>
              <a:t>de las enfermedades </a:t>
            </a:r>
            <a:r>
              <a:rPr lang="es-ES" sz="2400" b="1" dirty="0"/>
              <a:t>neurodegenerativas</a:t>
            </a:r>
            <a:r>
              <a:rPr lang="es-ES" sz="2400" dirty="0"/>
              <a:t>, diabetes y enfermedades </a:t>
            </a:r>
            <a:r>
              <a:rPr lang="es-ES" sz="2400" dirty="0" smtClean="0"/>
              <a:t>cardiovasculares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(D </a:t>
            </a:r>
            <a:r>
              <a:rPr lang="es-ES" altLang="es-ES" sz="2400" b="1" dirty="0" err="1">
                <a:solidFill>
                  <a:schemeClr val="hlink"/>
                </a:solidFill>
              </a:rPr>
              <a:t>Gavrila</a:t>
            </a:r>
            <a:r>
              <a:rPr lang="es-ES" altLang="es-ES" sz="2400" b="1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s-ES" altLang="es-ES" sz="2400" b="1" dirty="0"/>
              <a:t>Supervivencia</a:t>
            </a:r>
            <a:r>
              <a:rPr lang="es-ES" altLang="es-ES" sz="2400" dirty="0"/>
              <a:t> poblacional de cáncer </a:t>
            </a:r>
            <a:r>
              <a:rPr lang="es-ES" altLang="es-ES" sz="2400" b="1" dirty="0">
                <a:solidFill>
                  <a:schemeClr val="hlink"/>
                </a:solidFill>
              </a:rPr>
              <a:t>(MD </a:t>
            </a:r>
            <a:r>
              <a:rPr lang="es-ES" altLang="es-ES" sz="2400" b="1" dirty="0" err="1">
                <a:solidFill>
                  <a:schemeClr val="hlink"/>
                </a:solidFill>
              </a:rPr>
              <a:t>Chirlaque</a:t>
            </a:r>
            <a:r>
              <a:rPr lang="es-ES" altLang="es-ES" sz="2400" b="1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s-ES" altLang="es-ES" sz="2400" dirty="0"/>
              <a:t>Epidemiología y carga de enfermedad de Hepatitis B y C </a:t>
            </a:r>
            <a:r>
              <a:rPr lang="es-ES" altLang="es-ES" sz="2400" b="1" dirty="0">
                <a:solidFill>
                  <a:schemeClr val="hlink"/>
                </a:solidFill>
              </a:rPr>
              <a:t>(A García </a:t>
            </a:r>
            <a:r>
              <a:rPr lang="es-ES" altLang="es-ES" sz="2400" b="1" dirty="0" err="1">
                <a:solidFill>
                  <a:schemeClr val="hlink"/>
                </a:solidFill>
              </a:rPr>
              <a:t>Fulgueiras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s-ES" altLang="es-ES" sz="2400" b="1" dirty="0"/>
              <a:t>Desigualdades</a:t>
            </a:r>
            <a:r>
              <a:rPr lang="es-ES" altLang="es-ES" sz="2400" dirty="0"/>
              <a:t> y Efectos </a:t>
            </a:r>
            <a:r>
              <a:rPr lang="es-ES" altLang="es-ES" sz="2400" b="1" dirty="0"/>
              <a:t>ambientales</a:t>
            </a:r>
            <a:r>
              <a:rPr lang="es-ES" altLang="es-ES" sz="2400" dirty="0"/>
              <a:t> adversos en enfermedades crónicas y mortalidad </a:t>
            </a:r>
            <a:r>
              <a:rPr lang="es-ES" altLang="es-ES" sz="2400" b="1" dirty="0">
                <a:solidFill>
                  <a:schemeClr val="hlink"/>
                </a:solidFill>
              </a:rPr>
              <a:t>(Ll </a:t>
            </a:r>
            <a:r>
              <a:rPr lang="es-ES" altLang="es-ES" sz="2400" b="1" dirty="0" err="1">
                <a:solidFill>
                  <a:schemeClr val="hlink"/>
                </a:solidFill>
              </a:rPr>
              <a:t>Cirera</a:t>
            </a:r>
            <a:r>
              <a:rPr lang="es-ES" altLang="es-ES" sz="2400" b="1" dirty="0">
                <a:solidFill>
                  <a:schemeClr val="hlink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s-ES" altLang="es-ES" sz="2400" dirty="0"/>
              <a:t>Estudio sobre salud y calidad de vida en la región de Murcia (</a:t>
            </a:r>
            <a:r>
              <a:rPr lang="es-ES" altLang="es-ES" sz="2400" b="1" dirty="0"/>
              <a:t>PEGASUS</a:t>
            </a:r>
            <a:r>
              <a:rPr lang="es-ES" altLang="es-ES" sz="2400" dirty="0"/>
              <a:t>) </a:t>
            </a:r>
            <a:r>
              <a:rPr lang="es-ES" altLang="es-ES" sz="2400" b="1" dirty="0">
                <a:solidFill>
                  <a:schemeClr val="hlink"/>
                </a:solidFill>
              </a:rPr>
              <a:t>(F Navarro)</a:t>
            </a:r>
          </a:p>
          <a:p>
            <a:pPr>
              <a:lnSpc>
                <a:spcPct val="90000"/>
              </a:lnSpc>
            </a:pPr>
            <a:r>
              <a:rPr lang="es-ES" altLang="es-ES" sz="2400" dirty="0" smtClean="0"/>
              <a:t>Coalición </a:t>
            </a:r>
            <a:r>
              <a:rPr lang="es-ES" altLang="es-ES" sz="2400" dirty="0"/>
              <a:t>europea para el </a:t>
            </a:r>
            <a:r>
              <a:rPr lang="es-ES" altLang="es-ES" sz="2400" b="1" dirty="0"/>
              <a:t>envejecimiento activo y saludable</a:t>
            </a:r>
            <a:r>
              <a:rPr lang="es-ES" altLang="es-ES" sz="2400" dirty="0"/>
              <a:t> </a:t>
            </a:r>
            <a:r>
              <a:rPr lang="es-ES" altLang="es-ES" sz="2400" b="1" dirty="0">
                <a:solidFill>
                  <a:schemeClr val="hlink"/>
                </a:solidFill>
              </a:rPr>
              <a:t>(J Tormo)</a:t>
            </a:r>
          </a:p>
          <a:p>
            <a:pPr>
              <a:lnSpc>
                <a:spcPct val="90000"/>
              </a:lnSpc>
            </a:pPr>
            <a:endParaRPr lang="es-ES" altLang="es-ES" sz="1969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EB9919-A531-4019-A086-2AF279E1437A}" type="slidenum">
              <a:rPr lang="en-US" altLang="es-ES"/>
              <a:pPr/>
              <a:t>4</a:t>
            </a:fld>
            <a:endParaRPr lang="en-US" altLang="es-E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0" y="35719"/>
            <a:ext cx="9135070" cy="410766"/>
          </a:xfrm>
          <a:prstGeom prst="rect">
            <a:avLst/>
          </a:prstGeom>
          <a:solidFill>
            <a:srgbClr val="D0FF0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s-ES" sz="1266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s-ES" dirty="0"/>
              <a:t>Líneas de </a:t>
            </a:r>
            <a:r>
              <a:rPr lang="es-ES" altLang="es-ES" dirty="0" smtClean="0"/>
              <a:t>investigación (2)</a:t>
            </a:r>
            <a:endParaRPr lang="es-ES" altLang="es-ES" dirty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71041" y="1598414"/>
            <a:ext cx="8233172" cy="52595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altLang="es-ES" sz="2400" dirty="0" smtClean="0"/>
              <a:t>Salud </a:t>
            </a:r>
            <a:r>
              <a:rPr lang="es-ES" altLang="es-ES" sz="2400" b="1" dirty="0" smtClean="0"/>
              <a:t>Medioambiental pediátrica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(JA. Ortega)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400" dirty="0"/>
              <a:t>Exposiciones concurrentes y </a:t>
            </a:r>
            <a:r>
              <a:rPr lang="es-ES" sz="2400" b="1" dirty="0"/>
              <a:t>salud </a:t>
            </a:r>
            <a:r>
              <a:rPr lang="es-ES" sz="2400" b="1" dirty="0" smtClean="0"/>
              <a:t>reproductiva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(J. Mendiola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400" dirty="0"/>
              <a:t>Exposiciones </a:t>
            </a:r>
            <a:r>
              <a:rPr lang="es-ES" sz="2400" b="1" dirty="0"/>
              <a:t>prenatales</a:t>
            </a:r>
            <a:r>
              <a:rPr lang="es-ES" sz="2400" dirty="0"/>
              <a:t> , enfermedades </a:t>
            </a:r>
            <a:r>
              <a:rPr lang="es-ES" sz="2400" b="1" dirty="0"/>
              <a:t>crónicas</a:t>
            </a:r>
            <a:r>
              <a:rPr lang="es-ES" sz="2400" dirty="0"/>
              <a:t> y </a:t>
            </a:r>
            <a:r>
              <a:rPr lang="es-ES" sz="2400" b="1" dirty="0"/>
              <a:t>cáncer</a:t>
            </a:r>
            <a:r>
              <a:rPr lang="es-ES" sz="2400" dirty="0"/>
              <a:t>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(A. Torres)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400" dirty="0"/>
              <a:t>Patrones de </a:t>
            </a:r>
            <a:r>
              <a:rPr lang="es-ES" sz="2400" b="1" dirty="0" smtClean="0"/>
              <a:t>discapacidad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(F. Medina)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s-ES" sz="2400" dirty="0"/>
              <a:t>Investigación en </a:t>
            </a:r>
            <a:r>
              <a:rPr lang="es-ES" sz="2400" b="1" dirty="0"/>
              <a:t>Atención Primaria</a:t>
            </a:r>
            <a:r>
              <a:rPr lang="es-ES" sz="2400" dirty="0"/>
              <a:t> y Formación sanitaria especializada</a:t>
            </a:r>
            <a:r>
              <a:rPr lang="es-ES" sz="2400" dirty="0" smtClean="0"/>
              <a:t>.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(J. Saura)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r>
              <a:rPr lang="es-ES" sz="2400" dirty="0"/>
              <a:t>Gestión de Calidad y Seguridad del Paciente. Salud Laboral</a:t>
            </a:r>
            <a:r>
              <a:rPr lang="es-ES" sz="2400" dirty="0" smtClean="0"/>
              <a:t>.</a:t>
            </a:r>
            <a:r>
              <a:rPr lang="es-ES" altLang="es-ES" sz="2400" b="1" dirty="0">
                <a:solidFill>
                  <a:schemeClr val="hlink"/>
                </a:solidFill>
              </a:rPr>
              <a:t> (M.J. López)</a:t>
            </a:r>
          </a:p>
          <a:p>
            <a:r>
              <a:rPr lang="es-ES" sz="2400" b="1" dirty="0" smtClean="0"/>
              <a:t>Envejecimiento </a:t>
            </a:r>
            <a:r>
              <a:rPr lang="es-ES" sz="2400" b="1" dirty="0"/>
              <a:t>y fragilidad</a:t>
            </a:r>
            <a:r>
              <a:rPr lang="es-ES" sz="2400" dirty="0"/>
              <a:t>. Cuidados en poblaciones </a:t>
            </a:r>
            <a:r>
              <a:rPr lang="es-ES" sz="2400" dirty="0" smtClean="0"/>
              <a:t>específicas </a:t>
            </a:r>
            <a:r>
              <a:rPr lang="es-ES" altLang="es-ES" sz="2400" b="1" dirty="0">
                <a:solidFill>
                  <a:schemeClr val="hlink"/>
                </a:solidFill>
              </a:rPr>
              <a:t>(M.J. López)</a:t>
            </a:r>
          </a:p>
          <a:p>
            <a:r>
              <a:rPr lang="es-ES" sz="2400" dirty="0" smtClean="0"/>
              <a:t>Género </a:t>
            </a:r>
            <a:r>
              <a:rPr lang="es-ES" sz="2400" dirty="0"/>
              <a:t>y </a:t>
            </a:r>
            <a:r>
              <a:rPr lang="es-ES" sz="2400" dirty="0" smtClean="0"/>
              <a:t>salud </a:t>
            </a:r>
            <a:r>
              <a:rPr lang="es-ES" altLang="es-ES" sz="2400" dirty="0" smtClean="0"/>
              <a:t> </a:t>
            </a:r>
            <a:r>
              <a:rPr lang="es-ES" altLang="es-ES" sz="2400" b="1" dirty="0" smtClean="0">
                <a:solidFill>
                  <a:schemeClr val="hlink"/>
                </a:solidFill>
              </a:rPr>
              <a:t>(M.J. López)</a:t>
            </a:r>
            <a:endParaRPr lang="es-ES" altLang="es-ES" sz="2400" b="1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endParaRPr lang="es-ES" altLang="es-ES" sz="24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Imagen" descr="Fondo diapos para Are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1700808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endParaRPr lang="es-ES" sz="2400" b="1" dirty="0" smtClean="0"/>
          </a:p>
          <a:p>
            <a:pPr marL="342900" indent="-342900">
              <a:buFont typeface="+mj-lt"/>
              <a:buAutoNum type="arabicPeriod"/>
            </a:pPr>
            <a:endParaRPr lang="es-ES" sz="2400" b="1" dirty="0"/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Proyectos activos (EPIC, PEGASUS, Coalición EA, etc.)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Proyectos </a:t>
            </a:r>
            <a:r>
              <a:rPr lang="es-ES" sz="2400" b="1" dirty="0" smtClean="0"/>
              <a:t>de excelencia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Colaboración metodológica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Seminarios y jornada científica</a:t>
            </a:r>
          </a:p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Utilización de plataformas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475656" y="70502"/>
            <a:ext cx="7668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5 Epidemiología, Salud Pública y Servicios de Salud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864327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360</Words>
  <Application>Microsoft Office PowerPoint</Application>
  <PresentationFormat>Presentación en pantalla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Presentación de PowerPoint</vt:lpstr>
      <vt:lpstr>Líneas de investigación (1)</vt:lpstr>
      <vt:lpstr>Líneas de investigación (2)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SANCHEZ LUCAS, M. JOSE</cp:lastModifiedBy>
  <cp:revision>20</cp:revision>
  <dcterms:created xsi:type="dcterms:W3CDTF">2016-04-25T16:24:49Z</dcterms:created>
  <dcterms:modified xsi:type="dcterms:W3CDTF">2016-06-28T06:36:35Z</dcterms:modified>
</cp:coreProperties>
</file>