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10" autoAdjust="0"/>
  </p:normalViewPr>
  <p:slideViewPr>
    <p:cSldViewPr>
      <p:cViewPr varScale="1">
        <p:scale>
          <a:sx n="105" d="100"/>
          <a:sy n="105" d="100"/>
        </p:scale>
        <p:origin x="-1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69ECE3-B436-534C-AFA4-6D596CEFFF5F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69AAB667-ECC1-5B41-B275-5226EFB46E70}">
      <dgm:prSet phldrT="[Text]"/>
      <dgm:spPr>
        <a:noFill/>
        <a:ln>
          <a:solidFill>
            <a:srgbClr val="E4E300"/>
          </a:solidFill>
        </a:ln>
      </dgm:spPr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Representaci</a:t>
          </a:r>
          <a:r>
            <a:rPr lang="en-US" dirty="0" err="1" smtClean="0">
              <a:solidFill>
                <a:schemeClr val="tx1"/>
              </a:solidFill>
            </a:rPr>
            <a:t>ón</a:t>
          </a:r>
          <a:endParaRPr lang="en-US" dirty="0">
            <a:solidFill>
              <a:schemeClr val="tx1"/>
            </a:solidFill>
          </a:endParaRPr>
        </a:p>
      </dgm:t>
    </dgm:pt>
    <dgm:pt modelId="{26D96128-3FFF-C140-BD0C-72FAB93FB12A}" type="parTrans" cxnId="{5C4B7E9D-26EF-E544-909F-A7CD10190F22}">
      <dgm:prSet/>
      <dgm:spPr/>
      <dgm:t>
        <a:bodyPr/>
        <a:lstStyle/>
        <a:p>
          <a:endParaRPr lang="en-US"/>
        </a:p>
      </dgm:t>
    </dgm:pt>
    <dgm:pt modelId="{B3553225-295A-A94C-911C-45FDA8A3C99A}" type="sibTrans" cxnId="{5C4B7E9D-26EF-E544-909F-A7CD10190F22}">
      <dgm:prSet/>
      <dgm:spPr>
        <a:solidFill>
          <a:srgbClr val="E4E300"/>
        </a:solidFill>
      </dgm:spPr>
      <dgm:t>
        <a:bodyPr/>
        <a:lstStyle/>
        <a:p>
          <a:endParaRPr lang="en-US"/>
        </a:p>
      </dgm:t>
    </dgm:pt>
    <dgm:pt modelId="{5D90BED3-56B1-6B41-8635-5A84BBC15991}">
      <dgm:prSet phldrT="[Text]"/>
      <dgm:spPr>
        <a:noFill/>
        <a:ln>
          <a:solidFill>
            <a:srgbClr val="E4E300"/>
          </a:solidFill>
        </a:ln>
      </dgm:spPr>
      <dgm:t>
        <a:bodyPr/>
        <a:lstStyle/>
        <a:p>
          <a:r>
            <a:rPr lang="en-US" dirty="0" err="1" smtClean="0">
              <a:solidFill>
                <a:srgbClr val="000000"/>
              </a:solidFill>
            </a:rPr>
            <a:t>Recogida</a:t>
          </a:r>
          <a:endParaRPr lang="en-US" dirty="0">
            <a:solidFill>
              <a:srgbClr val="000000"/>
            </a:solidFill>
          </a:endParaRPr>
        </a:p>
      </dgm:t>
    </dgm:pt>
    <dgm:pt modelId="{F96F8F3E-EEB2-344B-A10D-30D9FB6BC3D4}" type="parTrans" cxnId="{D003D9D9-9D84-2040-8FC9-BFFC9B66B6B9}">
      <dgm:prSet/>
      <dgm:spPr/>
      <dgm:t>
        <a:bodyPr/>
        <a:lstStyle/>
        <a:p>
          <a:endParaRPr lang="en-US"/>
        </a:p>
      </dgm:t>
    </dgm:pt>
    <dgm:pt modelId="{8CDFAA2B-C835-8D48-8891-AC0B69495D21}" type="sibTrans" cxnId="{D003D9D9-9D84-2040-8FC9-BFFC9B66B6B9}">
      <dgm:prSet/>
      <dgm:spPr>
        <a:solidFill>
          <a:srgbClr val="E4E300"/>
        </a:solidFill>
      </dgm:spPr>
      <dgm:t>
        <a:bodyPr/>
        <a:lstStyle/>
        <a:p>
          <a:endParaRPr lang="en-US"/>
        </a:p>
      </dgm:t>
    </dgm:pt>
    <dgm:pt modelId="{1FB74314-72CE-BF4C-933F-00DF5FEE1E7B}">
      <dgm:prSet phldrT="[Text]"/>
      <dgm:spPr>
        <a:noFill/>
        <a:ln>
          <a:solidFill>
            <a:srgbClr val="E4E300"/>
          </a:solidFill>
        </a:ln>
      </dgm:spPr>
      <dgm:t>
        <a:bodyPr/>
        <a:lstStyle/>
        <a:p>
          <a:r>
            <a:rPr lang="en-US" dirty="0" err="1" smtClean="0">
              <a:solidFill>
                <a:srgbClr val="000000"/>
              </a:solidFill>
            </a:rPr>
            <a:t>Intercambio</a:t>
          </a:r>
          <a:r>
            <a:rPr lang="en-US" dirty="0" smtClean="0">
              <a:solidFill>
                <a:srgbClr val="000000"/>
              </a:solidFill>
            </a:rPr>
            <a:t> entre </a:t>
          </a:r>
          <a:r>
            <a:rPr lang="en-US" dirty="0" err="1" smtClean="0">
              <a:solidFill>
                <a:srgbClr val="000000"/>
              </a:solidFill>
            </a:rPr>
            <a:t>aplicaciones</a:t>
          </a:r>
          <a:endParaRPr lang="en-US" dirty="0">
            <a:solidFill>
              <a:srgbClr val="000000"/>
            </a:solidFill>
          </a:endParaRPr>
        </a:p>
      </dgm:t>
    </dgm:pt>
    <dgm:pt modelId="{86CF8D95-068F-A643-8D82-7BF61B33AC1F}" type="parTrans" cxnId="{B64DFA52-57CA-7B48-9250-B664C5CD6C35}">
      <dgm:prSet/>
      <dgm:spPr/>
      <dgm:t>
        <a:bodyPr/>
        <a:lstStyle/>
        <a:p>
          <a:endParaRPr lang="en-US"/>
        </a:p>
      </dgm:t>
    </dgm:pt>
    <dgm:pt modelId="{E89B7030-3A4D-D141-AB35-517B025DF805}" type="sibTrans" cxnId="{B64DFA52-57CA-7B48-9250-B664C5CD6C35}">
      <dgm:prSet/>
      <dgm:spPr>
        <a:solidFill>
          <a:srgbClr val="E4E300"/>
        </a:solidFill>
      </dgm:spPr>
      <dgm:t>
        <a:bodyPr/>
        <a:lstStyle/>
        <a:p>
          <a:endParaRPr lang="en-US"/>
        </a:p>
      </dgm:t>
    </dgm:pt>
    <dgm:pt modelId="{44598DFC-FF7E-C545-9E96-89C80C622310}">
      <dgm:prSet phldrT="[Text]"/>
      <dgm:spPr>
        <a:noFill/>
        <a:ln>
          <a:solidFill>
            <a:srgbClr val="E4E300"/>
          </a:solidFill>
        </a:ln>
      </dgm:spPr>
      <dgm:t>
        <a:bodyPr/>
        <a:lstStyle/>
        <a:p>
          <a:r>
            <a:rPr lang="en-US" dirty="0" err="1" smtClean="0">
              <a:solidFill>
                <a:srgbClr val="000000"/>
              </a:solidFill>
            </a:rPr>
            <a:t>An</a:t>
          </a:r>
          <a:r>
            <a:rPr lang="en-US" dirty="0" err="1" smtClean="0">
              <a:solidFill>
                <a:srgbClr val="000000"/>
              </a:solidFill>
            </a:rPr>
            <a:t>álisis</a:t>
          </a:r>
          <a:r>
            <a:rPr lang="en-US" dirty="0" smtClean="0">
              <a:solidFill>
                <a:srgbClr val="000000"/>
              </a:solidFill>
            </a:rPr>
            <a:t> flexible</a:t>
          </a:r>
          <a:endParaRPr lang="en-US" dirty="0">
            <a:solidFill>
              <a:srgbClr val="000000"/>
            </a:solidFill>
          </a:endParaRPr>
        </a:p>
      </dgm:t>
    </dgm:pt>
    <dgm:pt modelId="{462BD398-2156-F94C-B6BF-7A24CA8F116F}" type="parTrans" cxnId="{7A774D02-E6C3-A84E-A88E-E1A15218036D}">
      <dgm:prSet/>
      <dgm:spPr/>
      <dgm:t>
        <a:bodyPr/>
        <a:lstStyle/>
        <a:p>
          <a:endParaRPr lang="en-US"/>
        </a:p>
      </dgm:t>
    </dgm:pt>
    <dgm:pt modelId="{46A7E270-3B71-CC46-B194-91F6C5326A13}" type="sibTrans" cxnId="{7A774D02-E6C3-A84E-A88E-E1A15218036D}">
      <dgm:prSet/>
      <dgm:spPr/>
      <dgm:t>
        <a:bodyPr/>
        <a:lstStyle/>
        <a:p>
          <a:endParaRPr lang="en-US"/>
        </a:p>
      </dgm:t>
    </dgm:pt>
    <dgm:pt modelId="{8CBDC6CC-A3AF-C84E-B9A8-7C7ABD8FAAED}" type="pres">
      <dgm:prSet presAssocID="{B069ECE3-B436-534C-AFA4-6D596CEFFF5F}" presName="Name0" presStyleCnt="0">
        <dgm:presLayoutVars>
          <dgm:dir/>
          <dgm:resizeHandles val="exact"/>
        </dgm:presLayoutVars>
      </dgm:prSet>
      <dgm:spPr/>
    </dgm:pt>
    <dgm:pt modelId="{F77FAD2A-98A7-8A4F-959E-A820D418F645}" type="pres">
      <dgm:prSet presAssocID="{69AAB667-ECC1-5B41-B275-5226EFB46E7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D8678-8F44-B642-89F1-B7C1B0E0F99F}" type="pres">
      <dgm:prSet presAssocID="{B3553225-295A-A94C-911C-45FDA8A3C99A}" presName="sibTrans" presStyleLbl="sibTrans2D1" presStyleIdx="0" presStyleCnt="3"/>
      <dgm:spPr/>
    </dgm:pt>
    <dgm:pt modelId="{79C7AAF1-4C24-9944-AC91-00FDF7E306B8}" type="pres">
      <dgm:prSet presAssocID="{B3553225-295A-A94C-911C-45FDA8A3C99A}" presName="connectorText" presStyleLbl="sibTrans2D1" presStyleIdx="0" presStyleCnt="3"/>
      <dgm:spPr/>
    </dgm:pt>
    <dgm:pt modelId="{8228AD8F-30DE-6C4E-9764-0819D1E80C31}" type="pres">
      <dgm:prSet presAssocID="{5D90BED3-56B1-6B41-8635-5A84BBC1599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749121-F70E-7446-80F7-288F9D726DA8}" type="pres">
      <dgm:prSet presAssocID="{8CDFAA2B-C835-8D48-8891-AC0B69495D21}" presName="sibTrans" presStyleLbl="sibTrans2D1" presStyleIdx="1" presStyleCnt="3"/>
      <dgm:spPr/>
    </dgm:pt>
    <dgm:pt modelId="{77A1D03F-534F-A642-B16D-1503D6D3A0A0}" type="pres">
      <dgm:prSet presAssocID="{8CDFAA2B-C835-8D48-8891-AC0B69495D21}" presName="connectorText" presStyleLbl="sibTrans2D1" presStyleIdx="1" presStyleCnt="3"/>
      <dgm:spPr/>
    </dgm:pt>
    <dgm:pt modelId="{F8193289-4371-6649-B32F-9360D4C1809C}" type="pres">
      <dgm:prSet presAssocID="{1FB74314-72CE-BF4C-933F-00DF5FEE1E7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7C26FF-66B7-3444-8BAA-663B14D029F8}" type="pres">
      <dgm:prSet presAssocID="{E89B7030-3A4D-D141-AB35-517B025DF805}" presName="sibTrans" presStyleLbl="sibTrans2D1" presStyleIdx="2" presStyleCnt="3"/>
      <dgm:spPr/>
    </dgm:pt>
    <dgm:pt modelId="{CFDCCC08-6B8A-EC4A-BB94-6EE75A394F3F}" type="pres">
      <dgm:prSet presAssocID="{E89B7030-3A4D-D141-AB35-517B025DF805}" presName="connectorText" presStyleLbl="sibTrans2D1" presStyleIdx="2" presStyleCnt="3"/>
      <dgm:spPr/>
    </dgm:pt>
    <dgm:pt modelId="{DA054F35-6B1B-1848-9435-AEBE722ED3DE}" type="pres">
      <dgm:prSet presAssocID="{44598DFC-FF7E-C545-9E96-89C80C62231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EABD77-07D6-5649-B863-6459AA687100}" type="presOf" srcId="{1FB74314-72CE-BF4C-933F-00DF5FEE1E7B}" destId="{F8193289-4371-6649-B32F-9360D4C1809C}" srcOrd="0" destOrd="0" presId="urn:microsoft.com/office/officeart/2005/8/layout/process1"/>
    <dgm:cxn modelId="{1D74F98E-58B0-054E-913F-94322E2D5DBB}" type="presOf" srcId="{5D90BED3-56B1-6B41-8635-5A84BBC15991}" destId="{8228AD8F-30DE-6C4E-9764-0819D1E80C31}" srcOrd="0" destOrd="0" presId="urn:microsoft.com/office/officeart/2005/8/layout/process1"/>
    <dgm:cxn modelId="{34F9974D-FD88-7A4E-975A-221710F1A41B}" type="presOf" srcId="{69AAB667-ECC1-5B41-B275-5226EFB46E70}" destId="{F77FAD2A-98A7-8A4F-959E-A820D418F645}" srcOrd="0" destOrd="0" presId="urn:microsoft.com/office/officeart/2005/8/layout/process1"/>
    <dgm:cxn modelId="{D29B007E-576F-A741-A146-AFE886D25936}" type="presOf" srcId="{8CDFAA2B-C835-8D48-8891-AC0B69495D21}" destId="{77A1D03F-534F-A642-B16D-1503D6D3A0A0}" srcOrd="1" destOrd="0" presId="urn:microsoft.com/office/officeart/2005/8/layout/process1"/>
    <dgm:cxn modelId="{1A51E1DD-0BAF-E64D-90FD-11B921442B8F}" type="presOf" srcId="{E89B7030-3A4D-D141-AB35-517B025DF805}" destId="{CFDCCC08-6B8A-EC4A-BB94-6EE75A394F3F}" srcOrd="1" destOrd="0" presId="urn:microsoft.com/office/officeart/2005/8/layout/process1"/>
    <dgm:cxn modelId="{D003D9D9-9D84-2040-8FC9-BFFC9B66B6B9}" srcId="{B069ECE3-B436-534C-AFA4-6D596CEFFF5F}" destId="{5D90BED3-56B1-6B41-8635-5A84BBC15991}" srcOrd="1" destOrd="0" parTransId="{F96F8F3E-EEB2-344B-A10D-30D9FB6BC3D4}" sibTransId="{8CDFAA2B-C835-8D48-8891-AC0B69495D21}"/>
    <dgm:cxn modelId="{B64DFA52-57CA-7B48-9250-B664C5CD6C35}" srcId="{B069ECE3-B436-534C-AFA4-6D596CEFFF5F}" destId="{1FB74314-72CE-BF4C-933F-00DF5FEE1E7B}" srcOrd="2" destOrd="0" parTransId="{86CF8D95-068F-A643-8D82-7BF61B33AC1F}" sibTransId="{E89B7030-3A4D-D141-AB35-517B025DF805}"/>
    <dgm:cxn modelId="{5C4B7E9D-26EF-E544-909F-A7CD10190F22}" srcId="{B069ECE3-B436-534C-AFA4-6D596CEFFF5F}" destId="{69AAB667-ECC1-5B41-B275-5226EFB46E70}" srcOrd="0" destOrd="0" parTransId="{26D96128-3FFF-C140-BD0C-72FAB93FB12A}" sibTransId="{B3553225-295A-A94C-911C-45FDA8A3C99A}"/>
    <dgm:cxn modelId="{00769EAE-C170-9B4F-82EA-2C13CD774DBD}" type="presOf" srcId="{E89B7030-3A4D-D141-AB35-517B025DF805}" destId="{CD7C26FF-66B7-3444-8BAA-663B14D029F8}" srcOrd="0" destOrd="0" presId="urn:microsoft.com/office/officeart/2005/8/layout/process1"/>
    <dgm:cxn modelId="{88612015-D296-DB4F-B1D5-EF1E18AEA13A}" type="presOf" srcId="{44598DFC-FF7E-C545-9E96-89C80C622310}" destId="{DA054F35-6B1B-1848-9435-AEBE722ED3DE}" srcOrd="0" destOrd="0" presId="urn:microsoft.com/office/officeart/2005/8/layout/process1"/>
    <dgm:cxn modelId="{1E9047B9-7444-D144-BAAE-F3BEBD768260}" type="presOf" srcId="{B069ECE3-B436-534C-AFA4-6D596CEFFF5F}" destId="{8CBDC6CC-A3AF-C84E-B9A8-7C7ABD8FAAED}" srcOrd="0" destOrd="0" presId="urn:microsoft.com/office/officeart/2005/8/layout/process1"/>
    <dgm:cxn modelId="{06AFC3F7-A791-9140-ACAB-75B2D374D4DE}" type="presOf" srcId="{B3553225-295A-A94C-911C-45FDA8A3C99A}" destId="{79C7AAF1-4C24-9944-AC91-00FDF7E306B8}" srcOrd="1" destOrd="0" presId="urn:microsoft.com/office/officeart/2005/8/layout/process1"/>
    <dgm:cxn modelId="{7A774D02-E6C3-A84E-A88E-E1A15218036D}" srcId="{B069ECE3-B436-534C-AFA4-6D596CEFFF5F}" destId="{44598DFC-FF7E-C545-9E96-89C80C622310}" srcOrd="3" destOrd="0" parTransId="{462BD398-2156-F94C-B6BF-7A24CA8F116F}" sibTransId="{46A7E270-3B71-CC46-B194-91F6C5326A13}"/>
    <dgm:cxn modelId="{71691280-B4E7-7D4A-B42C-6DD293A1CFFC}" type="presOf" srcId="{8CDFAA2B-C835-8D48-8891-AC0B69495D21}" destId="{68749121-F70E-7446-80F7-288F9D726DA8}" srcOrd="0" destOrd="0" presId="urn:microsoft.com/office/officeart/2005/8/layout/process1"/>
    <dgm:cxn modelId="{C18F30A1-5F0E-CC42-94AB-58EC65ECFF61}" type="presOf" srcId="{B3553225-295A-A94C-911C-45FDA8A3C99A}" destId="{8F9D8678-8F44-B642-89F1-B7C1B0E0F99F}" srcOrd="0" destOrd="0" presId="urn:microsoft.com/office/officeart/2005/8/layout/process1"/>
    <dgm:cxn modelId="{262F61D4-BF64-CA49-9739-2370F23183D8}" type="presParOf" srcId="{8CBDC6CC-A3AF-C84E-B9A8-7C7ABD8FAAED}" destId="{F77FAD2A-98A7-8A4F-959E-A820D418F645}" srcOrd="0" destOrd="0" presId="urn:microsoft.com/office/officeart/2005/8/layout/process1"/>
    <dgm:cxn modelId="{67963843-BC57-EC4B-ACE8-D03399589518}" type="presParOf" srcId="{8CBDC6CC-A3AF-C84E-B9A8-7C7ABD8FAAED}" destId="{8F9D8678-8F44-B642-89F1-B7C1B0E0F99F}" srcOrd="1" destOrd="0" presId="urn:microsoft.com/office/officeart/2005/8/layout/process1"/>
    <dgm:cxn modelId="{478BA07B-E9ED-C64F-9283-70F2A83B3330}" type="presParOf" srcId="{8F9D8678-8F44-B642-89F1-B7C1B0E0F99F}" destId="{79C7AAF1-4C24-9944-AC91-00FDF7E306B8}" srcOrd="0" destOrd="0" presId="urn:microsoft.com/office/officeart/2005/8/layout/process1"/>
    <dgm:cxn modelId="{3DBCD5F0-E6CB-974C-ADE6-97614C271F22}" type="presParOf" srcId="{8CBDC6CC-A3AF-C84E-B9A8-7C7ABD8FAAED}" destId="{8228AD8F-30DE-6C4E-9764-0819D1E80C31}" srcOrd="2" destOrd="0" presId="urn:microsoft.com/office/officeart/2005/8/layout/process1"/>
    <dgm:cxn modelId="{476EF53F-E50F-D24C-AEF9-CB0A76CFA115}" type="presParOf" srcId="{8CBDC6CC-A3AF-C84E-B9A8-7C7ABD8FAAED}" destId="{68749121-F70E-7446-80F7-288F9D726DA8}" srcOrd="3" destOrd="0" presId="urn:microsoft.com/office/officeart/2005/8/layout/process1"/>
    <dgm:cxn modelId="{AC94FBBD-0F62-C24D-842A-D223F28230D1}" type="presParOf" srcId="{68749121-F70E-7446-80F7-288F9D726DA8}" destId="{77A1D03F-534F-A642-B16D-1503D6D3A0A0}" srcOrd="0" destOrd="0" presId="urn:microsoft.com/office/officeart/2005/8/layout/process1"/>
    <dgm:cxn modelId="{1A802973-9B08-BA46-B41B-EE47CE39B92A}" type="presParOf" srcId="{8CBDC6CC-A3AF-C84E-B9A8-7C7ABD8FAAED}" destId="{F8193289-4371-6649-B32F-9360D4C1809C}" srcOrd="4" destOrd="0" presId="urn:microsoft.com/office/officeart/2005/8/layout/process1"/>
    <dgm:cxn modelId="{10671B69-9474-DE4C-9C98-FBEA675189C1}" type="presParOf" srcId="{8CBDC6CC-A3AF-C84E-B9A8-7C7ABD8FAAED}" destId="{CD7C26FF-66B7-3444-8BAA-663B14D029F8}" srcOrd="5" destOrd="0" presId="urn:microsoft.com/office/officeart/2005/8/layout/process1"/>
    <dgm:cxn modelId="{CCBD6838-E6EA-D24C-8567-877A65FF3975}" type="presParOf" srcId="{CD7C26FF-66B7-3444-8BAA-663B14D029F8}" destId="{CFDCCC08-6B8A-EC4A-BB94-6EE75A394F3F}" srcOrd="0" destOrd="0" presId="urn:microsoft.com/office/officeart/2005/8/layout/process1"/>
    <dgm:cxn modelId="{1842C776-71AF-4944-A52C-D56A853F84B9}" type="presParOf" srcId="{8CBDC6CC-A3AF-C84E-B9A8-7C7ABD8FAAED}" destId="{DA054F35-6B1B-1848-9435-AEBE722ED3DE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FAD2A-98A7-8A4F-959E-A820D418F645}">
      <dsp:nvSpPr>
        <dsp:cNvPr id="0" name=""/>
        <dsp:cNvSpPr/>
      </dsp:nvSpPr>
      <dsp:spPr>
        <a:xfrm>
          <a:off x="3812" y="1970459"/>
          <a:ext cx="1667082" cy="1000249"/>
        </a:xfrm>
        <a:prstGeom prst="roundRect">
          <a:avLst>
            <a:gd name="adj" fmla="val 10000"/>
          </a:avLst>
        </a:prstGeom>
        <a:noFill/>
        <a:ln>
          <a:solidFill>
            <a:srgbClr val="E4E3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1"/>
              </a:solidFill>
            </a:rPr>
            <a:t>Representaci</a:t>
          </a:r>
          <a:r>
            <a:rPr lang="en-US" sz="1800" kern="1200" dirty="0" err="1" smtClean="0">
              <a:solidFill>
                <a:schemeClr val="tx1"/>
              </a:solidFill>
            </a:rPr>
            <a:t>ón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33108" y="1999755"/>
        <a:ext cx="1608490" cy="941657"/>
      </dsp:txXfrm>
    </dsp:sp>
    <dsp:sp modelId="{8F9D8678-8F44-B642-89F1-B7C1B0E0F99F}">
      <dsp:nvSpPr>
        <dsp:cNvPr id="0" name=""/>
        <dsp:cNvSpPr/>
      </dsp:nvSpPr>
      <dsp:spPr>
        <a:xfrm>
          <a:off x="1837603" y="2263865"/>
          <a:ext cx="353421" cy="413436"/>
        </a:xfrm>
        <a:prstGeom prst="rightArrow">
          <a:avLst>
            <a:gd name="adj1" fmla="val 60000"/>
            <a:gd name="adj2" fmla="val 50000"/>
          </a:avLst>
        </a:prstGeom>
        <a:solidFill>
          <a:srgbClr val="E4E3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837603" y="2346552"/>
        <a:ext cx="247395" cy="248062"/>
      </dsp:txXfrm>
    </dsp:sp>
    <dsp:sp modelId="{8228AD8F-30DE-6C4E-9764-0819D1E80C31}">
      <dsp:nvSpPr>
        <dsp:cNvPr id="0" name=""/>
        <dsp:cNvSpPr/>
      </dsp:nvSpPr>
      <dsp:spPr>
        <a:xfrm>
          <a:off x="2337728" y="1970459"/>
          <a:ext cx="1667082" cy="1000249"/>
        </a:xfrm>
        <a:prstGeom prst="roundRect">
          <a:avLst>
            <a:gd name="adj" fmla="val 10000"/>
          </a:avLst>
        </a:prstGeom>
        <a:noFill/>
        <a:ln>
          <a:solidFill>
            <a:srgbClr val="E4E3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rgbClr val="000000"/>
              </a:solidFill>
            </a:rPr>
            <a:t>Recogida</a:t>
          </a:r>
          <a:endParaRPr lang="en-US" sz="1800" kern="1200" dirty="0">
            <a:solidFill>
              <a:srgbClr val="000000"/>
            </a:solidFill>
          </a:endParaRPr>
        </a:p>
      </dsp:txBody>
      <dsp:txXfrm>
        <a:off x="2367024" y="1999755"/>
        <a:ext cx="1608490" cy="941657"/>
      </dsp:txXfrm>
    </dsp:sp>
    <dsp:sp modelId="{68749121-F70E-7446-80F7-288F9D726DA8}">
      <dsp:nvSpPr>
        <dsp:cNvPr id="0" name=""/>
        <dsp:cNvSpPr/>
      </dsp:nvSpPr>
      <dsp:spPr>
        <a:xfrm>
          <a:off x="4171519" y="2263865"/>
          <a:ext cx="353421" cy="413436"/>
        </a:xfrm>
        <a:prstGeom prst="rightArrow">
          <a:avLst>
            <a:gd name="adj1" fmla="val 60000"/>
            <a:gd name="adj2" fmla="val 50000"/>
          </a:avLst>
        </a:prstGeom>
        <a:solidFill>
          <a:srgbClr val="E4E3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171519" y="2346552"/>
        <a:ext cx="247395" cy="248062"/>
      </dsp:txXfrm>
    </dsp:sp>
    <dsp:sp modelId="{F8193289-4371-6649-B32F-9360D4C1809C}">
      <dsp:nvSpPr>
        <dsp:cNvPr id="0" name=""/>
        <dsp:cNvSpPr/>
      </dsp:nvSpPr>
      <dsp:spPr>
        <a:xfrm>
          <a:off x="4671644" y="1970459"/>
          <a:ext cx="1667082" cy="1000249"/>
        </a:xfrm>
        <a:prstGeom prst="roundRect">
          <a:avLst>
            <a:gd name="adj" fmla="val 10000"/>
          </a:avLst>
        </a:prstGeom>
        <a:noFill/>
        <a:ln>
          <a:solidFill>
            <a:srgbClr val="E4E3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rgbClr val="000000"/>
              </a:solidFill>
            </a:rPr>
            <a:t>Intercambio</a:t>
          </a:r>
          <a:r>
            <a:rPr lang="en-US" sz="1800" kern="1200" dirty="0" smtClean="0">
              <a:solidFill>
                <a:srgbClr val="000000"/>
              </a:solidFill>
            </a:rPr>
            <a:t> entre </a:t>
          </a:r>
          <a:r>
            <a:rPr lang="en-US" sz="1800" kern="1200" dirty="0" err="1" smtClean="0">
              <a:solidFill>
                <a:srgbClr val="000000"/>
              </a:solidFill>
            </a:rPr>
            <a:t>aplicaciones</a:t>
          </a:r>
          <a:endParaRPr lang="en-US" sz="1800" kern="1200" dirty="0">
            <a:solidFill>
              <a:srgbClr val="000000"/>
            </a:solidFill>
          </a:endParaRPr>
        </a:p>
      </dsp:txBody>
      <dsp:txXfrm>
        <a:off x="4700940" y="1999755"/>
        <a:ext cx="1608490" cy="941657"/>
      </dsp:txXfrm>
    </dsp:sp>
    <dsp:sp modelId="{CD7C26FF-66B7-3444-8BAA-663B14D029F8}">
      <dsp:nvSpPr>
        <dsp:cNvPr id="0" name=""/>
        <dsp:cNvSpPr/>
      </dsp:nvSpPr>
      <dsp:spPr>
        <a:xfrm>
          <a:off x="6505435" y="2263865"/>
          <a:ext cx="353421" cy="413436"/>
        </a:xfrm>
        <a:prstGeom prst="rightArrow">
          <a:avLst>
            <a:gd name="adj1" fmla="val 60000"/>
            <a:gd name="adj2" fmla="val 50000"/>
          </a:avLst>
        </a:prstGeom>
        <a:solidFill>
          <a:srgbClr val="E4E3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6505435" y="2346552"/>
        <a:ext cx="247395" cy="248062"/>
      </dsp:txXfrm>
    </dsp:sp>
    <dsp:sp modelId="{DA054F35-6B1B-1848-9435-AEBE722ED3DE}">
      <dsp:nvSpPr>
        <dsp:cNvPr id="0" name=""/>
        <dsp:cNvSpPr/>
      </dsp:nvSpPr>
      <dsp:spPr>
        <a:xfrm>
          <a:off x="7005560" y="1970459"/>
          <a:ext cx="1667082" cy="1000249"/>
        </a:xfrm>
        <a:prstGeom prst="roundRect">
          <a:avLst>
            <a:gd name="adj" fmla="val 10000"/>
          </a:avLst>
        </a:prstGeom>
        <a:noFill/>
        <a:ln>
          <a:solidFill>
            <a:srgbClr val="E4E3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rgbClr val="000000"/>
              </a:solidFill>
            </a:rPr>
            <a:t>An</a:t>
          </a:r>
          <a:r>
            <a:rPr lang="en-US" sz="1800" kern="1200" dirty="0" err="1" smtClean="0">
              <a:solidFill>
                <a:srgbClr val="000000"/>
              </a:solidFill>
            </a:rPr>
            <a:t>álisis</a:t>
          </a:r>
          <a:r>
            <a:rPr lang="en-US" sz="1800" kern="1200" dirty="0" smtClean="0">
              <a:solidFill>
                <a:srgbClr val="000000"/>
              </a:solidFill>
            </a:rPr>
            <a:t> flexible</a:t>
          </a:r>
          <a:endParaRPr lang="en-US" sz="1800" kern="1200" dirty="0">
            <a:solidFill>
              <a:srgbClr val="000000"/>
            </a:solidFill>
          </a:endParaRPr>
        </a:p>
      </dsp:txBody>
      <dsp:txXfrm>
        <a:off x="7034856" y="1999755"/>
        <a:ext cx="1608490" cy="941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t>12/07/16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276872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b="1" dirty="0" smtClean="0"/>
              <a:t>Modelos </a:t>
            </a:r>
            <a:r>
              <a:rPr lang="es-ES" sz="2400" b="1" dirty="0"/>
              <a:t>de </a:t>
            </a:r>
            <a:r>
              <a:rPr lang="es-ES" sz="2400" b="1" dirty="0" smtClean="0"/>
              <a:t>interoperabilidad semántica </a:t>
            </a:r>
            <a:r>
              <a:rPr lang="es-ES" sz="2400" b="1" dirty="0"/>
              <a:t>de datos para el soporte a la investigación </a:t>
            </a:r>
            <a:r>
              <a:rPr lang="es-ES" sz="2400" b="1" dirty="0" err="1" smtClean="0"/>
              <a:t>biosanitaria</a:t>
            </a:r>
            <a:endParaRPr lang="es-ES" sz="2400" b="1" dirty="0" smtClean="0"/>
          </a:p>
          <a:p>
            <a:pPr lvl="1"/>
            <a:endParaRPr lang="es-ES" sz="2400" b="1" dirty="0" smtClean="0"/>
          </a:p>
          <a:p>
            <a:endParaRPr lang="es-ES" sz="24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70502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Biotecnología. Aplicaciones sanitarias de </a:t>
            </a:r>
            <a:r>
              <a:rPr lang="es-ES" sz="2400" b="1" dirty="0" err="1" smtClean="0"/>
              <a:t>biociencias</a:t>
            </a:r>
            <a:endParaRPr lang="es-ES" sz="24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609062"/>
            <a:ext cx="4535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Bioinformática. Bioingeniería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146230"/>
            <a:ext cx="71130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TECNOLOGÍAS DE MODELADO, PROCESAMIENTO Y GESTIÓN DEL CONOCIMIENTO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81801999"/>
              </p:ext>
            </p:extLst>
          </p:nvPr>
        </p:nvGraphicFramePr>
        <p:xfrm>
          <a:off x="467544" y="1916832"/>
          <a:ext cx="8676456" cy="49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276872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2. Aumento </a:t>
            </a:r>
            <a:r>
              <a:rPr lang="es-ES" sz="2400" b="1" dirty="0" smtClean="0"/>
              <a:t>y conexión de Historia Clínica Electrónica y Guías Clínicas </a:t>
            </a:r>
            <a:r>
              <a:rPr lang="es-ES" sz="2400" b="1" dirty="0" err="1" smtClean="0"/>
              <a:t>Computerizadas</a:t>
            </a:r>
            <a:endParaRPr lang="es-ES" sz="2400" b="1" dirty="0" smtClean="0"/>
          </a:p>
          <a:p>
            <a:pPr lvl="1"/>
            <a:endParaRPr lang="es-ES" sz="2400" b="1" dirty="0" smtClean="0"/>
          </a:p>
          <a:p>
            <a:pPr marL="800100" lvl="1" indent="-342900">
              <a:buFont typeface="Arial"/>
              <a:buChar char="•"/>
            </a:pPr>
            <a:r>
              <a:rPr lang="es-ES" sz="2400" b="1" dirty="0"/>
              <a:t>Asegurar la aplicación correcta de </a:t>
            </a:r>
            <a:r>
              <a:rPr lang="es-ES" sz="2400" b="1" dirty="0" smtClean="0"/>
              <a:t>guías a los pacientes adecuados</a:t>
            </a:r>
            <a:endParaRPr lang="es-ES" sz="2400" b="1" dirty="0" smtClean="0"/>
          </a:p>
          <a:p>
            <a:pPr marL="800100" lvl="1" indent="-342900">
              <a:buFont typeface="Arial"/>
              <a:buChar char="•"/>
            </a:pPr>
            <a:r>
              <a:rPr lang="es-ES" sz="2400" b="1" dirty="0" smtClean="0"/>
              <a:t>Informaci</a:t>
            </a:r>
            <a:r>
              <a:rPr lang="es-ES" sz="2400" b="1" dirty="0" smtClean="0"/>
              <a:t>ón incompleta para aplicar guía</a:t>
            </a:r>
            <a:endParaRPr lang="es-ES" sz="2400" b="1" dirty="0" smtClean="0"/>
          </a:p>
          <a:p>
            <a:pPr marL="800100" lvl="1" indent="-342900">
              <a:buFont typeface="Arial"/>
              <a:buChar char="•"/>
            </a:pPr>
            <a:r>
              <a:rPr lang="es-ES" sz="2400" b="1" dirty="0"/>
              <a:t>Recuperar información adicional de Internet </a:t>
            </a:r>
            <a:endParaRPr lang="es-ES" sz="2400" b="1" dirty="0" smtClean="0"/>
          </a:p>
          <a:p>
            <a:pPr marL="800100" lvl="1" indent="-342900">
              <a:buFont typeface="Arial"/>
              <a:buChar char="•"/>
            </a:pPr>
            <a:endParaRPr lang="es-ES" sz="2400" b="1" dirty="0" smtClean="0"/>
          </a:p>
          <a:p>
            <a:pPr marL="800100" lvl="1" indent="-342900">
              <a:buFont typeface="Arial"/>
              <a:buChar char="•"/>
            </a:pPr>
            <a:endParaRPr lang="es-ES" sz="2400" b="1" dirty="0"/>
          </a:p>
          <a:p>
            <a:pPr marL="800100" lvl="1" indent="-342900">
              <a:buFont typeface="Arial"/>
              <a:buChar char="•"/>
            </a:pPr>
            <a:endParaRPr lang="es-ES" sz="24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70502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Biotecnología. Aplicaciones sanitarias de </a:t>
            </a:r>
            <a:r>
              <a:rPr lang="es-ES" sz="2400" b="1" dirty="0" err="1" smtClean="0"/>
              <a:t>biociencias</a:t>
            </a:r>
            <a:endParaRPr lang="es-ES" sz="24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609062"/>
            <a:ext cx="4535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Bioinformática. Bioingeniería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146230"/>
            <a:ext cx="71130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TECNOLOGÍAS DE MODELADO, PROCESAMIENTO Y GESTIÓN DEL CONOCIMIENTO</a:t>
            </a:r>
          </a:p>
        </p:txBody>
      </p:sp>
    </p:spTree>
    <p:extLst>
      <p:ext uri="{BB962C8B-B14F-4D97-AF65-F5344CB8AC3E}">
        <p14:creationId xmlns:p14="http://schemas.microsoft.com/office/powerpoint/2010/main" val="391470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276872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3. Modelos </a:t>
            </a:r>
            <a:r>
              <a:rPr lang="es-ES" sz="2400" b="1" dirty="0"/>
              <a:t>de </a:t>
            </a:r>
            <a:r>
              <a:rPr lang="es-ES" sz="2400" b="1" dirty="0" smtClean="0"/>
              <a:t>análisis </a:t>
            </a:r>
            <a:r>
              <a:rPr lang="es-ES" sz="2400" b="1" dirty="0" err="1"/>
              <a:t>semántico</a:t>
            </a:r>
            <a:r>
              <a:rPr lang="es-ES" sz="2400" b="1" dirty="0"/>
              <a:t> de </a:t>
            </a:r>
            <a:r>
              <a:rPr lang="es-ES" sz="2400" b="1" dirty="0" err="1"/>
              <a:t>información</a:t>
            </a:r>
            <a:r>
              <a:rPr lang="es-ES" sz="2400" b="1" dirty="0"/>
              <a:t> y conocimiento </a:t>
            </a:r>
            <a:r>
              <a:rPr lang="es-ES" sz="2400" b="1" dirty="0" err="1"/>
              <a:t>genético</a:t>
            </a:r>
            <a:r>
              <a:rPr lang="es-ES" sz="2400" b="1" dirty="0"/>
              <a:t> y </a:t>
            </a:r>
            <a:r>
              <a:rPr lang="es-ES" sz="2400" b="1" dirty="0" err="1" smtClean="0"/>
              <a:t>genómico</a:t>
            </a:r>
            <a:r>
              <a:rPr lang="es-ES" sz="2400" b="1" dirty="0" smtClean="0"/>
              <a:t> </a:t>
            </a:r>
          </a:p>
          <a:p>
            <a:pPr marL="800100" lvl="1" indent="-342900">
              <a:buFont typeface="Arial"/>
              <a:buChar char="•"/>
            </a:pPr>
            <a:r>
              <a:rPr lang="es-ES" sz="2400" b="1" dirty="0" smtClean="0"/>
              <a:t>A</a:t>
            </a:r>
            <a:r>
              <a:rPr lang="es-ES" sz="2400" b="1" dirty="0" smtClean="0"/>
              <a:t>n</a:t>
            </a:r>
            <a:r>
              <a:rPr lang="es-ES" sz="2400" b="1" dirty="0" smtClean="0"/>
              <a:t>álisis de variantes a partir de múltiples tipos de análisis (DNA-</a:t>
            </a:r>
            <a:r>
              <a:rPr lang="es-ES" sz="2400" b="1" dirty="0" err="1" smtClean="0"/>
              <a:t>Seq</a:t>
            </a:r>
            <a:r>
              <a:rPr lang="es-ES" sz="2400" b="1" dirty="0" smtClean="0"/>
              <a:t>, RNA-</a:t>
            </a:r>
            <a:r>
              <a:rPr lang="es-ES" sz="2400" b="1" dirty="0" err="1" smtClean="0"/>
              <a:t>Seq</a:t>
            </a:r>
            <a:r>
              <a:rPr lang="es-ES" sz="2400" b="1" dirty="0" smtClean="0"/>
              <a:t>,….) a diferentes niveles (gen, ruta, fenotipo)</a:t>
            </a:r>
          </a:p>
          <a:p>
            <a:pPr marL="800100" lvl="1" indent="-342900">
              <a:buFont typeface="Arial"/>
              <a:buChar char="•"/>
            </a:pPr>
            <a:r>
              <a:rPr lang="es-ES" sz="2400" b="1" dirty="0" smtClean="0"/>
              <a:t>Anotación funcional reducida de grupos de genes</a:t>
            </a:r>
            <a:endParaRPr lang="es-ES" sz="24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70502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Biotecnología. Aplicaciones sanitarias de </a:t>
            </a:r>
            <a:r>
              <a:rPr lang="es-ES" sz="2400" b="1" dirty="0" err="1" smtClean="0"/>
              <a:t>biociencias</a:t>
            </a:r>
            <a:endParaRPr lang="es-ES" sz="24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609062"/>
            <a:ext cx="4535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Bioinformática. Bioingeniería</a:t>
            </a:r>
            <a:endParaRPr lang="es-ES" sz="36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582168" y="1146230"/>
            <a:ext cx="71130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TECNOLOGÍAS DE MODELADO, PROCESAMIENTO Y GESTIÓN DEL CONOCIMIENTO</a:t>
            </a:r>
          </a:p>
        </p:txBody>
      </p:sp>
    </p:spTree>
    <p:extLst>
      <p:ext uri="{BB962C8B-B14F-4D97-AF65-F5344CB8AC3E}">
        <p14:creationId xmlns:p14="http://schemas.microsoft.com/office/powerpoint/2010/main" val="360534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12" y="27384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204864"/>
            <a:ext cx="7848872" cy="4647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b="1" dirty="0" smtClean="0"/>
              <a:t>MODELOS </a:t>
            </a:r>
            <a:r>
              <a:rPr lang="es-ES" b="1" dirty="0"/>
              <a:t>DE INFORMACIÓN Y CONOCIMIENTO CLÍNICOS PARA ENLAZAR LOS </a:t>
            </a:r>
            <a:r>
              <a:rPr lang="es-ES" b="1" dirty="0" smtClean="0"/>
              <a:t>SISTEMAS </a:t>
            </a:r>
            <a:r>
              <a:rPr lang="es-ES" b="1" dirty="0"/>
              <a:t>DE HISTORIA CLÍNICA ELECTRÓNICA Y DE AYUDA A LA DECISIÓN CLÍNICA </a:t>
            </a:r>
            <a:r>
              <a:rPr lang="es-ES" b="1" dirty="0" smtClean="0"/>
              <a:t>II (</a:t>
            </a:r>
            <a:r>
              <a:rPr lang="es-ES" b="1" dirty="0"/>
              <a:t>TIN2014-53749-C2-2-</a:t>
            </a:r>
            <a:r>
              <a:rPr lang="es-ES" b="1" dirty="0" smtClean="0"/>
              <a:t>R) (2015-2017)</a:t>
            </a:r>
          </a:p>
          <a:p>
            <a:pPr marL="342900" indent="-342900">
              <a:buFont typeface="+mj-lt"/>
              <a:buAutoNum type="arabicPeriod"/>
            </a:pP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smtClean="0"/>
              <a:t>PLATAFORMA </a:t>
            </a:r>
            <a:r>
              <a:rPr lang="es-ES" b="1" dirty="0"/>
              <a:t>DE RECOMENDACIÓN BASADA EN REPOSITORIOS DE DATOS AUMENTADOS CON LA EXPLOTACIÓN DE DATOS ENLAZADOS Y CONTENIDOS SOCIALES </a:t>
            </a:r>
            <a:r>
              <a:rPr lang="es-ES" b="1" dirty="0" smtClean="0"/>
              <a:t>(19371</a:t>
            </a:r>
            <a:r>
              <a:rPr lang="es-ES" b="1" dirty="0"/>
              <a:t>/PI/</a:t>
            </a:r>
            <a:r>
              <a:rPr lang="es-ES" b="1" dirty="0" smtClean="0"/>
              <a:t>14) </a:t>
            </a:r>
            <a:r>
              <a:rPr lang="es-ES" b="1" dirty="0"/>
              <a:t>(</a:t>
            </a:r>
            <a:r>
              <a:rPr lang="es-ES" b="1" dirty="0" smtClean="0"/>
              <a:t>2016-2018)</a:t>
            </a:r>
          </a:p>
          <a:p>
            <a:pPr marL="342900" indent="-342900">
              <a:buFont typeface="+mj-lt"/>
              <a:buAutoNum type="arabicPeriod"/>
            </a:pP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smtClean="0"/>
              <a:t>GENE </a:t>
            </a:r>
            <a:r>
              <a:rPr lang="es-ES" b="1" dirty="0"/>
              <a:t>REGULATION ENSEMBLE EFFORT FOR THE KNOWLEDGE COMMONS (CA COST ACTION CA15205) (2016-2020</a:t>
            </a:r>
            <a:r>
              <a:rPr lang="es-ES" b="1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endParaRPr lang="es-ES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b="1" dirty="0" smtClean="0"/>
              <a:t>UNRAVELING </a:t>
            </a:r>
            <a:r>
              <a:rPr lang="es-ES" b="1" dirty="0"/>
              <a:t>IN UTERO DETERMINANTS PREDICTING LUNG FUNCTION IN INFANTS: A STEP FOR PRENATAL PREVENTION OF ASTHMA (PIE15/00051</a:t>
            </a:r>
            <a:r>
              <a:rPr lang="es-ES" b="1" dirty="0" smtClean="0"/>
              <a:t>) (2016-2018)</a:t>
            </a:r>
            <a:endParaRPr lang="es-ES" b="1" dirty="0"/>
          </a:p>
          <a:p>
            <a:pPr marL="342900" indent="-342900">
              <a:buFont typeface="+mj-lt"/>
              <a:buAutoNum type="arabicPeriod"/>
            </a:pPr>
            <a:endParaRPr lang="es-ES" sz="2000" b="1" dirty="0" smtClean="0"/>
          </a:p>
          <a:p>
            <a:pPr marL="342900" indent="-342900">
              <a:buFont typeface="+mj-lt"/>
              <a:buAutoNum type="arabicPeriod"/>
            </a:pPr>
            <a:endParaRPr lang="es-ES" sz="2400" b="1" dirty="0"/>
          </a:p>
        </p:txBody>
      </p:sp>
      <p:sp>
        <p:nvSpPr>
          <p:cNvPr id="11" name="6 CuadroTexto"/>
          <p:cNvSpPr txBox="1"/>
          <p:nvPr/>
        </p:nvSpPr>
        <p:spPr>
          <a:xfrm>
            <a:off x="1475656" y="70502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Biotecnología. Aplicaciones sanitarias de </a:t>
            </a:r>
            <a:r>
              <a:rPr lang="es-ES" sz="2400" b="1" dirty="0" err="1" smtClean="0"/>
              <a:t>biociencias</a:t>
            </a:r>
            <a:endParaRPr lang="es-ES" sz="2400" b="1" dirty="0"/>
          </a:p>
        </p:txBody>
      </p:sp>
      <p:sp>
        <p:nvSpPr>
          <p:cNvPr id="12" name="7 CuadroTexto"/>
          <p:cNvSpPr txBox="1"/>
          <p:nvPr/>
        </p:nvSpPr>
        <p:spPr>
          <a:xfrm>
            <a:off x="1544664" y="609062"/>
            <a:ext cx="4535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Bioinformática. Bioingeniería</a:t>
            </a:r>
            <a:endParaRPr lang="es-ES" sz="3600" b="1" dirty="0"/>
          </a:p>
        </p:txBody>
      </p:sp>
      <p:sp>
        <p:nvSpPr>
          <p:cNvPr id="13" name="8 CuadroTexto"/>
          <p:cNvSpPr txBox="1"/>
          <p:nvPr/>
        </p:nvSpPr>
        <p:spPr>
          <a:xfrm>
            <a:off x="1582168" y="1146230"/>
            <a:ext cx="71130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TECNOLOGÍAS DE MODELADO, PROCESAMIENTO Y GESTIÓN DEL CONOCIMIENTO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683568" y="2132856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1600" b="1" dirty="0" err="1"/>
              <a:t>Legaz</a:t>
            </a:r>
            <a:r>
              <a:rPr lang="es-ES" sz="1600" b="1" dirty="0"/>
              <a:t>-</a:t>
            </a:r>
            <a:r>
              <a:rPr lang="es-ES" sz="1600" b="1" dirty="0" smtClean="0"/>
              <a:t>García </a:t>
            </a:r>
            <a:r>
              <a:rPr lang="es-ES" sz="1600" b="1" dirty="0"/>
              <a:t>MC, </a:t>
            </a:r>
            <a:r>
              <a:rPr lang="es-ES" sz="1600" b="1" dirty="0" err="1"/>
              <a:t>Menárguez</a:t>
            </a:r>
            <a:r>
              <a:rPr lang="es-ES" sz="1600" b="1" dirty="0"/>
              <a:t>-</a:t>
            </a:r>
            <a:r>
              <a:rPr lang="es-ES" sz="1600" b="1" dirty="0" smtClean="0"/>
              <a:t>Tortosa M, </a:t>
            </a:r>
            <a:r>
              <a:rPr lang="es-ES" sz="1600" b="1" dirty="0"/>
              <a:t>Fernández-</a:t>
            </a:r>
            <a:r>
              <a:rPr lang="es-ES" sz="1600" b="1" dirty="0" smtClean="0"/>
              <a:t>Breis JT, Chute C, Tao C </a:t>
            </a:r>
            <a:r>
              <a:rPr lang="es-ES" sz="1600" b="1" dirty="0" err="1"/>
              <a:t>Transformation</a:t>
            </a:r>
            <a:r>
              <a:rPr lang="es-ES" sz="1600" b="1" dirty="0"/>
              <a:t> of </a:t>
            </a:r>
            <a:r>
              <a:rPr lang="es-ES" sz="1600" b="1" dirty="0" err="1"/>
              <a:t>Standardized</a:t>
            </a:r>
            <a:r>
              <a:rPr lang="es-ES" sz="1600" b="1" dirty="0"/>
              <a:t> </a:t>
            </a:r>
            <a:r>
              <a:rPr lang="es-ES" sz="1600" b="1" dirty="0" err="1"/>
              <a:t>Clinical</a:t>
            </a:r>
            <a:r>
              <a:rPr lang="es-ES" sz="1600" b="1" dirty="0"/>
              <a:t> </a:t>
            </a:r>
            <a:r>
              <a:rPr lang="es-ES" sz="1600" b="1" dirty="0" err="1"/>
              <a:t>Models</a:t>
            </a:r>
            <a:r>
              <a:rPr lang="es-ES" sz="1600" b="1" dirty="0"/>
              <a:t> </a:t>
            </a:r>
            <a:r>
              <a:rPr lang="es-ES" sz="1600" b="1" dirty="0" err="1"/>
              <a:t>based</a:t>
            </a:r>
            <a:r>
              <a:rPr lang="es-ES" sz="1600" b="1" dirty="0"/>
              <a:t> </a:t>
            </a:r>
            <a:r>
              <a:rPr lang="es-ES" sz="1600" b="1" dirty="0" err="1"/>
              <a:t>on</a:t>
            </a:r>
            <a:r>
              <a:rPr lang="es-ES" sz="1600" b="1" dirty="0"/>
              <a:t> OWL </a:t>
            </a:r>
            <a:r>
              <a:rPr lang="es-ES" sz="1600" b="1" dirty="0" err="1"/>
              <a:t>technologies</a:t>
            </a:r>
            <a:r>
              <a:rPr lang="es-ES" sz="1600" b="1" dirty="0"/>
              <a:t>: </a:t>
            </a:r>
            <a:r>
              <a:rPr lang="es-ES" sz="1600" b="1" dirty="0" err="1"/>
              <a:t>from</a:t>
            </a:r>
            <a:r>
              <a:rPr lang="es-ES" sz="1600" b="1" dirty="0"/>
              <a:t> CEM </a:t>
            </a:r>
            <a:r>
              <a:rPr lang="es-ES" sz="1600" b="1" dirty="0" err="1"/>
              <a:t>to</a:t>
            </a:r>
            <a:r>
              <a:rPr lang="es-ES" sz="1600" b="1" dirty="0"/>
              <a:t> </a:t>
            </a:r>
            <a:r>
              <a:rPr lang="es-ES" sz="1600" b="1" dirty="0" err="1"/>
              <a:t>OpenEHR</a:t>
            </a:r>
            <a:r>
              <a:rPr lang="es-ES" sz="1600" b="1" dirty="0"/>
              <a:t> </a:t>
            </a:r>
            <a:r>
              <a:rPr lang="es-ES" sz="1600" b="1" dirty="0" err="1"/>
              <a:t>archetypes</a:t>
            </a:r>
            <a:r>
              <a:rPr lang="es-ES" sz="1600" b="1" dirty="0"/>
              <a:t>, </a:t>
            </a:r>
            <a:r>
              <a:rPr lang="es-ES" sz="1600" b="1" dirty="0" err="1"/>
              <a:t>Journal</a:t>
            </a:r>
            <a:r>
              <a:rPr lang="es-ES" sz="1600" b="1" dirty="0"/>
              <a:t> of </a:t>
            </a:r>
            <a:r>
              <a:rPr lang="es-ES" sz="1600" b="1" dirty="0" err="1"/>
              <a:t>the</a:t>
            </a:r>
            <a:r>
              <a:rPr lang="es-ES" sz="1600" b="1" dirty="0"/>
              <a:t> American Medical </a:t>
            </a:r>
            <a:r>
              <a:rPr lang="es-ES" sz="1600" b="1" dirty="0" err="1"/>
              <a:t>Informatics</a:t>
            </a:r>
            <a:r>
              <a:rPr lang="es-ES" sz="1600" b="1" dirty="0"/>
              <a:t> </a:t>
            </a:r>
            <a:r>
              <a:rPr lang="es-ES" sz="1600" b="1" dirty="0" err="1"/>
              <a:t>Association</a:t>
            </a:r>
            <a:r>
              <a:rPr lang="es-ES" sz="1600" b="1" dirty="0"/>
              <a:t> (JAMIA) 22 (3): 536-</a:t>
            </a:r>
            <a:r>
              <a:rPr lang="es-ES" sz="1600" b="1" dirty="0" smtClean="0"/>
              <a:t>544 </a:t>
            </a:r>
          </a:p>
          <a:p>
            <a:pPr marL="342900" indent="-342900">
              <a:buFont typeface="+mj-lt"/>
              <a:buAutoNum type="arabicPeriod"/>
            </a:pPr>
            <a:endParaRPr lang="es-ES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sz="1600" b="1" dirty="0" err="1" smtClean="0"/>
              <a:t>Legaz</a:t>
            </a:r>
            <a:r>
              <a:rPr lang="es-ES" sz="1600" b="1" dirty="0"/>
              <a:t>-García MC, Martínez-Costa C, </a:t>
            </a:r>
            <a:r>
              <a:rPr lang="es-ES" sz="1600" b="1" dirty="0" err="1"/>
              <a:t>Menárguez</a:t>
            </a:r>
            <a:r>
              <a:rPr lang="es-ES" sz="1600" b="1" dirty="0"/>
              <a:t>-Tortosa </a:t>
            </a:r>
            <a:r>
              <a:rPr lang="es-ES" sz="1600" b="1" dirty="0" smtClean="0"/>
              <a:t>M, </a:t>
            </a:r>
            <a:r>
              <a:rPr lang="es-ES" sz="1600" b="1" dirty="0"/>
              <a:t>Fernández-Breis JT. A </a:t>
            </a:r>
            <a:r>
              <a:rPr lang="es-ES" sz="1600" b="1" dirty="0" err="1"/>
              <a:t>Semantic</a:t>
            </a:r>
            <a:r>
              <a:rPr lang="es-ES" sz="1600" b="1" dirty="0"/>
              <a:t> Web </a:t>
            </a:r>
            <a:r>
              <a:rPr lang="es-ES" sz="1600" b="1" dirty="0" err="1"/>
              <a:t>based</a:t>
            </a:r>
            <a:r>
              <a:rPr lang="es-ES" sz="1600" b="1" dirty="0"/>
              <a:t> Framework </a:t>
            </a:r>
            <a:r>
              <a:rPr lang="es-ES" sz="1600" b="1" dirty="0" err="1"/>
              <a:t>for</a:t>
            </a:r>
            <a:r>
              <a:rPr lang="es-ES" sz="1600" b="1" dirty="0"/>
              <a:t> </a:t>
            </a:r>
            <a:r>
              <a:rPr lang="es-ES" sz="1600" b="1" dirty="0" err="1"/>
              <a:t>the</a:t>
            </a:r>
            <a:r>
              <a:rPr lang="es-ES" sz="1600" b="1" dirty="0"/>
              <a:t> </a:t>
            </a:r>
            <a:r>
              <a:rPr lang="es-ES" sz="1600" b="1" dirty="0" err="1"/>
              <a:t>Interoperability</a:t>
            </a:r>
            <a:r>
              <a:rPr lang="es-ES" sz="1600" b="1" dirty="0"/>
              <a:t> and </a:t>
            </a:r>
            <a:r>
              <a:rPr lang="es-ES" sz="1600" b="1" dirty="0" err="1"/>
              <a:t>Exploitation</a:t>
            </a:r>
            <a:r>
              <a:rPr lang="es-ES" sz="1600" b="1" dirty="0"/>
              <a:t> of </a:t>
            </a:r>
            <a:r>
              <a:rPr lang="es-ES" sz="1600" b="1" dirty="0" err="1"/>
              <a:t>Clinical</a:t>
            </a:r>
            <a:r>
              <a:rPr lang="es-ES" sz="1600" b="1" dirty="0"/>
              <a:t> </a:t>
            </a:r>
            <a:r>
              <a:rPr lang="es-ES" sz="1600" b="1" dirty="0" err="1"/>
              <a:t>Models</a:t>
            </a:r>
            <a:r>
              <a:rPr lang="es-ES" sz="1600" b="1" dirty="0"/>
              <a:t> and EHR Data, </a:t>
            </a:r>
            <a:r>
              <a:rPr lang="es-ES" sz="1600" b="1" dirty="0" err="1"/>
              <a:t>Knowledge-based</a:t>
            </a:r>
            <a:r>
              <a:rPr lang="es-ES" sz="1600" b="1" dirty="0"/>
              <a:t> </a:t>
            </a:r>
            <a:r>
              <a:rPr lang="es-ES" sz="1600" b="1" dirty="0" err="1"/>
              <a:t>Systems</a:t>
            </a:r>
            <a:r>
              <a:rPr lang="es-ES" sz="1600" b="1" dirty="0"/>
              <a:t> </a:t>
            </a:r>
            <a:r>
              <a:rPr lang="es-ES" sz="1600" b="1" dirty="0" smtClean="0"/>
              <a:t>105:</a:t>
            </a:r>
            <a:r>
              <a:rPr lang="es-ES" sz="1600" b="1" dirty="0"/>
              <a:t>175-189 </a:t>
            </a:r>
          </a:p>
          <a:p>
            <a:pPr marL="342900" indent="-342900">
              <a:buFont typeface="+mj-lt"/>
              <a:buAutoNum type="arabicPeriod"/>
            </a:pPr>
            <a:endParaRPr lang="es-ES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s-ES" sz="1600" b="1" dirty="0" smtClean="0"/>
              <a:t>Quesada</a:t>
            </a:r>
            <a:r>
              <a:rPr lang="es-ES" sz="1600" b="1" dirty="0"/>
              <a:t>-</a:t>
            </a:r>
            <a:r>
              <a:rPr lang="es-ES" sz="1600" b="1" dirty="0" smtClean="0"/>
              <a:t>Martínez M, </a:t>
            </a:r>
            <a:r>
              <a:rPr lang="es-ES" sz="1600" b="1" dirty="0" err="1" smtClean="0"/>
              <a:t>Mikroyannidi</a:t>
            </a:r>
            <a:r>
              <a:rPr lang="es-ES" sz="1600" b="1" dirty="0" smtClean="0"/>
              <a:t> E, Fernández</a:t>
            </a:r>
            <a:r>
              <a:rPr lang="es-ES" sz="1600" b="1" dirty="0"/>
              <a:t>-</a:t>
            </a:r>
            <a:r>
              <a:rPr lang="es-ES" sz="1600" b="1" dirty="0" smtClean="0"/>
              <a:t>Breis JT, Stevens R. </a:t>
            </a:r>
            <a:r>
              <a:rPr lang="es-ES" sz="1600" b="1" dirty="0" err="1"/>
              <a:t>Approaching</a:t>
            </a:r>
            <a:r>
              <a:rPr lang="es-ES" sz="1600" b="1" dirty="0"/>
              <a:t> </a:t>
            </a:r>
            <a:r>
              <a:rPr lang="es-ES" sz="1600" b="1" dirty="0" err="1"/>
              <a:t>the</a:t>
            </a:r>
            <a:r>
              <a:rPr lang="es-ES" sz="1600" b="1" dirty="0"/>
              <a:t> </a:t>
            </a:r>
            <a:r>
              <a:rPr lang="es-ES" sz="1600" b="1" dirty="0" err="1"/>
              <a:t>axiomatic</a:t>
            </a:r>
            <a:r>
              <a:rPr lang="es-ES" sz="1600" b="1" dirty="0"/>
              <a:t> </a:t>
            </a:r>
            <a:r>
              <a:rPr lang="es-ES" sz="1600" b="1" dirty="0" err="1"/>
              <a:t>enrichment</a:t>
            </a:r>
            <a:r>
              <a:rPr lang="es-ES" sz="1600" b="1" dirty="0"/>
              <a:t> of </a:t>
            </a:r>
            <a:r>
              <a:rPr lang="es-ES" sz="1600" b="1" dirty="0" err="1"/>
              <a:t>the</a:t>
            </a:r>
            <a:r>
              <a:rPr lang="es-ES" sz="1600" b="1" dirty="0"/>
              <a:t> Gene </a:t>
            </a:r>
            <a:r>
              <a:rPr lang="es-ES" sz="1600" b="1" dirty="0" err="1"/>
              <a:t>Ontology</a:t>
            </a:r>
            <a:r>
              <a:rPr lang="es-ES" sz="1600" b="1" dirty="0"/>
              <a:t> </a:t>
            </a:r>
            <a:r>
              <a:rPr lang="es-ES" sz="1600" b="1" dirty="0" err="1"/>
              <a:t>from</a:t>
            </a:r>
            <a:r>
              <a:rPr lang="es-ES" sz="1600" b="1" dirty="0"/>
              <a:t> a lexical </a:t>
            </a:r>
            <a:r>
              <a:rPr lang="es-ES" sz="1600" b="1" dirty="0" err="1"/>
              <a:t>perspective</a:t>
            </a:r>
            <a:r>
              <a:rPr lang="es-ES" sz="1600" b="1" dirty="0"/>
              <a:t>. Artificial </a:t>
            </a:r>
            <a:r>
              <a:rPr lang="es-ES" sz="1600" b="1" dirty="0" err="1"/>
              <a:t>Intelligence</a:t>
            </a:r>
            <a:r>
              <a:rPr lang="es-ES" sz="1600" b="1" dirty="0"/>
              <a:t> in Medicine </a:t>
            </a:r>
            <a:r>
              <a:rPr lang="es-ES" sz="1600" b="1" dirty="0" smtClean="0"/>
              <a:t>65: 35</a:t>
            </a:r>
            <a:r>
              <a:rPr lang="es-ES" sz="1600" b="1" dirty="0"/>
              <a:t>-48 </a:t>
            </a:r>
            <a:endParaRPr lang="es-ES" sz="1600" b="1" dirty="0" smtClean="0"/>
          </a:p>
          <a:p>
            <a:pPr marL="342900" indent="-342900">
              <a:buFont typeface="+mj-lt"/>
              <a:buAutoNum type="arabicPeriod"/>
            </a:pPr>
            <a:endParaRPr lang="es-ES" sz="1600" b="1" dirty="0"/>
          </a:p>
          <a:p>
            <a:pPr marL="342900" indent="-342900">
              <a:buFont typeface="+mj-lt"/>
              <a:buAutoNum type="arabicPeriod"/>
            </a:pPr>
            <a:r>
              <a:rPr lang="es-ES" sz="1600" b="1" dirty="0" err="1"/>
              <a:t>Fernandez</a:t>
            </a:r>
            <a:r>
              <a:rPr lang="es-ES" sz="1600" b="1" dirty="0"/>
              <a:t>-Breis JT, Chiba H, </a:t>
            </a:r>
            <a:r>
              <a:rPr lang="es-ES" sz="1600" b="1" dirty="0" err="1"/>
              <a:t>Legaz</a:t>
            </a:r>
            <a:r>
              <a:rPr lang="es-ES" sz="1600" b="1" dirty="0"/>
              <a:t>-García MC, </a:t>
            </a:r>
            <a:r>
              <a:rPr lang="es-ES" sz="1600" b="1" dirty="0" err="1"/>
              <a:t>Uchiyama</a:t>
            </a:r>
            <a:r>
              <a:rPr lang="es-ES" sz="1600" b="1" dirty="0"/>
              <a:t> I, </a:t>
            </a:r>
            <a:r>
              <a:rPr lang="es-ES" sz="1600" b="1" dirty="0" err="1"/>
              <a:t>The</a:t>
            </a:r>
            <a:r>
              <a:rPr lang="es-ES" sz="1600" b="1" dirty="0"/>
              <a:t> </a:t>
            </a:r>
            <a:r>
              <a:rPr lang="es-ES" sz="1600" b="1" dirty="0" err="1"/>
              <a:t>Orthology</a:t>
            </a:r>
            <a:r>
              <a:rPr lang="es-ES" sz="1600" b="1" dirty="0"/>
              <a:t> </a:t>
            </a:r>
            <a:r>
              <a:rPr lang="es-ES" sz="1600" b="1" dirty="0" err="1"/>
              <a:t>Ontology</a:t>
            </a:r>
            <a:r>
              <a:rPr lang="es-ES" sz="1600" b="1" dirty="0"/>
              <a:t>: </a:t>
            </a:r>
            <a:r>
              <a:rPr lang="es-ES" sz="1600" b="1" dirty="0" err="1"/>
              <a:t>development</a:t>
            </a:r>
            <a:r>
              <a:rPr lang="es-ES" sz="1600" b="1" dirty="0"/>
              <a:t> and </a:t>
            </a:r>
            <a:r>
              <a:rPr lang="es-ES" sz="1600" b="1" dirty="0" err="1"/>
              <a:t>applications</a:t>
            </a:r>
            <a:r>
              <a:rPr lang="es-ES" sz="1600" b="1" dirty="0"/>
              <a:t>, </a:t>
            </a:r>
            <a:r>
              <a:rPr lang="es-ES" sz="1600" b="1" dirty="0" err="1"/>
              <a:t>Journal</a:t>
            </a:r>
            <a:r>
              <a:rPr lang="es-ES" sz="1600" b="1" dirty="0"/>
              <a:t> of </a:t>
            </a:r>
            <a:r>
              <a:rPr lang="es-ES" sz="1600" b="1" dirty="0" err="1"/>
              <a:t>Biomedical</a:t>
            </a:r>
            <a:r>
              <a:rPr lang="es-ES" sz="1600" b="1" dirty="0"/>
              <a:t> </a:t>
            </a:r>
            <a:r>
              <a:rPr lang="es-ES" sz="1600" b="1" dirty="0" err="1"/>
              <a:t>Semantics</a:t>
            </a:r>
            <a:r>
              <a:rPr lang="es-ES" sz="1600" b="1" dirty="0"/>
              <a:t> 2016, 7:34 </a:t>
            </a:r>
            <a:endParaRPr lang="es-ES" sz="1600" b="1" dirty="0"/>
          </a:p>
        </p:txBody>
      </p:sp>
      <p:sp>
        <p:nvSpPr>
          <p:cNvPr id="11" name="6 CuadroTexto"/>
          <p:cNvSpPr txBox="1"/>
          <p:nvPr/>
        </p:nvSpPr>
        <p:spPr>
          <a:xfrm>
            <a:off x="1475656" y="70502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Biotecnología. Aplicaciones sanitarias de </a:t>
            </a:r>
            <a:r>
              <a:rPr lang="es-ES" sz="2400" b="1" dirty="0" err="1" smtClean="0"/>
              <a:t>biociencias</a:t>
            </a:r>
            <a:endParaRPr lang="es-ES" sz="2400" b="1" dirty="0"/>
          </a:p>
        </p:txBody>
      </p:sp>
      <p:sp>
        <p:nvSpPr>
          <p:cNvPr id="12" name="7 CuadroTexto"/>
          <p:cNvSpPr txBox="1"/>
          <p:nvPr/>
        </p:nvSpPr>
        <p:spPr>
          <a:xfrm>
            <a:off x="1544664" y="609062"/>
            <a:ext cx="4535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 smtClean="0"/>
              <a:t>Bioinformática. Bioingeniería</a:t>
            </a:r>
            <a:endParaRPr lang="es-ES" sz="3600" b="1" dirty="0"/>
          </a:p>
        </p:txBody>
      </p:sp>
      <p:sp>
        <p:nvSpPr>
          <p:cNvPr id="13" name="8 CuadroTexto"/>
          <p:cNvSpPr txBox="1"/>
          <p:nvPr/>
        </p:nvSpPr>
        <p:spPr>
          <a:xfrm>
            <a:off x="1582168" y="1146230"/>
            <a:ext cx="71130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/>
              <a:t>TECNOLOGÍAS DE MODELADO, PROCESAMIENTO Y GESTIÓN DEL CONOCIMIENTO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480</Words>
  <Application>Microsoft Macintosh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Jesualdo Breis</cp:lastModifiedBy>
  <cp:revision>32</cp:revision>
  <dcterms:created xsi:type="dcterms:W3CDTF">2016-04-25T16:24:49Z</dcterms:created>
  <dcterms:modified xsi:type="dcterms:W3CDTF">2016-07-12T07:10:39Z</dcterms:modified>
</cp:coreProperties>
</file>