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0" r:id="rId5"/>
    <p:sldId id="261" r:id="rId6"/>
    <p:sldId id="262" r:id="rId7"/>
    <p:sldId id="257" r:id="rId8"/>
    <p:sldId id="268" r:id="rId9"/>
    <p:sldId id="269" r:id="rId10"/>
    <p:sldId id="270" r:id="rId11"/>
    <p:sldId id="263" r:id="rId12"/>
    <p:sldId id="264" r:id="rId13"/>
    <p:sldId id="267" r:id="rId14"/>
    <p:sldId id="258" r:id="rId15"/>
    <p:sldId id="271" r:id="rId16"/>
    <p:sldId id="265" r:id="rId17"/>
  </p:sldIdLst>
  <p:sldSz cx="9144000" cy="6858000" type="screen4x3"/>
  <p:notesSz cx="6858000" cy="99472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1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9549-A855-4E37-926E-77892978FFFE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048A-7468-4DF6-9372-BCF98FE8939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9B637-B64E-4D3C-B2D7-80D64C287F67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8841-BC42-4B6C-A8E0-17FADA97A12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DF17D-F67D-4A1F-AD91-B49996FF35B1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899BC-9B8D-49BD-88C1-7090A425247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B4CC1-E0D3-41E7-B759-F07AA0E456F1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1E22-0F65-47EE-B251-1895D1A90E4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AA7B-44AF-4A8B-8290-250900CD3632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8414C-04CD-4B0A-98D5-06FF192EB9F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9654C-84F1-4FAA-B19C-8332F4D6009B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3F45-5C51-4A64-B6CB-807554218705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3FCD-4356-4A7A-AF4C-B453AE4BF669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C8F08-CD59-4878-9A7F-04ADFF4595D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9AB4-3BD1-4EDD-9202-B73B3D6854F1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2E9C-AB7B-48C4-ABEC-195A505F452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5D93E-81E0-4780-B44E-3C3A09513756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D6CBF-6E77-470E-9A40-9C5B454B2B9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0DC78-6DC3-4F07-B57D-1017239E0AFC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2ED3F-C323-4F3B-83EF-6B74FC8F3BB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ACE1E-C776-41B0-B325-9252942A6EB8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B1C2E-E000-49CF-96DA-F1C39059C77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827F76-21A7-4702-A092-6236B2448278}" type="datetimeFigureOut">
              <a:rPr lang="es-ES"/>
              <a:pPr>
                <a:defRPr/>
              </a:pPr>
              <a:t>04/07/16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2DE6D2-9ECD-4D65-8785-14E3B75D3A4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ncbi.nlm.nih.gov/pubmed/25149352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ncbi.nlm.nih.gov/pubmed/26666940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ncbi.nlm.nih.gov/pubmed/23314701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 dirty="0">
                <a:latin typeface="Calibri" pitchFamily="34" charset="0"/>
              </a:rPr>
              <a:t>6</a:t>
            </a:r>
          </a:p>
        </p:txBody>
      </p:sp>
      <p:sp>
        <p:nvSpPr>
          <p:cNvPr id="13316" name="7 CuadroTexto"/>
          <p:cNvSpPr txBox="1">
            <a:spLocks noChangeArrowheads="1"/>
          </p:cNvSpPr>
          <p:nvPr/>
        </p:nvSpPr>
        <p:spPr bwMode="auto">
          <a:xfrm>
            <a:off x="1472630" y="609600"/>
            <a:ext cx="435074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75656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err="1" smtClean="0">
                <a:latin typeface="Calibri" pitchFamily="34" charset="0"/>
              </a:rPr>
              <a:t>Microbiologia</a:t>
            </a:r>
            <a:r>
              <a:rPr lang="es-ES" sz="3000" b="1" dirty="0" smtClean="0">
                <a:latin typeface="Calibri" pitchFamily="34" charset="0"/>
              </a:rPr>
              <a:t>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lipse 1"/>
          <p:cNvSpPr/>
          <p:nvPr/>
        </p:nvSpPr>
        <p:spPr>
          <a:xfrm>
            <a:off x="3347864" y="2852936"/>
            <a:ext cx="2808312" cy="172819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3347864" y="3356992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Microbiología Clínica</a:t>
            </a:r>
          </a:p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Medicina Tropical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75656" y="242088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Chagas</a:t>
            </a:r>
          </a:p>
          <a:p>
            <a:pPr algn="ctr"/>
            <a:r>
              <a:rPr lang="es-ES" b="1" smtClean="0"/>
              <a:t>Leishmaniosis</a:t>
            </a:r>
            <a:endParaRPr lang="es-ES" b="1" dirty="0"/>
          </a:p>
        </p:txBody>
      </p:sp>
      <p:sp>
        <p:nvSpPr>
          <p:cNvPr id="11" name="Elipse 10"/>
          <p:cNvSpPr/>
          <p:nvPr/>
        </p:nvSpPr>
        <p:spPr>
          <a:xfrm>
            <a:off x="1403648" y="2276872"/>
            <a:ext cx="2088232" cy="1080120"/>
          </a:xfrm>
          <a:prstGeom prst="ellipse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/>
          <p:cNvSpPr/>
          <p:nvPr/>
        </p:nvSpPr>
        <p:spPr>
          <a:xfrm>
            <a:off x="5940152" y="2060848"/>
            <a:ext cx="2808312" cy="1368152"/>
          </a:xfrm>
          <a:prstGeom prst="ellipse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5868144" y="2276872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Resistencia </a:t>
            </a:r>
            <a:r>
              <a:rPr lang="es-ES" b="1" dirty="0" err="1" smtClean="0"/>
              <a:t>ATBs</a:t>
            </a:r>
            <a:endParaRPr lang="es-ES" b="1" dirty="0" smtClean="0"/>
          </a:p>
          <a:p>
            <a:pPr algn="ctr"/>
            <a:r>
              <a:rPr lang="es-ES" b="1" dirty="0" smtClean="0"/>
              <a:t>Epidemiología </a:t>
            </a:r>
          </a:p>
          <a:p>
            <a:pPr algn="ctr"/>
            <a:r>
              <a:rPr lang="es-ES" b="1" dirty="0" smtClean="0"/>
              <a:t>patógenos IH</a:t>
            </a:r>
            <a:endParaRPr lang="es-ES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043608" y="4365104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Envoltura celular bacteriana/</a:t>
            </a:r>
          </a:p>
          <a:p>
            <a:pPr algn="ctr"/>
            <a:r>
              <a:rPr lang="es-ES" b="1" dirty="0"/>
              <a:t>.</a:t>
            </a:r>
            <a:r>
              <a:rPr lang="es-ES" b="1" dirty="0" smtClean="0">
                <a:solidFill>
                  <a:srgbClr val="0000FF"/>
                </a:solidFill>
              </a:rPr>
              <a:t>Resistencia </a:t>
            </a:r>
            <a:r>
              <a:rPr lang="es-ES" b="1" dirty="0" err="1" smtClean="0">
                <a:solidFill>
                  <a:srgbClr val="0000FF"/>
                </a:solidFill>
              </a:rPr>
              <a:t>ATBs</a:t>
            </a:r>
            <a:r>
              <a:rPr lang="es-ES" b="1" dirty="0" smtClean="0"/>
              <a:t>:</a:t>
            </a:r>
          </a:p>
          <a:p>
            <a:pPr algn="ctr"/>
            <a:r>
              <a:rPr lang="es-ES" b="1" dirty="0" smtClean="0"/>
              <a:t>-</a:t>
            </a:r>
            <a:r>
              <a:rPr lang="es-ES" b="1" dirty="0" err="1" smtClean="0"/>
              <a:t>Daptomicina</a:t>
            </a:r>
            <a:endParaRPr lang="es-ES" b="1" dirty="0" smtClean="0"/>
          </a:p>
          <a:p>
            <a:pPr algn="ctr"/>
            <a:r>
              <a:rPr lang="es-ES" b="1" dirty="0" smtClean="0"/>
              <a:t>-</a:t>
            </a:r>
            <a:r>
              <a:rPr lang="es-ES" b="1" dirty="0" err="1" smtClean="0"/>
              <a:t>Polimixinas</a:t>
            </a:r>
            <a:endParaRPr lang="es-ES" b="1" dirty="0" smtClean="0"/>
          </a:p>
        </p:txBody>
      </p:sp>
      <p:sp>
        <p:nvSpPr>
          <p:cNvPr id="15" name="Elipse 14"/>
          <p:cNvSpPr/>
          <p:nvPr/>
        </p:nvSpPr>
        <p:spPr>
          <a:xfrm>
            <a:off x="971600" y="3933056"/>
            <a:ext cx="2808312" cy="2304256"/>
          </a:xfrm>
          <a:prstGeom prst="ellipse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5220072" y="479715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NELA</a:t>
            </a:r>
          </a:p>
          <a:p>
            <a:pPr algn="ctr"/>
            <a:r>
              <a:rPr lang="es-ES" b="1" dirty="0" err="1" smtClean="0"/>
              <a:t>Microbiota</a:t>
            </a:r>
            <a:r>
              <a:rPr lang="es-ES" b="1" dirty="0" smtClean="0"/>
              <a:t>/Asma</a:t>
            </a:r>
            <a:endParaRPr lang="es-ES" b="1" dirty="0"/>
          </a:p>
        </p:txBody>
      </p:sp>
      <p:sp>
        <p:nvSpPr>
          <p:cNvPr id="17" name="Elipse 16"/>
          <p:cNvSpPr/>
          <p:nvPr/>
        </p:nvSpPr>
        <p:spPr>
          <a:xfrm>
            <a:off x="5076056" y="4437112"/>
            <a:ext cx="2808312" cy="1368152"/>
          </a:xfrm>
          <a:prstGeom prst="ellipse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5724128" y="2924944"/>
            <a:ext cx="576064" cy="360040"/>
          </a:xfrm>
          <a:prstGeom prst="line">
            <a:avLst/>
          </a:prstGeom>
          <a:ln w="952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3347864" y="4149080"/>
            <a:ext cx="288032" cy="288032"/>
          </a:xfrm>
          <a:prstGeom prst="line">
            <a:avLst/>
          </a:prstGeom>
          <a:ln w="952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 flipV="1">
            <a:off x="5436096" y="4293096"/>
            <a:ext cx="216024" cy="504056"/>
          </a:xfrm>
          <a:prstGeom prst="line">
            <a:avLst/>
          </a:prstGeom>
          <a:ln w="952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3203848" y="3068960"/>
            <a:ext cx="576064" cy="216024"/>
          </a:xfrm>
          <a:prstGeom prst="line">
            <a:avLst/>
          </a:prstGeom>
          <a:ln w="952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9 Imagen" descr="Fondo diapos PROYECT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5 CuadroTexto"/>
          <p:cNvSpPr txBox="1">
            <a:spLocks noChangeArrowheads="1"/>
          </p:cNvSpPr>
          <p:nvPr/>
        </p:nvSpPr>
        <p:spPr bwMode="auto">
          <a:xfrm>
            <a:off x="539552" y="2204864"/>
            <a:ext cx="84978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 dirty="0" smtClean="0">
                <a:solidFill>
                  <a:srgbClr val="FF0000"/>
                </a:solidFill>
              </a:rPr>
              <a:t>Microbiología Clínica</a:t>
            </a:r>
          </a:p>
          <a:p>
            <a:r>
              <a:rPr lang="es-ES_tradnl" sz="2400" b="1" dirty="0" smtClean="0">
                <a:solidFill>
                  <a:srgbClr val="000000"/>
                </a:solidFill>
              </a:rPr>
              <a:t>4. </a:t>
            </a:r>
            <a:r>
              <a:rPr lang="es-ES" sz="2400" b="1" dirty="0" err="1" smtClean="0"/>
              <a:t>Unraveling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utero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determinants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predicting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lung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function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infants</a:t>
            </a:r>
            <a:r>
              <a:rPr lang="es-ES" sz="2400" b="1" dirty="0" smtClean="0"/>
              <a:t>: a </a:t>
            </a:r>
            <a:r>
              <a:rPr lang="es-ES" sz="2400" b="1" dirty="0" err="1" smtClean="0"/>
              <a:t>step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for</a:t>
            </a:r>
            <a:r>
              <a:rPr lang="es-ES" sz="2400" b="1" dirty="0" smtClean="0"/>
              <a:t> prenatal </a:t>
            </a:r>
            <a:r>
              <a:rPr lang="es-ES" sz="2400" b="1" dirty="0" err="1" smtClean="0"/>
              <a:t>prevention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asthma</a:t>
            </a:r>
            <a:r>
              <a:rPr lang="es-ES" sz="2400" b="1" dirty="0" smtClean="0"/>
              <a:t>.</a:t>
            </a:r>
          </a:p>
          <a:p>
            <a:r>
              <a:rPr lang="es-ES" sz="2400" dirty="0" smtClean="0"/>
              <a:t>Proyecto de Excelencia.</a:t>
            </a:r>
          </a:p>
          <a:p>
            <a:r>
              <a:rPr lang="es-ES" sz="2400" dirty="0" smtClean="0">
                <a:solidFill>
                  <a:srgbClr val="000000"/>
                </a:solidFill>
              </a:rPr>
              <a:t>IP: Luis V. García-Marcos Álvarez.</a:t>
            </a:r>
            <a:endParaRPr lang="es-ES" sz="2400" dirty="0">
              <a:solidFill>
                <a:srgbClr val="000000"/>
              </a:solidFill>
            </a:endParaRPr>
          </a:p>
          <a:p>
            <a:r>
              <a:rPr lang="es-ES" sz="2400" dirty="0" smtClean="0">
                <a:solidFill>
                  <a:srgbClr val="000000"/>
                </a:solidFill>
              </a:rPr>
              <a:t>Ministerio de Economía y Competitividad, ISCIII</a:t>
            </a:r>
            <a:r>
              <a:rPr lang="es-ES_tradnl" sz="24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s-ES_tradnl" sz="2400" dirty="0" smtClean="0">
                <a:solidFill>
                  <a:srgbClr val="000000"/>
                </a:solidFill>
              </a:rPr>
              <a:t>Cuantía total: 900.000 euros.</a:t>
            </a:r>
          </a:p>
          <a:p>
            <a:r>
              <a:rPr lang="es-ES_tradnl" sz="2400" dirty="0" smtClean="0">
                <a:solidFill>
                  <a:srgbClr val="000000"/>
                </a:solidFill>
              </a:rPr>
              <a:t>Duración: 1/1/2016-31/12/2018.</a:t>
            </a:r>
          </a:p>
        </p:txBody>
      </p:sp>
      <p:sp>
        <p:nvSpPr>
          <p:cNvPr id="14339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4340" name="7 CuadroTexto"/>
          <p:cNvSpPr txBox="1">
            <a:spLocks noChangeArrowheads="1"/>
          </p:cNvSpPr>
          <p:nvPr/>
        </p:nvSpPr>
        <p:spPr bwMode="auto">
          <a:xfrm>
            <a:off x="1515048" y="609600"/>
            <a:ext cx="3926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4341" name="8 CuadroTexto"/>
          <p:cNvSpPr txBox="1">
            <a:spLocks noChangeArrowheads="1"/>
          </p:cNvSpPr>
          <p:nvPr/>
        </p:nvSpPr>
        <p:spPr bwMode="auto">
          <a:xfrm>
            <a:off x="1510730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434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216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6388" name="7 CuadroTexto"/>
          <p:cNvSpPr txBox="1">
            <a:spLocks noChangeArrowheads="1"/>
          </p:cNvSpPr>
          <p:nvPr/>
        </p:nvSpPr>
        <p:spPr bwMode="auto">
          <a:xfrm>
            <a:off x="1518074" y="609600"/>
            <a:ext cx="4616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 smtClean="0">
                <a:latin typeface="Calibri" pitchFamily="34" charset="0"/>
              </a:rPr>
              <a:t>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16389" name="8 CuadroTexto"/>
          <p:cNvSpPr txBox="1">
            <a:spLocks noChangeArrowheads="1"/>
          </p:cNvSpPr>
          <p:nvPr/>
        </p:nvSpPr>
        <p:spPr bwMode="auto">
          <a:xfrm>
            <a:off x="1582738" y="1087438"/>
            <a:ext cx="6542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539552" y="1988840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1. </a:t>
            </a:r>
            <a:r>
              <a:rPr lang="es-ES" dirty="0" smtClean="0">
                <a:solidFill>
                  <a:srgbClr val="0000FF"/>
                </a:solidFill>
              </a:rPr>
              <a:t>A </a:t>
            </a:r>
            <a:r>
              <a:rPr lang="es-ES" dirty="0">
                <a:solidFill>
                  <a:srgbClr val="0000FF"/>
                </a:solidFill>
              </a:rPr>
              <a:t>12-mer repetitive antigenic epitope from Trypanosoma cruzi is a potential marker of therapeutic efficacy in chronic Chagas' </a:t>
            </a:r>
            <a:r>
              <a:rPr lang="es-ES" dirty="0" err="1" smtClean="0">
                <a:solidFill>
                  <a:srgbClr val="0000FF"/>
                </a:solidFill>
              </a:rPr>
              <a:t>disease</a:t>
            </a:r>
            <a:r>
              <a:rPr lang="es-ES" dirty="0" smtClean="0"/>
              <a:t>. </a:t>
            </a:r>
            <a:r>
              <a:rPr lang="es-ES" dirty="0" err="1" smtClean="0"/>
              <a:t>Fernandez</a:t>
            </a:r>
            <a:r>
              <a:rPr lang="es-ES" dirty="0"/>
              <a:t>-Villegas A, Thomas MC, Carrilero B, Lasso P, </a:t>
            </a:r>
            <a:r>
              <a:rPr lang="es-ES" dirty="0" err="1"/>
              <a:t>Egui</a:t>
            </a:r>
            <a:r>
              <a:rPr lang="es-ES" dirty="0"/>
              <a:t> A, </a:t>
            </a:r>
            <a:r>
              <a:rPr lang="es-ES" dirty="0">
                <a:solidFill>
                  <a:srgbClr val="000000"/>
                </a:solidFill>
              </a:rPr>
              <a:t>Murcia L, Segovia M</a:t>
            </a:r>
            <a:r>
              <a:rPr lang="es-ES" dirty="0"/>
              <a:t>, Alonso C, López </a:t>
            </a:r>
            <a:r>
              <a:rPr lang="es-ES" dirty="0" smtClean="0"/>
              <a:t>MC. </a:t>
            </a:r>
            <a:r>
              <a:rPr lang="en-US" dirty="0" smtClean="0"/>
              <a:t>J </a:t>
            </a:r>
            <a:r>
              <a:rPr lang="en-US" dirty="0" err="1"/>
              <a:t>Antimicrob</a:t>
            </a:r>
            <a:r>
              <a:rPr lang="en-US" dirty="0"/>
              <a:t> </a:t>
            </a:r>
            <a:r>
              <a:rPr lang="en-US" dirty="0" err="1"/>
              <a:t>Chemother</a:t>
            </a:r>
            <a:r>
              <a:rPr lang="en-US" dirty="0"/>
              <a:t>. </a:t>
            </a:r>
            <a:r>
              <a:rPr lang="en-US" dirty="0" smtClean="0"/>
              <a:t>2016. 71: 2005</a:t>
            </a:r>
            <a:r>
              <a:rPr lang="en-US" dirty="0"/>
              <a:t>-9. </a:t>
            </a:r>
            <a:r>
              <a:rPr lang="en-US" dirty="0" smtClean="0"/>
              <a:t>(FI, 4,919).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2. Differential </a:t>
            </a:r>
            <a:r>
              <a:rPr lang="en-US" dirty="0">
                <a:solidFill>
                  <a:srgbClr val="0000FF"/>
                </a:solidFill>
              </a:rPr>
              <a:t>phenotypic and functional profiles of TcCA-2 -specific cytotoxic CD8+ T cells in the asymptomatic versus cardiac phase in </a:t>
            </a:r>
            <a:r>
              <a:rPr lang="en-US" dirty="0" err="1">
                <a:solidFill>
                  <a:srgbClr val="0000FF"/>
                </a:solidFill>
              </a:rPr>
              <a:t>Chagasic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patients.</a:t>
            </a:r>
            <a:r>
              <a:rPr lang="en-US" dirty="0" smtClean="0"/>
              <a:t> </a:t>
            </a:r>
            <a:r>
              <a:rPr lang="en-US" dirty="0" err="1" smtClean="0"/>
              <a:t>Egui</a:t>
            </a:r>
            <a:r>
              <a:rPr lang="en-US" dirty="0" smtClean="0"/>
              <a:t> </a:t>
            </a:r>
            <a:r>
              <a:rPr lang="en-US" dirty="0"/>
              <a:t>A, Thomas MC, </a:t>
            </a:r>
            <a:r>
              <a:rPr lang="en-US" dirty="0" err="1">
                <a:solidFill>
                  <a:srgbClr val="000000"/>
                </a:solidFill>
              </a:rPr>
              <a:t>Carrilero</a:t>
            </a:r>
            <a:r>
              <a:rPr lang="en-US" dirty="0">
                <a:solidFill>
                  <a:srgbClr val="000000"/>
                </a:solidFill>
              </a:rPr>
              <a:t> B, Segovia M</a:t>
            </a:r>
            <a:r>
              <a:rPr lang="en-US" dirty="0"/>
              <a:t>, Alonso C, </a:t>
            </a:r>
            <a:r>
              <a:rPr lang="en-US" dirty="0" err="1"/>
              <a:t>Marañón</a:t>
            </a:r>
            <a:r>
              <a:rPr lang="en-US" dirty="0"/>
              <a:t> C, </a:t>
            </a:r>
            <a:r>
              <a:rPr lang="en-US" dirty="0" err="1"/>
              <a:t>López</a:t>
            </a:r>
            <a:r>
              <a:rPr lang="en-US" dirty="0"/>
              <a:t> MC.</a:t>
            </a:r>
          </a:p>
          <a:p>
            <a:r>
              <a:rPr lang="fr-FR" dirty="0" err="1"/>
              <a:t>PLoS</a:t>
            </a:r>
            <a:r>
              <a:rPr lang="fr-FR" dirty="0"/>
              <a:t> One. </a:t>
            </a:r>
            <a:r>
              <a:rPr lang="fr-FR" dirty="0" smtClean="0"/>
              <a:t>2015. 10:e 0122115. (FI, 4,411).</a:t>
            </a:r>
          </a:p>
          <a:p>
            <a:endParaRPr lang="fr-FR" dirty="0" smtClean="0"/>
          </a:p>
          <a:p>
            <a:r>
              <a:rPr lang="es-ES" u="sng" dirty="0" smtClean="0">
                <a:hlinkClick r:id="rId4"/>
              </a:rPr>
              <a:t>3. </a:t>
            </a:r>
            <a:r>
              <a:rPr lang="es-ES" dirty="0" smtClean="0">
                <a:hlinkClick r:id="rId4"/>
              </a:rPr>
              <a:t>The </a:t>
            </a:r>
            <a:r>
              <a:rPr lang="es-ES" dirty="0">
                <a:hlinkClick r:id="rId4"/>
              </a:rPr>
              <a:t>innate immune response status correlates with a divergent clinical course in congenital </a:t>
            </a:r>
            <a:r>
              <a:rPr lang="es-ES" b="1" dirty="0">
                <a:hlinkClick r:id="rId4"/>
              </a:rPr>
              <a:t>Chagas</a:t>
            </a:r>
            <a:r>
              <a:rPr lang="es-ES" dirty="0">
                <a:hlinkClick r:id="rId4"/>
              </a:rPr>
              <a:t> disease of twins born in a non-endemic country.</a:t>
            </a:r>
          </a:p>
          <a:p>
            <a:r>
              <a:rPr lang="es-ES" dirty="0"/>
              <a:t>Fernández-Villegas A, Thomas MC, </a:t>
            </a:r>
            <a:r>
              <a:rPr lang="es-ES" dirty="0">
                <a:solidFill>
                  <a:srgbClr val="000000"/>
                </a:solidFill>
              </a:rPr>
              <a:t>Carrilero B, Téllez C, Marañón C, Murcia L, </a:t>
            </a:r>
            <a:r>
              <a:rPr lang="es-ES" dirty="0" err="1">
                <a:solidFill>
                  <a:srgbClr val="000000"/>
                </a:solidFill>
              </a:rPr>
              <a:t>Moralo</a:t>
            </a:r>
            <a:r>
              <a:rPr lang="es-ES" dirty="0">
                <a:solidFill>
                  <a:srgbClr val="000000"/>
                </a:solidFill>
              </a:rPr>
              <a:t> S, Alonso C, Segovia M, López </a:t>
            </a:r>
            <a:r>
              <a:rPr lang="es-ES" dirty="0"/>
              <a:t>MC.</a:t>
            </a:r>
          </a:p>
          <a:p>
            <a:r>
              <a:rPr lang="es-ES" dirty="0"/>
              <a:t>Acta </a:t>
            </a:r>
            <a:r>
              <a:rPr lang="es-ES" dirty="0" err="1"/>
              <a:t>Trop</a:t>
            </a:r>
            <a:r>
              <a:rPr lang="es-ES" dirty="0"/>
              <a:t>. </a:t>
            </a:r>
            <a:r>
              <a:rPr lang="es-ES" dirty="0" smtClean="0"/>
              <a:t>2014.140: 84</a:t>
            </a:r>
            <a:r>
              <a:rPr lang="es-ES" dirty="0"/>
              <a:t>-</a:t>
            </a:r>
            <a:r>
              <a:rPr lang="es-ES" dirty="0" smtClean="0"/>
              <a:t>90.</a:t>
            </a:r>
            <a:r>
              <a:rPr lang="fr-FR" dirty="0" smtClean="0"/>
              <a:t> (FI, 2,380).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539552" y="1628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Medicina Tropical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5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6388" name="7 CuadroTexto"/>
          <p:cNvSpPr txBox="1">
            <a:spLocks noChangeArrowheads="1"/>
          </p:cNvSpPr>
          <p:nvPr/>
        </p:nvSpPr>
        <p:spPr bwMode="auto">
          <a:xfrm>
            <a:off x="1518074" y="609600"/>
            <a:ext cx="4616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 smtClean="0">
                <a:latin typeface="Calibri" pitchFamily="34" charset="0"/>
              </a:rPr>
              <a:t>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16389" name="8 CuadroTexto"/>
          <p:cNvSpPr txBox="1">
            <a:spLocks noChangeArrowheads="1"/>
          </p:cNvSpPr>
          <p:nvPr/>
        </p:nvSpPr>
        <p:spPr bwMode="auto">
          <a:xfrm>
            <a:off x="1582738" y="1087438"/>
            <a:ext cx="6542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467544" y="2132856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0000FF"/>
                </a:solidFill>
              </a:rPr>
              <a:t>4, </a:t>
            </a:r>
            <a:r>
              <a:rPr lang="es-ES" dirty="0" err="1" smtClean="0">
                <a:solidFill>
                  <a:srgbClr val="0000FF"/>
                </a:solidFill>
              </a:rPr>
              <a:t>Benznidazole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treatment reduces the induction of indoleamine 2,3-dioxygenase (IDO) enzymatic activity in Chagas disease </a:t>
            </a:r>
            <a:r>
              <a:rPr lang="es-ES" dirty="0" err="1">
                <a:solidFill>
                  <a:srgbClr val="0000FF"/>
                </a:solidFill>
              </a:rPr>
              <a:t>symptomatic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patients</a:t>
            </a:r>
            <a:r>
              <a:rPr lang="es-ES" dirty="0" smtClean="0">
                <a:solidFill>
                  <a:srgbClr val="0000FF"/>
                </a:solidFill>
              </a:rPr>
              <a:t>. </a:t>
            </a:r>
            <a:r>
              <a:rPr lang="es-ES" dirty="0" smtClean="0"/>
              <a:t>Marañón </a:t>
            </a:r>
            <a:r>
              <a:rPr lang="es-ES" dirty="0"/>
              <a:t>C, </a:t>
            </a:r>
            <a:r>
              <a:rPr lang="es-ES" dirty="0" err="1"/>
              <a:t>Egui</a:t>
            </a:r>
            <a:r>
              <a:rPr lang="es-ES" dirty="0"/>
              <a:t> A, Fernández-Villegas A, Carrilero B, Thomas MC, Segovia M, López MC.</a:t>
            </a:r>
          </a:p>
          <a:p>
            <a:r>
              <a:rPr lang="pt-BR" dirty="0"/>
              <a:t>Parasite </a:t>
            </a:r>
            <a:r>
              <a:rPr lang="pt-BR" dirty="0" err="1"/>
              <a:t>Immunol</a:t>
            </a:r>
            <a:r>
              <a:rPr lang="pt-BR" dirty="0"/>
              <a:t>. </a:t>
            </a:r>
            <a:r>
              <a:rPr lang="pt-BR" dirty="0" smtClean="0"/>
              <a:t>2013. 35: 180</a:t>
            </a:r>
            <a:r>
              <a:rPr lang="pt-BR" dirty="0"/>
              <a:t>-7. </a:t>
            </a:r>
            <a:r>
              <a:rPr lang="pt-BR" dirty="0" smtClean="0"/>
              <a:t>(FI, 1,917).</a:t>
            </a:r>
            <a:endParaRPr lang="en-US" dirty="0"/>
          </a:p>
          <a:p>
            <a:endParaRPr lang="en-US" dirty="0"/>
          </a:p>
          <a:p>
            <a:r>
              <a:rPr lang="en-US" sz="2000" b="1" dirty="0" smtClean="0">
                <a:solidFill>
                  <a:srgbClr val="FF0000"/>
                </a:solidFill>
              </a:rPr>
              <a:t>5. </a:t>
            </a:r>
            <a:r>
              <a:rPr lang="en-US" dirty="0" smtClean="0">
                <a:solidFill>
                  <a:srgbClr val="0000FF"/>
                </a:solidFill>
              </a:rPr>
              <a:t>Risk </a:t>
            </a:r>
            <a:r>
              <a:rPr lang="en-US" dirty="0">
                <a:solidFill>
                  <a:srgbClr val="0000FF"/>
                </a:solidFill>
              </a:rPr>
              <a:t>factors and primary prevention of congenital Chagas disease in a </a:t>
            </a:r>
            <a:r>
              <a:rPr lang="en-US" dirty="0" err="1">
                <a:solidFill>
                  <a:srgbClr val="0000FF"/>
                </a:solidFill>
              </a:rPr>
              <a:t>nonendemic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country. Murcia </a:t>
            </a:r>
            <a:r>
              <a:rPr lang="en-US" dirty="0">
                <a:solidFill>
                  <a:srgbClr val="0000FF"/>
                </a:solidFill>
              </a:rPr>
              <a:t>L, </a:t>
            </a:r>
            <a:r>
              <a:rPr lang="en-US" dirty="0" err="1">
                <a:solidFill>
                  <a:srgbClr val="0000FF"/>
                </a:solidFill>
              </a:rPr>
              <a:t>Carrilero</a:t>
            </a:r>
            <a:r>
              <a:rPr lang="en-US" dirty="0">
                <a:solidFill>
                  <a:srgbClr val="0000FF"/>
                </a:solidFill>
              </a:rPr>
              <a:t> B, Munoz-Davila MJ, Thomas MC, </a:t>
            </a:r>
            <a:r>
              <a:rPr lang="en-US" dirty="0" err="1">
                <a:solidFill>
                  <a:srgbClr val="0000FF"/>
                </a:solidFill>
              </a:rPr>
              <a:t>López</a:t>
            </a:r>
            <a:r>
              <a:rPr lang="en-US" dirty="0">
                <a:solidFill>
                  <a:srgbClr val="0000FF"/>
                </a:solidFill>
              </a:rPr>
              <a:t> MC, Segovia </a:t>
            </a:r>
            <a:r>
              <a:rPr lang="en-US" dirty="0" smtClean="0">
                <a:solidFill>
                  <a:srgbClr val="0000FF"/>
                </a:solidFill>
              </a:rPr>
              <a:t>M. </a:t>
            </a:r>
            <a:r>
              <a:rPr lang="en-US" dirty="0" err="1" smtClean="0"/>
              <a:t>Clin</a:t>
            </a:r>
            <a:r>
              <a:rPr lang="en-US" dirty="0" smtClean="0"/>
              <a:t> </a:t>
            </a:r>
            <a:r>
              <a:rPr lang="en-US" dirty="0"/>
              <a:t>Infect Dis. </a:t>
            </a:r>
            <a:r>
              <a:rPr lang="en-US" dirty="0" smtClean="0"/>
              <a:t>2013. 56: 496</a:t>
            </a:r>
            <a:r>
              <a:rPr lang="en-US" dirty="0"/>
              <a:t>-502. </a:t>
            </a:r>
            <a:r>
              <a:rPr lang="en-US" dirty="0" smtClean="0"/>
              <a:t>(FI, 8,736).</a:t>
            </a:r>
          </a:p>
          <a:p>
            <a:endParaRPr lang="es-ES" dirty="0"/>
          </a:p>
          <a:p>
            <a:r>
              <a:rPr lang="es-ES" dirty="0" smtClean="0">
                <a:solidFill>
                  <a:srgbClr val="0000FF"/>
                </a:solidFill>
              </a:rPr>
              <a:t>6. </a:t>
            </a:r>
            <a:r>
              <a:rPr lang="es-ES" dirty="0" err="1" smtClean="0">
                <a:solidFill>
                  <a:srgbClr val="0000FF"/>
                </a:solidFill>
              </a:rPr>
              <a:t>Characterization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of an immunodominant antigenic epitope from Trypanosoma cruzi as a biomarker of chronic Chagas' </a:t>
            </a:r>
            <a:r>
              <a:rPr lang="es-ES" dirty="0" err="1">
                <a:solidFill>
                  <a:srgbClr val="0000FF"/>
                </a:solidFill>
              </a:rPr>
              <a:t>disease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pathology</a:t>
            </a:r>
            <a:r>
              <a:rPr lang="es-ES" dirty="0" smtClean="0">
                <a:solidFill>
                  <a:srgbClr val="0000FF"/>
                </a:solidFill>
              </a:rPr>
              <a:t>. </a:t>
            </a:r>
            <a:r>
              <a:rPr lang="es-ES" dirty="0" smtClean="0"/>
              <a:t>Thomas </a:t>
            </a:r>
            <a:r>
              <a:rPr lang="es-ES" dirty="0"/>
              <a:t>MC, Fernández-Villegas A, Carrilero B, Marañón C, Saura D, </a:t>
            </a:r>
            <a:r>
              <a:rPr lang="es-ES" dirty="0" err="1"/>
              <a:t>Noya</a:t>
            </a:r>
            <a:r>
              <a:rPr lang="es-ES" dirty="0"/>
              <a:t> O, </a:t>
            </a:r>
            <a:r>
              <a:rPr lang="es-ES" b="1" dirty="0"/>
              <a:t>Segovia M</a:t>
            </a:r>
            <a:r>
              <a:rPr lang="es-ES" dirty="0"/>
              <a:t>, Alarcón de </a:t>
            </a:r>
            <a:r>
              <a:rPr lang="es-ES" dirty="0" err="1"/>
              <a:t>Noya</a:t>
            </a:r>
            <a:r>
              <a:rPr lang="es-ES" dirty="0"/>
              <a:t> B, Alonso C, López </a:t>
            </a:r>
            <a:r>
              <a:rPr lang="es-ES" dirty="0" smtClean="0"/>
              <a:t>MC. </a:t>
            </a:r>
            <a:r>
              <a:rPr lang="it-IT" dirty="0" err="1" smtClean="0"/>
              <a:t>Clin</a:t>
            </a:r>
            <a:r>
              <a:rPr lang="it-IT" dirty="0" smtClean="0"/>
              <a:t> </a:t>
            </a:r>
            <a:r>
              <a:rPr lang="it-IT" dirty="0"/>
              <a:t>Vaccine </a:t>
            </a:r>
            <a:r>
              <a:rPr lang="it-IT" dirty="0" err="1"/>
              <a:t>Immunol</a:t>
            </a:r>
            <a:r>
              <a:rPr lang="it-IT" dirty="0"/>
              <a:t>. </a:t>
            </a:r>
            <a:r>
              <a:rPr lang="it-IT" dirty="0" smtClean="0"/>
              <a:t>2012. 19: 167</a:t>
            </a:r>
            <a:r>
              <a:rPr lang="it-IT" dirty="0"/>
              <a:t>-73. </a:t>
            </a:r>
            <a:r>
              <a:rPr lang="it-IT" dirty="0" smtClean="0"/>
              <a:t>(FI, 2,277).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39552" y="1628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Medicina Tropical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5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6388" name="7 CuadroTexto"/>
          <p:cNvSpPr txBox="1">
            <a:spLocks noChangeArrowheads="1"/>
          </p:cNvSpPr>
          <p:nvPr/>
        </p:nvSpPr>
        <p:spPr bwMode="auto">
          <a:xfrm>
            <a:off x="1518074" y="609600"/>
            <a:ext cx="4616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 smtClean="0">
                <a:latin typeface="Calibri" pitchFamily="34" charset="0"/>
              </a:rPr>
              <a:t>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16389" name="8 CuadroTexto"/>
          <p:cNvSpPr txBox="1">
            <a:spLocks noChangeArrowheads="1"/>
          </p:cNvSpPr>
          <p:nvPr/>
        </p:nvSpPr>
        <p:spPr bwMode="auto">
          <a:xfrm>
            <a:off x="1582738" y="1087438"/>
            <a:ext cx="6542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467544" y="220486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467544" y="2060848"/>
            <a:ext cx="8568952" cy="3589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Spatial 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distribution of human asymptomatic </a:t>
            </a:r>
            <a:r>
              <a:rPr lang="en-GB" i="1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Leishmania</a:t>
            </a:r>
            <a:r>
              <a:rPr lang="en-GB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infantum</a:t>
            </a:r>
            <a:r>
              <a:rPr lang="en-GB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infection in southeast Spain: a study of environmental, demographic and social risk factors</a:t>
            </a:r>
            <a:r>
              <a:rPr lang="en-GB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Pérez-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Cutillas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Goyena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Chitimia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L, De la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P, Bernal LJ,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Riera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Iborra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Murcia L, Segovia M,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Berriatua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E. </a:t>
            </a:r>
            <a:r>
              <a:rPr lang="es-ES_trad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Acta </a:t>
            </a:r>
            <a:r>
              <a:rPr lang="es-ES_tradnl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Trop</a:t>
            </a:r>
            <a:r>
              <a:rPr lang="es-ES_tradnl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2015; 146:127-34. </a:t>
            </a:r>
            <a:r>
              <a:rPr lang="es-ES_trad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(FI, 2,380).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ES_tradnl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Evidence 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widespread </a:t>
            </a:r>
            <a:r>
              <a:rPr lang="en-GB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Leishmania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infantum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infection among wild carnivores in L. </a:t>
            </a:r>
            <a:r>
              <a:rPr lang="en-GB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infantum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periendemic</a:t>
            </a:r>
            <a:r>
              <a:rPr lang="en-GB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northern Spain.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Río L,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Chitimia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Cubas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Victoriano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I, De la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Gerrikagoitia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Barral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M, Muñoz-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García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CI,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Goyena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García-Martínez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Riera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C, Murcia L, Segovia M, </a:t>
            </a:r>
            <a:r>
              <a:rPr lang="en-GB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Berriatua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 Med.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2014. 113: 430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-5.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(FI, 2.389).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39552" y="1628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Medicina Tropical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94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6388" name="7 CuadroTexto"/>
          <p:cNvSpPr txBox="1">
            <a:spLocks noChangeArrowheads="1"/>
          </p:cNvSpPr>
          <p:nvPr/>
        </p:nvSpPr>
        <p:spPr bwMode="auto">
          <a:xfrm>
            <a:off x="1518074" y="609600"/>
            <a:ext cx="4616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 smtClean="0">
                <a:latin typeface="Calibri" pitchFamily="34" charset="0"/>
              </a:rPr>
              <a:t>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16389" name="8 CuadroTexto"/>
          <p:cNvSpPr txBox="1">
            <a:spLocks noChangeArrowheads="1"/>
          </p:cNvSpPr>
          <p:nvPr/>
        </p:nvSpPr>
        <p:spPr bwMode="auto">
          <a:xfrm>
            <a:off x="1582738" y="1087438"/>
            <a:ext cx="6542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ángulo 2"/>
          <p:cNvSpPr/>
          <p:nvPr/>
        </p:nvSpPr>
        <p:spPr>
          <a:xfrm>
            <a:off x="556474" y="2492896"/>
            <a:ext cx="85689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  <a:hlinkClick r:id="rId4"/>
              </a:rPr>
              <a:t>9. </a:t>
            </a:r>
            <a:r>
              <a:rPr lang="es-ES" dirty="0" smtClean="0">
                <a:hlinkClick r:id="rId4"/>
              </a:rPr>
              <a:t>Emergence </a:t>
            </a:r>
            <a:r>
              <a:rPr lang="es-ES" dirty="0">
                <a:hlinkClick r:id="rId4"/>
              </a:rPr>
              <a:t>of cfr-Mediated Linezolid Resistance in a Methicillin-Resistant Staphylococcus aureus Epidemic Clone Isolated from Patients with Cystic Fibrosis.</a:t>
            </a:r>
          </a:p>
          <a:p>
            <a:r>
              <a:rPr lang="es-ES" dirty="0"/>
              <a:t>de Dios Caballero J, Pastor MD, </a:t>
            </a:r>
            <a:r>
              <a:rPr lang="es-ES" dirty="0" err="1"/>
              <a:t>Vindel</a:t>
            </a:r>
            <a:r>
              <a:rPr lang="es-ES" dirty="0"/>
              <a:t> A, </a:t>
            </a:r>
            <a:r>
              <a:rPr lang="es-ES" dirty="0" err="1"/>
              <a:t>Máiz</a:t>
            </a:r>
            <a:r>
              <a:rPr lang="es-ES" dirty="0"/>
              <a:t> L, Yagüe G, Salvador C, Cobo M, </a:t>
            </a:r>
            <a:r>
              <a:rPr lang="es-ES" dirty="0" err="1"/>
              <a:t>Morosini</a:t>
            </a:r>
            <a:r>
              <a:rPr lang="es-ES" dirty="0"/>
              <a:t> MI, Del Campo R, Cantón R; GEIFQ </a:t>
            </a:r>
            <a:r>
              <a:rPr lang="es-ES" dirty="0" err="1"/>
              <a:t>Study</a:t>
            </a:r>
            <a:r>
              <a:rPr lang="es-ES" dirty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>. </a:t>
            </a:r>
            <a:r>
              <a:rPr lang="en-US" dirty="0" err="1" smtClean="0"/>
              <a:t>Antimicrob</a:t>
            </a:r>
            <a:r>
              <a:rPr lang="en-US" dirty="0" smtClean="0"/>
              <a:t> </a:t>
            </a:r>
            <a:r>
              <a:rPr lang="en-US" dirty="0"/>
              <a:t>Agents </a:t>
            </a:r>
            <a:r>
              <a:rPr lang="en-US" dirty="0" err="1"/>
              <a:t>Chemother</a:t>
            </a:r>
            <a:r>
              <a:rPr lang="en-US" dirty="0"/>
              <a:t>. </a:t>
            </a:r>
            <a:r>
              <a:rPr lang="en-US" dirty="0" smtClean="0"/>
              <a:t>2015. 60: 1878</a:t>
            </a:r>
            <a:r>
              <a:rPr lang="en-US" dirty="0"/>
              <a:t>-82. </a:t>
            </a:r>
            <a:r>
              <a:rPr lang="en-US" dirty="0" smtClean="0"/>
              <a:t>(FI, 4,415).</a:t>
            </a:r>
          </a:p>
          <a:p>
            <a:endParaRPr lang="en-US" dirty="0"/>
          </a:p>
          <a:p>
            <a:r>
              <a:rPr lang="es-ES" dirty="0" smtClean="0">
                <a:solidFill>
                  <a:srgbClr val="0000FF"/>
                </a:solidFill>
              </a:rPr>
              <a:t>10. </a:t>
            </a:r>
            <a:r>
              <a:rPr lang="es-ES" dirty="0" err="1" smtClean="0">
                <a:solidFill>
                  <a:srgbClr val="0000FF"/>
                </a:solidFill>
              </a:rPr>
              <a:t>Prevalence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of </a:t>
            </a:r>
            <a:r>
              <a:rPr lang="es-ES" dirty="0" err="1">
                <a:solidFill>
                  <a:srgbClr val="0000FF"/>
                </a:solidFill>
              </a:rPr>
              <a:t>plasmid-mediated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quinolone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resistance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determinants</a:t>
            </a:r>
            <a:r>
              <a:rPr lang="es-ES" dirty="0">
                <a:solidFill>
                  <a:srgbClr val="0000FF"/>
                </a:solidFill>
              </a:rPr>
              <a:t> in extended-</a:t>
            </a:r>
            <a:r>
              <a:rPr lang="es-ES" dirty="0" err="1">
                <a:solidFill>
                  <a:srgbClr val="0000FF"/>
                </a:solidFill>
              </a:rPr>
              <a:t>spectrum</a:t>
            </a:r>
            <a:r>
              <a:rPr lang="es-ES" dirty="0">
                <a:solidFill>
                  <a:srgbClr val="0000FF"/>
                </a:solidFill>
              </a:rPr>
              <a:t> β-</a:t>
            </a:r>
            <a:r>
              <a:rPr lang="es-ES" dirty="0" err="1">
                <a:solidFill>
                  <a:srgbClr val="0000FF"/>
                </a:solidFill>
              </a:rPr>
              <a:t>lactamase-producing</a:t>
            </a:r>
            <a:r>
              <a:rPr lang="es-ES" dirty="0">
                <a:solidFill>
                  <a:srgbClr val="0000FF"/>
                </a:solidFill>
              </a:rPr>
              <a:t> and -non-</a:t>
            </a:r>
            <a:r>
              <a:rPr lang="es-ES" dirty="0" err="1">
                <a:solidFill>
                  <a:srgbClr val="0000FF"/>
                </a:solidFill>
              </a:rPr>
              <a:t>producing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>
                <a:solidFill>
                  <a:srgbClr val="0000FF"/>
                </a:solidFill>
              </a:rPr>
              <a:t>enterobacteria</a:t>
            </a:r>
            <a:r>
              <a:rPr lang="es-ES" dirty="0">
                <a:solidFill>
                  <a:srgbClr val="0000FF"/>
                </a:solidFill>
              </a:rPr>
              <a:t> in </a:t>
            </a:r>
            <a:r>
              <a:rPr lang="es-ES" dirty="0" err="1">
                <a:solidFill>
                  <a:srgbClr val="0000FF"/>
                </a:solidFill>
              </a:rPr>
              <a:t>Spain</a:t>
            </a:r>
            <a:r>
              <a:rPr lang="es-ES" dirty="0">
                <a:solidFill>
                  <a:srgbClr val="0000FF"/>
                </a:solidFill>
              </a:rPr>
              <a:t>. </a:t>
            </a:r>
            <a:r>
              <a:rPr lang="es-ES" dirty="0"/>
              <a:t>Albert M, Yagüe G, Fernández M, </a:t>
            </a:r>
            <a:r>
              <a:rPr lang="es-ES" dirty="0" err="1"/>
              <a:t>Viñuela</a:t>
            </a:r>
            <a:r>
              <a:rPr lang="es-ES" dirty="0"/>
              <a:t> L, Segovia M, Muñoz JL.</a:t>
            </a:r>
          </a:p>
          <a:p>
            <a:r>
              <a:rPr lang="fr-FR" dirty="0"/>
              <a:t>Int J </a:t>
            </a:r>
            <a:r>
              <a:rPr lang="fr-FR" dirty="0" err="1"/>
              <a:t>Antimicrob</a:t>
            </a:r>
            <a:r>
              <a:rPr lang="fr-FR" dirty="0"/>
              <a:t> Agents. 2014. 43: 390-1</a:t>
            </a:r>
            <a:r>
              <a:rPr lang="fr-FR" dirty="0" smtClean="0"/>
              <a:t>. (FI, 4,097).</a:t>
            </a:r>
            <a:endParaRPr lang="fr-FR" dirty="0"/>
          </a:p>
        </p:txBody>
      </p:sp>
      <p:sp>
        <p:nvSpPr>
          <p:cNvPr id="8" name="CuadroTexto 7"/>
          <p:cNvSpPr txBox="1"/>
          <p:nvPr/>
        </p:nvSpPr>
        <p:spPr>
          <a:xfrm>
            <a:off x="611560" y="20515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Microbiología Clínica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6388" name="7 CuadroTexto"/>
          <p:cNvSpPr txBox="1">
            <a:spLocks noChangeArrowheads="1"/>
          </p:cNvSpPr>
          <p:nvPr/>
        </p:nvSpPr>
        <p:spPr bwMode="auto">
          <a:xfrm>
            <a:off x="1518074" y="609600"/>
            <a:ext cx="4616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 smtClean="0">
                <a:latin typeface="Calibri" pitchFamily="34" charset="0"/>
              </a:rPr>
              <a:t>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16389" name="8 CuadroTexto"/>
          <p:cNvSpPr txBox="1">
            <a:spLocks noChangeArrowheads="1"/>
          </p:cNvSpPr>
          <p:nvPr/>
        </p:nvSpPr>
        <p:spPr bwMode="auto">
          <a:xfrm>
            <a:off x="1582738" y="1087438"/>
            <a:ext cx="6542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ángulo 2"/>
          <p:cNvSpPr/>
          <p:nvPr/>
        </p:nvSpPr>
        <p:spPr>
          <a:xfrm>
            <a:off x="556128" y="2276872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39552" y="177281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Microbiología Clínica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9552" y="213285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es-ES" dirty="0" smtClean="0">
                <a:hlinkClick r:id="rId4"/>
              </a:rPr>
              <a:t>11. Comparative </a:t>
            </a:r>
            <a:r>
              <a:rPr lang="es-ES" dirty="0">
                <a:hlinkClick r:id="rId4"/>
              </a:rPr>
              <a:t>evaluation of Vitek 2 identification and susceptibility testing of urinary tract pathogens directly and isolated from chromogenic media.</a:t>
            </a:r>
          </a:p>
          <a:p>
            <a:r>
              <a:rPr lang="es-ES" dirty="0" err="1"/>
              <a:t>Munoz</a:t>
            </a:r>
            <a:r>
              <a:rPr lang="es-ES" dirty="0"/>
              <a:t>-Dávila MJ, Roig M, Yagüe G, Blázquez A, Salvador C, Segovia M.</a:t>
            </a:r>
          </a:p>
          <a:p>
            <a:r>
              <a:rPr lang="es-ES" dirty="0" err="1"/>
              <a:t>Eur</a:t>
            </a:r>
            <a:r>
              <a:rPr lang="es-ES" dirty="0"/>
              <a:t> J </a:t>
            </a:r>
            <a:r>
              <a:rPr lang="es-ES" dirty="0" err="1"/>
              <a:t>Clin</a:t>
            </a:r>
            <a:r>
              <a:rPr lang="es-ES" dirty="0"/>
              <a:t> </a:t>
            </a:r>
            <a:r>
              <a:rPr lang="es-ES" dirty="0" err="1"/>
              <a:t>Microbiol</a:t>
            </a:r>
            <a:r>
              <a:rPr lang="es-ES" dirty="0"/>
              <a:t> </a:t>
            </a:r>
            <a:r>
              <a:rPr lang="es-ES" dirty="0" err="1"/>
              <a:t>Infect</a:t>
            </a:r>
            <a:r>
              <a:rPr lang="es-ES" dirty="0"/>
              <a:t> </a:t>
            </a:r>
            <a:r>
              <a:rPr lang="es-ES" dirty="0" err="1"/>
              <a:t>Dis</a:t>
            </a:r>
            <a:r>
              <a:rPr lang="es-ES" dirty="0"/>
              <a:t>. </a:t>
            </a:r>
            <a:r>
              <a:rPr lang="es-ES" dirty="0" smtClean="0"/>
              <a:t>2013. 32: 773</a:t>
            </a:r>
            <a:r>
              <a:rPr lang="es-ES" dirty="0"/>
              <a:t>-80. </a:t>
            </a:r>
            <a:r>
              <a:rPr lang="es-ES" dirty="0" smtClean="0"/>
              <a:t>(FI, 2,857).</a:t>
            </a:r>
          </a:p>
          <a:p>
            <a:endParaRPr lang="es-ES" dirty="0"/>
          </a:p>
          <a:p>
            <a:r>
              <a:rPr lang="es-ES" dirty="0" smtClean="0">
                <a:solidFill>
                  <a:srgbClr val="0000FF"/>
                </a:solidFill>
              </a:rPr>
              <a:t>12. </a:t>
            </a:r>
            <a:r>
              <a:rPr lang="es-ES" dirty="0" err="1" smtClean="0">
                <a:solidFill>
                  <a:srgbClr val="0000FF"/>
                </a:solidFill>
              </a:rPr>
              <a:t>Multidrug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>
                <a:solidFill>
                  <a:srgbClr val="0000FF"/>
                </a:solidFill>
              </a:rPr>
              <a:t>and carbapenem-resistant Acinetobacter baumannii infections: Factors associated </a:t>
            </a:r>
            <a:r>
              <a:rPr lang="es-ES" dirty="0" err="1">
                <a:solidFill>
                  <a:srgbClr val="0000FF"/>
                </a:solidFill>
              </a:rPr>
              <a:t>with</a:t>
            </a:r>
            <a:r>
              <a:rPr lang="es-ES" dirty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mortality</a:t>
            </a:r>
            <a:r>
              <a:rPr lang="es-ES" dirty="0" smtClean="0">
                <a:solidFill>
                  <a:srgbClr val="0000FF"/>
                </a:solidFill>
              </a:rPr>
              <a:t>.</a:t>
            </a:r>
            <a:r>
              <a:rPr lang="es-ES" dirty="0" smtClean="0"/>
              <a:t> Hernández</a:t>
            </a:r>
            <a:r>
              <a:rPr lang="es-ES" dirty="0"/>
              <a:t>-Torres A, García-Vázquez E, Gómez J, Canteras M, Ruiz J, Yagüe </a:t>
            </a:r>
            <a:r>
              <a:rPr lang="es-ES" dirty="0" smtClean="0"/>
              <a:t>G. </a:t>
            </a:r>
            <a:r>
              <a:rPr lang="en-US" dirty="0" smtClean="0"/>
              <a:t>Med </a:t>
            </a:r>
            <a:r>
              <a:rPr lang="en-US" dirty="0" err="1"/>
              <a:t>Clin</a:t>
            </a:r>
            <a:r>
              <a:rPr lang="en-US" dirty="0"/>
              <a:t> (</a:t>
            </a:r>
            <a:r>
              <a:rPr lang="en-US" dirty="0" err="1"/>
              <a:t>Barc</a:t>
            </a:r>
            <a:r>
              <a:rPr lang="en-US" dirty="0"/>
              <a:t>). </a:t>
            </a:r>
            <a:r>
              <a:rPr lang="en-US" dirty="0" smtClean="0"/>
              <a:t>2012. 138: 650</a:t>
            </a:r>
            <a:r>
              <a:rPr lang="en-US" dirty="0"/>
              <a:t>-5</a:t>
            </a:r>
            <a:r>
              <a:rPr lang="en-US" dirty="0" smtClean="0"/>
              <a:t>.</a:t>
            </a:r>
          </a:p>
          <a:p>
            <a:r>
              <a:rPr lang="en-US" dirty="0"/>
              <a:t>(</a:t>
            </a:r>
            <a:r>
              <a:rPr lang="en-US" dirty="0" smtClean="0"/>
              <a:t>FI, 1,267).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40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6388" name="7 CuadroTexto"/>
          <p:cNvSpPr txBox="1">
            <a:spLocks noChangeArrowheads="1"/>
          </p:cNvSpPr>
          <p:nvPr/>
        </p:nvSpPr>
        <p:spPr bwMode="auto">
          <a:xfrm>
            <a:off x="1518074" y="609600"/>
            <a:ext cx="4616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 smtClean="0">
                <a:latin typeface="Calibri" pitchFamily="34" charset="0"/>
              </a:rPr>
              <a:t>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16389" name="8 CuadroTexto"/>
          <p:cNvSpPr txBox="1">
            <a:spLocks noChangeArrowheads="1"/>
          </p:cNvSpPr>
          <p:nvPr/>
        </p:nvSpPr>
        <p:spPr bwMode="auto">
          <a:xfrm>
            <a:off x="1582738" y="1087438"/>
            <a:ext cx="6542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539552" y="2225183"/>
            <a:ext cx="7992888" cy="372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13</a:t>
            </a:r>
            <a:r>
              <a:rPr lang="es-ES" dirty="0" smtClean="0">
                <a:solidFill>
                  <a:srgbClr val="FF0000"/>
                </a:solidFill>
              </a:rPr>
              <a:t>. </a:t>
            </a:r>
            <a:r>
              <a:rPr lang="es-ES" dirty="0" smtClean="0"/>
              <a:t>Ether</a:t>
            </a:r>
            <a:r>
              <a:rPr lang="es-ES" dirty="0"/>
              <a:t>-linked lipids of </a:t>
            </a:r>
            <a:r>
              <a:rPr lang="es-ES" i="1" dirty="0"/>
              <a:t>Dermabacter hominis</a:t>
            </a:r>
            <a:r>
              <a:rPr lang="es-ES" dirty="0"/>
              <a:t>, a human </a:t>
            </a:r>
            <a:r>
              <a:rPr lang="es-ES" dirty="0" err="1"/>
              <a:t>skin</a:t>
            </a:r>
            <a:r>
              <a:rPr lang="es-ES" dirty="0"/>
              <a:t> </a:t>
            </a:r>
            <a:r>
              <a:rPr lang="es-ES" dirty="0" err="1" smtClean="0"/>
              <a:t>actinobacterium</a:t>
            </a:r>
            <a:r>
              <a:rPr lang="es-ES" dirty="0" smtClean="0"/>
              <a:t>. Valero</a:t>
            </a:r>
            <a:r>
              <a:rPr lang="es-ES" dirty="0"/>
              <a:t>-Guillén PL, Fernández-Natal I, </a:t>
            </a:r>
            <a:r>
              <a:rPr lang="es-ES" dirty="0" err="1"/>
              <a:t>Marrodán-Ciordia</a:t>
            </a:r>
            <a:r>
              <a:rPr lang="es-ES" dirty="0"/>
              <a:t> T, </a:t>
            </a:r>
            <a:r>
              <a:rPr lang="es-ES" dirty="0" err="1"/>
              <a:t>Tauch</a:t>
            </a:r>
            <a:r>
              <a:rPr lang="es-ES" dirty="0"/>
              <a:t> A, Soriano </a:t>
            </a:r>
            <a:r>
              <a:rPr lang="es-ES" dirty="0" smtClean="0"/>
              <a:t>F. </a:t>
            </a:r>
            <a:r>
              <a:rPr lang="ro-RO" dirty="0" smtClean="0"/>
              <a:t>Chem </a:t>
            </a:r>
            <a:r>
              <a:rPr lang="ro-RO" dirty="0"/>
              <a:t>Phys Lipids. </a:t>
            </a:r>
            <a:r>
              <a:rPr lang="ro-RO" dirty="0" smtClean="0"/>
              <a:t>2016. 196: 24</a:t>
            </a:r>
            <a:r>
              <a:rPr lang="ro-RO" dirty="0"/>
              <a:t>-</a:t>
            </a:r>
            <a:r>
              <a:rPr lang="ro-RO" dirty="0" smtClean="0"/>
              <a:t>32. (FI, 2,901).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14. Cord </a:t>
            </a:r>
            <a:r>
              <a:rPr lang="en-US" dirty="0">
                <a:solidFill>
                  <a:srgbClr val="0000FF"/>
                </a:solidFill>
              </a:rPr>
              <a:t>factors from atypical mycobacteria (</a:t>
            </a:r>
            <a:r>
              <a:rPr lang="en-US" i="1" dirty="0">
                <a:solidFill>
                  <a:srgbClr val="0000FF"/>
                </a:solidFill>
              </a:rPr>
              <a:t>Mycobacterium alvei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i="1" dirty="0">
                <a:solidFill>
                  <a:srgbClr val="0000FF"/>
                </a:solidFill>
              </a:rPr>
              <a:t>Mycobacterium brumae</a:t>
            </a:r>
            <a:r>
              <a:rPr lang="en-US" dirty="0">
                <a:solidFill>
                  <a:srgbClr val="0000FF"/>
                </a:solidFill>
              </a:rPr>
              <a:t>) stimulate the secretion of some pro-inflammatory cytokines of relevance in </a:t>
            </a:r>
            <a:r>
              <a:rPr lang="en-US" dirty="0" smtClean="0">
                <a:solidFill>
                  <a:srgbClr val="0000FF"/>
                </a:solidFill>
              </a:rPr>
              <a:t>tuberculosis.</a:t>
            </a:r>
            <a:r>
              <a:rPr lang="en-US" dirty="0" smtClean="0"/>
              <a:t> Linares </a:t>
            </a:r>
            <a:r>
              <a:rPr lang="en-US" dirty="0"/>
              <a:t>C, </a:t>
            </a:r>
            <a:r>
              <a:rPr lang="en-US" dirty="0" err="1"/>
              <a:t>Bernabéu</a:t>
            </a:r>
            <a:r>
              <a:rPr lang="en-US" dirty="0"/>
              <a:t> A, </a:t>
            </a:r>
            <a:r>
              <a:rPr lang="en-US" dirty="0" err="1"/>
              <a:t>Luquin</a:t>
            </a:r>
            <a:r>
              <a:rPr lang="en-US" dirty="0"/>
              <a:t> M, Valero-</a:t>
            </a:r>
            <a:r>
              <a:rPr lang="en-US" dirty="0" err="1"/>
              <a:t>Guillén</a:t>
            </a:r>
            <a:r>
              <a:rPr lang="en-US" dirty="0"/>
              <a:t> </a:t>
            </a:r>
            <a:r>
              <a:rPr lang="en-US" dirty="0" smtClean="0"/>
              <a:t>PL. Microbiology</a:t>
            </a:r>
            <a:r>
              <a:rPr lang="en-US" dirty="0"/>
              <a:t>. </a:t>
            </a:r>
            <a:r>
              <a:rPr lang="en-US" dirty="0" smtClean="0"/>
              <a:t>2012.158: 2878</a:t>
            </a:r>
            <a:r>
              <a:rPr lang="en-US" dirty="0"/>
              <a:t>-85. </a:t>
            </a:r>
            <a:r>
              <a:rPr lang="en-US" dirty="0" smtClean="0"/>
              <a:t>(FI, 2,268).</a:t>
            </a:r>
          </a:p>
          <a:p>
            <a:endParaRPr lang="en-US" dirty="0"/>
          </a:p>
          <a:p>
            <a:r>
              <a:rPr lang="en-US" sz="2000" b="1" dirty="0" smtClean="0">
                <a:solidFill>
                  <a:srgbClr val="FF0000"/>
                </a:solidFill>
              </a:rPr>
              <a:t>15</a:t>
            </a:r>
            <a:r>
              <a:rPr lang="en-US" sz="2000" b="1" i="1" dirty="0" smtClean="0">
                <a:solidFill>
                  <a:srgbClr val="FF0000"/>
                </a:solidFill>
              </a:rPr>
              <a:t>. </a:t>
            </a:r>
            <a:r>
              <a:rPr lang="en-US" i="1" dirty="0" err="1" smtClean="0">
                <a:solidFill>
                  <a:srgbClr val="0000FF"/>
                </a:solidFill>
              </a:rPr>
              <a:t>Nocardia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brasiliensis</a:t>
            </a:r>
            <a:r>
              <a:rPr lang="en-US" dirty="0">
                <a:solidFill>
                  <a:srgbClr val="0000FF"/>
                </a:solidFill>
              </a:rPr>
              <a:t> cell wall lipids modulate macrophage and dendritic responses that favor development of experimental actinomycetoma in BALB/c </a:t>
            </a:r>
            <a:r>
              <a:rPr lang="en-US" dirty="0" smtClean="0">
                <a:solidFill>
                  <a:srgbClr val="0000FF"/>
                </a:solidFill>
              </a:rPr>
              <a:t>mice. </a:t>
            </a:r>
            <a:r>
              <a:rPr lang="en-US" dirty="0" smtClean="0"/>
              <a:t>Trevino</a:t>
            </a:r>
            <a:r>
              <a:rPr lang="en-US" dirty="0"/>
              <a:t>-Villarreal JH, Vera-Cabrera L, Valero-</a:t>
            </a:r>
            <a:r>
              <a:rPr lang="en-US" dirty="0" err="1"/>
              <a:t>Guillén</a:t>
            </a:r>
            <a:r>
              <a:rPr lang="en-US" dirty="0"/>
              <a:t> PL, Salinas-Carmona </a:t>
            </a:r>
            <a:r>
              <a:rPr lang="en-US" dirty="0" smtClean="0"/>
              <a:t>MC. </a:t>
            </a:r>
            <a:r>
              <a:rPr lang="ro-RO" dirty="0" smtClean="0"/>
              <a:t>Infect </a:t>
            </a:r>
            <a:r>
              <a:rPr lang="ro-RO" dirty="0"/>
              <a:t>Immun. </a:t>
            </a:r>
            <a:r>
              <a:rPr lang="ro-RO" dirty="0" smtClean="0"/>
              <a:t>2012. 80: 3587</a:t>
            </a:r>
            <a:r>
              <a:rPr lang="ro-RO" dirty="0"/>
              <a:t>-</a:t>
            </a:r>
            <a:r>
              <a:rPr lang="ro-RO" dirty="0" smtClean="0"/>
              <a:t>601. (FI, 3,603).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39552" y="177281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Microbiología Clínica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5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5 CuadroTexto"/>
          <p:cNvSpPr txBox="1">
            <a:spLocks noChangeArrowheads="1"/>
          </p:cNvSpPr>
          <p:nvPr/>
        </p:nvSpPr>
        <p:spPr bwMode="auto">
          <a:xfrm>
            <a:off x="539552" y="2623552"/>
            <a:ext cx="84969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Calibri" pitchFamily="34" charset="0"/>
              </a:rPr>
              <a:t>Equipo de Medicina Tropical:</a:t>
            </a:r>
          </a:p>
          <a:p>
            <a:r>
              <a:rPr lang="es-ES" sz="2400" dirty="0" smtClean="0">
                <a:solidFill>
                  <a:srgbClr val="000000"/>
                </a:solidFill>
                <a:latin typeface="Calibri" pitchFamily="34" charset="0"/>
              </a:rPr>
              <a:t>-M. Segovia, B. Carrilero, L. Murcia, E. </a:t>
            </a:r>
            <a:r>
              <a:rPr lang="es-ES" sz="2400" dirty="0" err="1" smtClean="0">
                <a:solidFill>
                  <a:srgbClr val="000000"/>
                </a:solidFill>
                <a:latin typeface="Calibri" pitchFamily="34" charset="0"/>
              </a:rPr>
              <a:t>Berriatúa</a:t>
            </a:r>
            <a:r>
              <a:rPr lang="es-ES" sz="2400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r>
              <a:rPr lang="es-ES" sz="2400" dirty="0" smtClean="0">
                <a:solidFill>
                  <a:srgbClr val="000000"/>
                </a:solidFill>
                <a:latin typeface="Calibri" pitchFamily="34" charset="0"/>
              </a:rPr>
              <a:t>-Estudiantes de Tesis Doctoral y de Máster.</a:t>
            </a:r>
          </a:p>
          <a:p>
            <a:endParaRPr lang="es-ES" sz="24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s-ES" sz="2400" b="1" dirty="0" smtClean="0">
                <a:solidFill>
                  <a:srgbClr val="FF0000"/>
                </a:solidFill>
                <a:latin typeface="Calibri" pitchFamily="34" charset="0"/>
              </a:rPr>
              <a:t>Equipo de Microbiología Clínica:</a:t>
            </a:r>
          </a:p>
          <a:p>
            <a:r>
              <a:rPr lang="es-ES" sz="2400" dirty="0" smtClean="0">
                <a:solidFill>
                  <a:srgbClr val="000000"/>
                </a:solidFill>
                <a:latin typeface="Calibri" pitchFamily="34" charset="0"/>
              </a:rPr>
              <a:t>-M. Segovia, G. Yagüe, P.L. Valero, C. Salvador.</a:t>
            </a:r>
          </a:p>
          <a:p>
            <a:r>
              <a:rPr lang="es-ES" sz="2400" dirty="0" smtClean="0">
                <a:solidFill>
                  <a:srgbClr val="000000"/>
                </a:solidFill>
                <a:latin typeface="Calibri" pitchFamily="34" charset="0"/>
              </a:rPr>
              <a:t>-Estudiantes de Tesis Doctoral y de Máster.</a:t>
            </a:r>
          </a:p>
        </p:txBody>
      </p:sp>
      <p:sp>
        <p:nvSpPr>
          <p:cNvPr id="13315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 dirty="0">
                <a:latin typeface="Calibri" pitchFamily="34" charset="0"/>
              </a:rPr>
              <a:t>6</a:t>
            </a:r>
          </a:p>
        </p:txBody>
      </p:sp>
      <p:sp>
        <p:nvSpPr>
          <p:cNvPr id="13316" name="7 CuadroTexto"/>
          <p:cNvSpPr txBox="1">
            <a:spLocks noChangeArrowheads="1"/>
          </p:cNvSpPr>
          <p:nvPr/>
        </p:nvSpPr>
        <p:spPr bwMode="auto">
          <a:xfrm>
            <a:off x="1472630" y="609600"/>
            <a:ext cx="435074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75656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4973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5 CuadroTexto"/>
          <p:cNvSpPr txBox="1">
            <a:spLocks noChangeArrowheads="1"/>
          </p:cNvSpPr>
          <p:nvPr/>
        </p:nvSpPr>
        <p:spPr bwMode="auto">
          <a:xfrm>
            <a:off x="3491880" y="2132856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Calibri" pitchFamily="34" charset="0"/>
              </a:rPr>
              <a:t>Medicina Tropical</a:t>
            </a:r>
            <a:endParaRPr lang="es-E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315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 dirty="0">
                <a:latin typeface="Calibri" pitchFamily="34" charset="0"/>
              </a:rPr>
              <a:t>6</a:t>
            </a:r>
          </a:p>
        </p:txBody>
      </p:sp>
      <p:sp>
        <p:nvSpPr>
          <p:cNvPr id="13316" name="7 CuadroTexto"/>
          <p:cNvSpPr txBox="1">
            <a:spLocks noChangeArrowheads="1"/>
          </p:cNvSpPr>
          <p:nvPr/>
        </p:nvSpPr>
        <p:spPr bwMode="auto">
          <a:xfrm>
            <a:off x="1472630" y="609600"/>
            <a:ext cx="435074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75656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539552" y="2708920"/>
            <a:ext cx="82819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s-ES" sz="2400" dirty="0" smtClean="0"/>
              <a:t>Evaluación de </a:t>
            </a:r>
            <a:r>
              <a:rPr lang="es-ES" sz="2400" dirty="0" err="1" smtClean="0"/>
              <a:t>biomarcadores</a:t>
            </a:r>
            <a:r>
              <a:rPr lang="es-ES" sz="2400" dirty="0" smtClean="0"/>
              <a:t> en el diagnóstico y 	respuesta al tratamiento</a:t>
            </a:r>
            <a:r>
              <a:rPr lang="es-ES" sz="2400" dirty="0"/>
              <a:t> </a:t>
            </a:r>
            <a:r>
              <a:rPr lang="es-ES" sz="2400" dirty="0" smtClean="0"/>
              <a:t>en </a:t>
            </a:r>
            <a:r>
              <a:rPr lang="es-ES" sz="2400" dirty="0"/>
              <a:t>la </a:t>
            </a:r>
            <a:r>
              <a:rPr lang="es-ES" sz="2400" dirty="0" smtClean="0"/>
              <a:t>enfermedad </a:t>
            </a:r>
            <a:r>
              <a:rPr lang="es-ES" sz="2400" dirty="0"/>
              <a:t>de </a:t>
            </a:r>
            <a:r>
              <a:rPr lang="es-ES" sz="2400" dirty="0" smtClean="0"/>
              <a:t>	Chagas (congénita y crónica).</a:t>
            </a:r>
            <a:endParaRPr lang="es-ES" sz="2400" b="1" dirty="0"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endParaRPr lang="es-ES" sz="2400" b="1" dirty="0">
              <a:latin typeface="Calibri" pitchFamily="34" charset="0"/>
            </a:endParaRPr>
          </a:p>
          <a:p>
            <a:pPr algn="just"/>
            <a:r>
              <a:rPr lang="es-ES" sz="2400" dirty="0" smtClean="0"/>
              <a:t>2. Estudio de prevalencia y </a:t>
            </a:r>
            <a:r>
              <a:rPr lang="es-ES" sz="2400" dirty="0"/>
              <a:t>factores de riesgo </a:t>
            </a:r>
            <a:r>
              <a:rPr lang="es-ES" sz="2400" dirty="0" smtClean="0"/>
              <a:t>de 	leishmaniosis </a:t>
            </a:r>
            <a:r>
              <a:rPr lang="es-ES" sz="2400" dirty="0"/>
              <a:t>en animales y personas </a:t>
            </a:r>
            <a:r>
              <a:rPr lang="es-ES" sz="2400" dirty="0" smtClean="0"/>
              <a:t>en </a:t>
            </a:r>
            <a:r>
              <a:rPr lang="es-ES" sz="2400" dirty="0"/>
              <a:t>la </a:t>
            </a:r>
            <a:r>
              <a:rPr lang="es-ES" sz="2400" dirty="0" smtClean="0"/>
              <a:t>Región 	de </a:t>
            </a:r>
            <a:r>
              <a:rPr lang="es-ES" sz="2400" dirty="0"/>
              <a:t>Murcia</a:t>
            </a:r>
            <a:r>
              <a:rPr lang="es-ES" sz="2400" b="1" dirty="0" smtClean="0"/>
              <a:t>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27443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5 CuadroTexto"/>
          <p:cNvSpPr txBox="1">
            <a:spLocks noChangeArrowheads="1"/>
          </p:cNvSpPr>
          <p:nvPr/>
        </p:nvSpPr>
        <p:spPr bwMode="auto">
          <a:xfrm>
            <a:off x="3203848" y="213285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Calibri" pitchFamily="34" charset="0"/>
              </a:rPr>
              <a:t>Microbiología Clínica I</a:t>
            </a:r>
            <a:endParaRPr lang="es-E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315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 dirty="0">
                <a:latin typeface="Calibri" pitchFamily="34" charset="0"/>
              </a:rPr>
              <a:t>6</a:t>
            </a:r>
          </a:p>
        </p:txBody>
      </p:sp>
      <p:sp>
        <p:nvSpPr>
          <p:cNvPr id="13316" name="7 CuadroTexto"/>
          <p:cNvSpPr txBox="1">
            <a:spLocks noChangeArrowheads="1"/>
          </p:cNvSpPr>
          <p:nvPr/>
        </p:nvSpPr>
        <p:spPr bwMode="auto">
          <a:xfrm>
            <a:off x="1472630" y="609600"/>
            <a:ext cx="435074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75656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539552" y="2708920"/>
            <a:ext cx="82819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dirty="0" smtClean="0"/>
              <a:t>3. Estudio </a:t>
            </a:r>
            <a:r>
              <a:rPr lang="es-ES" sz="2400" dirty="0"/>
              <a:t>de la prevalencia y entorno genético de genes </a:t>
            </a:r>
            <a:r>
              <a:rPr lang="es-ES" sz="2400" dirty="0" smtClean="0"/>
              <a:t>	codificadores </a:t>
            </a:r>
            <a:r>
              <a:rPr lang="es-ES" sz="2400" dirty="0"/>
              <a:t>de </a:t>
            </a:r>
            <a:r>
              <a:rPr lang="es-ES" sz="2400" dirty="0" err="1">
                <a:solidFill>
                  <a:srgbClr val="0000FF"/>
                </a:solidFill>
              </a:rPr>
              <a:t>BLEEs</a:t>
            </a:r>
            <a:r>
              <a:rPr lang="es-ES" sz="2400" dirty="0"/>
              <a:t>, genes codificadores de </a:t>
            </a:r>
            <a:r>
              <a:rPr lang="es-ES" sz="2400" dirty="0" smtClean="0"/>
              <a:t>	resistencia </a:t>
            </a:r>
            <a:r>
              <a:rPr lang="es-ES" sz="2400" dirty="0"/>
              <a:t>a </a:t>
            </a:r>
            <a:r>
              <a:rPr lang="es-ES" sz="2400" dirty="0" err="1">
                <a:solidFill>
                  <a:srgbClr val="0000FF"/>
                </a:solidFill>
              </a:rPr>
              <a:t>fluoroquinolonas</a:t>
            </a:r>
            <a:r>
              <a:rPr lang="es-ES" sz="2400" dirty="0"/>
              <a:t> de localización </a:t>
            </a:r>
            <a:r>
              <a:rPr lang="es-ES" sz="2400" dirty="0" smtClean="0"/>
              <a:t>	</a:t>
            </a:r>
            <a:r>
              <a:rPr lang="es-ES" sz="2400" dirty="0" err="1" smtClean="0"/>
              <a:t>plasmídica</a:t>
            </a:r>
            <a:r>
              <a:rPr lang="es-ES" sz="2400" dirty="0" smtClean="0"/>
              <a:t> </a:t>
            </a:r>
            <a:r>
              <a:rPr lang="es-ES" sz="2400" dirty="0"/>
              <a:t>y </a:t>
            </a:r>
            <a:r>
              <a:rPr lang="es-ES" sz="2400" dirty="0">
                <a:solidFill>
                  <a:srgbClr val="0000FF"/>
                </a:solidFill>
              </a:rPr>
              <a:t>otros genes </a:t>
            </a:r>
            <a:r>
              <a:rPr lang="es-ES" sz="2400" dirty="0"/>
              <a:t>de resistencia en </a:t>
            </a:r>
            <a:r>
              <a:rPr lang="es-ES" sz="2400" dirty="0" smtClean="0"/>
              <a:t>	</a:t>
            </a:r>
            <a:r>
              <a:rPr lang="es-ES" sz="2400" dirty="0" err="1" smtClean="0"/>
              <a:t>enterobacterias</a:t>
            </a:r>
            <a:r>
              <a:rPr lang="es-ES" sz="2400" dirty="0" smtClean="0"/>
              <a:t> </a:t>
            </a:r>
            <a:r>
              <a:rPr lang="es-ES" sz="2400" dirty="0"/>
              <a:t>y bacilos </a:t>
            </a:r>
            <a:r>
              <a:rPr lang="es-ES" sz="2400" dirty="0" smtClean="0"/>
              <a:t>Gram-negativos </a:t>
            </a:r>
            <a:r>
              <a:rPr lang="es-ES" sz="2400" dirty="0"/>
              <a:t>no </a:t>
            </a:r>
            <a:r>
              <a:rPr lang="es-ES" sz="2400" dirty="0" smtClean="0"/>
              <a:t>	  	fermentadores. 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00662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5 CuadroTexto"/>
          <p:cNvSpPr txBox="1">
            <a:spLocks noChangeArrowheads="1"/>
          </p:cNvSpPr>
          <p:nvPr/>
        </p:nvSpPr>
        <p:spPr bwMode="auto">
          <a:xfrm>
            <a:off x="3131840" y="2132856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Calibri" pitchFamily="34" charset="0"/>
              </a:rPr>
              <a:t>Microbiología Clínica II</a:t>
            </a:r>
            <a:endParaRPr lang="es-E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315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 dirty="0">
                <a:latin typeface="Calibri" pitchFamily="34" charset="0"/>
              </a:rPr>
              <a:t>6</a:t>
            </a:r>
          </a:p>
        </p:txBody>
      </p:sp>
      <p:sp>
        <p:nvSpPr>
          <p:cNvPr id="13316" name="7 CuadroTexto"/>
          <p:cNvSpPr txBox="1">
            <a:spLocks noChangeArrowheads="1"/>
          </p:cNvSpPr>
          <p:nvPr/>
        </p:nvSpPr>
        <p:spPr bwMode="auto">
          <a:xfrm>
            <a:off x="1472630" y="609600"/>
            <a:ext cx="435074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75656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539552" y="2708920"/>
            <a:ext cx="828198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dirty="0" smtClean="0"/>
              <a:t>4. Análisis </a:t>
            </a:r>
            <a:r>
              <a:rPr lang="es-ES" sz="2400" dirty="0"/>
              <a:t>de la composición lipídica de la envoltura </a:t>
            </a:r>
            <a:r>
              <a:rPr lang="es-ES" sz="2400" dirty="0" smtClean="0"/>
              <a:t>	celular de bacterias Gram-positivas (</a:t>
            </a:r>
            <a:r>
              <a:rPr lang="es-ES" sz="2400" i="1" dirty="0" err="1" smtClean="0"/>
              <a:t>Staphylococcus</a:t>
            </a:r>
            <a:r>
              <a:rPr lang="es-ES" sz="2400" dirty="0" smtClean="0"/>
              <a:t> 	y otras) y </a:t>
            </a:r>
            <a:r>
              <a:rPr lang="es-ES" sz="2400" dirty="0"/>
              <a:t>su </a:t>
            </a:r>
            <a:r>
              <a:rPr lang="es-ES" sz="2400" dirty="0" smtClean="0"/>
              <a:t>relación </a:t>
            </a:r>
            <a:r>
              <a:rPr lang="es-ES" sz="2400" dirty="0"/>
              <a:t>con </a:t>
            </a:r>
            <a:r>
              <a:rPr lang="es-ES" sz="2400" dirty="0" smtClean="0"/>
              <a:t>la resistencia a 	</a:t>
            </a:r>
            <a:r>
              <a:rPr lang="es-ES" sz="2400" dirty="0" err="1" smtClean="0"/>
              <a:t>daptomicina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5. </a:t>
            </a:r>
            <a:r>
              <a:rPr lang="es-ES" sz="2400" dirty="0" err="1" smtClean="0"/>
              <a:t>Idem</a:t>
            </a:r>
            <a:r>
              <a:rPr lang="es-ES" sz="2400" dirty="0" smtClean="0"/>
              <a:t> en Gram-negativas y </a:t>
            </a:r>
            <a:r>
              <a:rPr lang="es-ES" sz="2400" dirty="0"/>
              <a:t>su relación </a:t>
            </a:r>
            <a:r>
              <a:rPr lang="es-ES" sz="2400" dirty="0" smtClean="0"/>
              <a:t>con la resistencia 	a </a:t>
            </a:r>
            <a:r>
              <a:rPr lang="es-ES" sz="2400" dirty="0" err="1" smtClean="0"/>
              <a:t>polimixinas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6. (</a:t>
            </a:r>
            <a:r>
              <a:rPr lang="es-ES" sz="2400" dirty="0" err="1" smtClean="0"/>
              <a:t>Idem</a:t>
            </a:r>
            <a:r>
              <a:rPr lang="es-ES" sz="2400" dirty="0" smtClean="0"/>
              <a:t> en </a:t>
            </a:r>
            <a:r>
              <a:rPr lang="es-ES" sz="2400" dirty="0" err="1" smtClean="0"/>
              <a:t>micobacterias</a:t>
            </a:r>
            <a:r>
              <a:rPr lang="es-ES" sz="2400" dirty="0" smtClean="0"/>
              <a:t> y su relación con patogenia de 	</a:t>
            </a:r>
            <a:r>
              <a:rPr lang="es-ES" sz="2400" dirty="0" err="1" smtClean="0"/>
              <a:t>micobacteriosis</a:t>
            </a:r>
            <a:r>
              <a:rPr lang="es-ES" sz="2400" dirty="0" smtClean="0"/>
              <a:t> y tuberculosis).		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4441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5 CuadroTexto"/>
          <p:cNvSpPr txBox="1">
            <a:spLocks noChangeArrowheads="1"/>
          </p:cNvSpPr>
          <p:nvPr/>
        </p:nvSpPr>
        <p:spPr bwMode="auto">
          <a:xfrm>
            <a:off x="3131840" y="2060848"/>
            <a:ext cx="3240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Calibri" pitchFamily="34" charset="0"/>
              </a:rPr>
              <a:t>Microbiología clínica III</a:t>
            </a:r>
            <a:endParaRPr lang="es-E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315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 dirty="0">
                <a:latin typeface="Calibri" pitchFamily="34" charset="0"/>
              </a:rPr>
              <a:t>6</a:t>
            </a:r>
          </a:p>
        </p:txBody>
      </p:sp>
      <p:sp>
        <p:nvSpPr>
          <p:cNvPr id="13316" name="7 CuadroTexto"/>
          <p:cNvSpPr txBox="1">
            <a:spLocks noChangeArrowheads="1"/>
          </p:cNvSpPr>
          <p:nvPr/>
        </p:nvSpPr>
        <p:spPr bwMode="auto">
          <a:xfrm>
            <a:off x="1472630" y="609600"/>
            <a:ext cx="435074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75656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395536" y="2492896"/>
            <a:ext cx="842600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400" dirty="0"/>
              <a:t>7</a:t>
            </a:r>
            <a:r>
              <a:rPr lang="es-ES" sz="2400" dirty="0" smtClean="0"/>
              <a:t>. Estudio del </a:t>
            </a:r>
            <a:r>
              <a:rPr lang="es-ES" sz="2400" dirty="0" err="1" smtClean="0"/>
              <a:t>microbioma</a:t>
            </a:r>
            <a:r>
              <a:rPr lang="es-ES" sz="2400" dirty="0" smtClean="0"/>
              <a:t> (madres/recién nacidos) y su relación con asma (NELA):</a:t>
            </a:r>
          </a:p>
          <a:p>
            <a:r>
              <a:rPr lang="es-ES" sz="2400" dirty="0"/>
              <a:t>	</a:t>
            </a:r>
            <a:r>
              <a:rPr lang="es-ES" sz="2400" dirty="0" smtClean="0"/>
              <a:t>-tracto respiratorio</a:t>
            </a:r>
          </a:p>
          <a:p>
            <a:r>
              <a:rPr lang="es-ES" sz="2400" dirty="0"/>
              <a:t>	</a:t>
            </a:r>
            <a:r>
              <a:rPr lang="es-ES" sz="2400" dirty="0" smtClean="0"/>
              <a:t>-tracto intestinal</a:t>
            </a:r>
          </a:p>
          <a:p>
            <a:endParaRPr lang="es-ES" sz="2400" b="1" dirty="0"/>
          </a:p>
          <a:p>
            <a:r>
              <a:rPr lang="es-ES" sz="2400" dirty="0" smtClean="0"/>
              <a:t>-</a:t>
            </a:r>
            <a:r>
              <a:rPr lang="es-ES" sz="2400" i="1" dirty="0" smtClean="0">
                <a:solidFill>
                  <a:srgbClr val="0000FF"/>
                </a:solidFill>
              </a:rPr>
              <a:t>Visión global</a:t>
            </a:r>
            <a:r>
              <a:rPr lang="es-ES" sz="2400" dirty="0" smtClean="0"/>
              <a:t>: productos estructurales bacterianos (GC-MS).</a:t>
            </a:r>
          </a:p>
          <a:p>
            <a:r>
              <a:rPr lang="es-ES" sz="2400" dirty="0" smtClean="0"/>
              <a:t>-</a:t>
            </a:r>
            <a:r>
              <a:rPr lang="es-ES" sz="2400" i="1" dirty="0" smtClean="0">
                <a:solidFill>
                  <a:srgbClr val="0000FF"/>
                </a:solidFill>
              </a:rPr>
              <a:t>Visión taxonómica</a:t>
            </a:r>
            <a:r>
              <a:rPr lang="es-ES" sz="2400" dirty="0" smtClean="0"/>
              <a:t>: </a:t>
            </a:r>
            <a:r>
              <a:rPr lang="es-ES" sz="2400" dirty="0" err="1" smtClean="0"/>
              <a:t>metagenómica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-</a:t>
            </a:r>
            <a:r>
              <a:rPr lang="es-ES" sz="2400" i="1" dirty="0" smtClean="0">
                <a:solidFill>
                  <a:srgbClr val="0000FF"/>
                </a:solidFill>
              </a:rPr>
              <a:t>Visión funcional</a:t>
            </a:r>
            <a:r>
              <a:rPr lang="es-ES" sz="2400" dirty="0" smtClean="0"/>
              <a:t>: fenotipo y genotipo de microorganismos relevantes: cultivo, identificación, MALDI-TOF, análisis molecular (resistencias, </a:t>
            </a:r>
            <a:r>
              <a:rPr lang="es-ES" sz="2400" dirty="0" err="1" smtClean="0"/>
              <a:t>det</a:t>
            </a:r>
            <a:r>
              <a:rPr lang="es-ES" sz="2400" dirty="0" smtClean="0"/>
              <a:t>. patogenicidad).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4408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9 Imagen" descr="Fondo diapos PROYECT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5 CuadroTexto"/>
          <p:cNvSpPr txBox="1">
            <a:spLocks noChangeArrowheads="1"/>
          </p:cNvSpPr>
          <p:nvPr/>
        </p:nvSpPr>
        <p:spPr bwMode="auto">
          <a:xfrm>
            <a:off x="481012" y="2130872"/>
            <a:ext cx="8497888" cy="3905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ES_tradnl" sz="2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Medicina Tropical</a:t>
            </a:r>
          </a:p>
          <a:p>
            <a:pPr lvl="0" algn="just">
              <a:lnSpc>
                <a:spcPct val="115000"/>
              </a:lnSpc>
            </a:pPr>
            <a:r>
              <a:rPr lang="es-ES_tradnl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Desarrollo </a:t>
            </a:r>
            <a:r>
              <a:rPr lang="es-ES_tradnl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validación de </a:t>
            </a:r>
            <a:r>
              <a:rPr lang="es-ES_tradnl" sz="24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biomarcadores</a:t>
            </a:r>
            <a:r>
              <a:rPr lang="es-ES_tradnl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enfermedad de Chagas y de  inmunoterapias frente a la infección por </a:t>
            </a:r>
            <a:r>
              <a:rPr lang="es-ES_tradnl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Trypanosoma cruzi </a:t>
            </a:r>
            <a:r>
              <a:rPr lang="es-ES_tradnl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_tradnl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Leishmania</a:t>
            </a:r>
            <a:r>
              <a:rPr lang="es-ES_tradnl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infantum</a:t>
            </a:r>
            <a:r>
              <a:rPr lang="es-ES_tradnl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s-ES_tradn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 </a:t>
            </a:r>
            <a:r>
              <a:rPr lang="es-ES_tradn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Investigación de Centros de Enfermedades </a:t>
            </a:r>
            <a:r>
              <a:rPr lang="es-ES_tradn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RICET) del Sistema Nacional de Salud.</a:t>
            </a:r>
            <a:endParaRPr lang="en-GB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s-ES_tradn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Importe: </a:t>
            </a:r>
            <a:r>
              <a:rPr lang="es-ES_tradn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90576 euros.</a:t>
            </a:r>
            <a:endParaRPr lang="en-GB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s-ES_tradn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Duración: desde 01/01/2013 hasta 31/12/</a:t>
            </a:r>
            <a:r>
              <a:rPr lang="es-ES_tradn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2016.</a:t>
            </a:r>
            <a:endParaRPr lang="en-GB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s-ES_tradn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IP: Manuel Segovia </a:t>
            </a:r>
            <a:r>
              <a:rPr lang="es-ES_tradn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Hernández.</a:t>
            </a:r>
            <a:endParaRPr lang="en-GB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39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4340" name="7 CuadroTexto"/>
          <p:cNvSpPr txBox="1">
            <a:spLocks noChangeArrowheads="1"/>
          </p:cNvSpPr>
          <p:nvPr/>
        </p:nvSpPr>
        <p:spPr bwMode="auto">
          <a:xfrm>
            <a:off x="1515048" y="609600"/>
            <a:ext cx="3926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4341" name="8 CuadroTexto"/>
          <p:cNvSpPr txBox="1">
            <a:spLocks noChangeArrowheads="1"/>
          </p:cNvSpPr>
          <p:nvPr/>
        </p:nvSpPr>
        <p:spPr bwMode="auto">
          <a:xfrm>
            <a:off x="1510730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434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9 Imagen" descr="Fondo diapos PROYECT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5 CuadroTexto"/>
          <p:cNvSpPr txBox="1">
            <a:spLocks noChangeArrowheads="1"/>
          </p:cNvSpPr>
          <p:nvPr/>
        </p:nvSpPr>
        <p:spPr bwMode="auto">
          <a:xfrm>
            <a:off x="467544" y="2204864"/>
            <a:ext cx="8497888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Medicina Tropical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Diseño 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enfoques de tipo </a:t>
            </a:r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molecular 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inmunológico 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el control de la enfermedad de </a:t>
            </a:r>
            <a:r>
              <a:rPr lang="es-E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Chagas.</a:t>
            </a:r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Ministerio 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Economía y Competitividad. Agencia Estatal Consejo Superior de Investigaciones Científicas (CSIC</a:t>
            </a: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Importe:121.000 </a:t>
            </a: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euros.</a:t>
            </a: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Duración: desde 01/01/2014 hasta 31/12/</a:t>
            </a: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2016.</a:t>
            </a: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IP: Manuel Carlos López </a:t>
            </a: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López.</a:t>
            </a: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/>
          </a:p>
        </p:txBody>
      </p:sp>
      <p:sp>
        <p:nvSpPr>
          <p:cNvPr id="14339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4340" name="7 CuadroTexto"/>
          <p:cNvSpPr txBox="1">
            <a:spLocks noChangeArrowheads="1"/>
          </p:cNvSpPr>
          <p:nvPr/>
        </p:nvSpPr>
        <p:spPr bwMode="auto">
          <a:xfrm>
            <a:off x="1515048" y="609600"/>
            <a:ext cx="3926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4341" name="8 CuadroTexto"/>
          <p:cNvSpPr txBox="1">
            <a:spLocks noChangeArrowheads="1"/>
          </p:cNvSpPr>
          <p:nvPr/>
        </p:nvSpPr>
        <p:spPr bwMode="auto">
          <a:xfrm>
            <a:off x="1510730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434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2993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9 Imagen" descr="Fondo diapos PROYECTO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5 CuadroTexto"/>
          <p:cNvSpPr txBox="1">
            <a:spLocks noChangeArrowheads="1"/>
          </p:cNvSpPr>
          <p:nvPr/>
        </p:nvSpPr>
        <p:spPr bwMode="auto">
          <a:xfrm>
            <a:off x="467544" y="2132856"/>
            <a:ext cx="84978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Medicina Tropical</a:t>
            </a:r>
          </a:p>
          <a:p>
            <a:r>
              <a:rPr lang="es-ES" sz="2400" b="1" dirty="0" smtClean="0">
                <a:solidFill>
                  <a:srgbClr val="000000"/>
                </a:solidFill>
              </a:rPr>
              <a:t>3. Nuevos avances en la entomología, epidemiología y control de la leishmaniosis periurbana y la patogenia de la </a:t>
            </a:r>
            <a:r>
              <a:rPr lang="en-GB" sz="2400" b="1" dirty="0" err="1" smtClean="0">
                <a:solidFill>
                  <a:srgbClr val="000000"/>
                </a:solidFill>
              </a:rPr>
              <a:t>leishmaniosis</a:t>
            </a:r>
            <a:r>
              <a:rPr lang="en-GB" sz="2400" b="1" dirty="0" smtClean="0">
                <a:solidFill>
                  <a:srgbClr val="000000"/>
                </a:solidFill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</a:rPr>
              <a:t>asintomática</a:t>
            </a:r>
            <a:r>
              <a:rPr lang="en-GB" sz="2400" b="1" dirty="0" smtClean="0">
                <a:solidFill>
                  <a:srgbClr val="000000"/>
                </a:solidFill>
              </a:rPr>
              <a:t>.</a:t>
            </a:r>
          </a:p>
          <a:p>
            <a:r>
              <a:rPr lang="pt-BR" sz="2400" dirty="0" smtClean="0"/>
              <a:t>IP: Eduardo </a:t>
            </a:r>
            <a:r>
              <a:rPr lang="pt-BR" sz="2400" dirty="0" err="1" smtClean="0"/>
              <a:t>Berriatúa</a:t>
            </a:r>
            <a:r>
              <a:rPr lang="pt-BR" sz="2400" dirty="0" smtClean="0"/>
              <a:t> Fernández de </a:t>
            </a:r>
            <a:r>
              <a:rPr lang="pt-BR" sz="2400" dirty="0" err="1" smtClean="0"/>
              <a:t>Larrea</a:t>
            </a:r>
            <a:r>
              <a:rPr lang="pt-BR" sz="2400" dirty="0" smtClean="0"/>
              <a:t>.</a:t>
            </a:r>
          </a:p>
          <a:p>
            <a:r>
              <a:rPr lang="es-ES" sz="2400" dirty="0" smtClean="0"/>
              <a:t>Entidad Financiadora: Ministerio de Economía y Competitividad.</a:t>
            </a:r>
          </a:p>
          <a:p>
            <a:r>
              <a:rPr lang="es-ES" sz="2400" dirty="0" smtClean="0"/>
              <a:t>Cuantía de la subvención: 63000 euros.</a:t>
            </a:r>
          </a:p>
          <a:p>
            <a:r>
              <a:rPr lang="es-ES" sz="2400" dirty="0" smtClean="0"/>
              <a:t>Duración, desde: 2014 hasta: 2016.</a:t>
            </a:r>
          </a:p>
          <a:p>
            <a:r>
              <a:rPr lang="es-ES" sz="2400" dirty="0" smtClean="0"/>
              <a:t>Tipo de Participación: Investigador Principal.</a:t>
            </a:r>
            <a:endParaRPr lang="es-ES" sz="2400" dirty="0">
              <a:latin typeface="Calibri" pitchFamily="34" charset="0"/>
            </a:endParaRPr>
          </a:p>
        </p:txBody>
      </p:sp>
      <p:sp>
        <p:nvSpPr>
          <p:cNvPr id="14339" name="6 CuadroTexto"/>
          <p:cNvSpPr txBox="1">
            <a:spLocks noChangeArrowheads="1"/>
          </p:cNvSpPr>
          <p:nvPr/>
        </p:nvSpPr>
        <p:spPr bwMode="auto">
          <a:xfrm>
            <a:off x="1476375" y="69850"/>
            <a:ext cx="2087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 b="1">
                <a:latin typeface="Calibri" pitchFamily="34" charset="0"/>
              </a:rPr>
              <a:t>6</a:t>
            </a:r>
          </a:p>
        </p:txBody>
      </p:sp>
      <p:sp>
        <p:nvSpPr>
          <p:cNvPr id="14340" name="7 CuadroTexto"/>
          <p:cNvSpPr txBox="1">
            <a:spLocks noChangeArrowheads="1"/>
          </p:cNvSpPr>
          <p:nvPr/>
        </p:nvSpPr>
        <p:spPr bwMode="auto">
          <a:xfrm>
            <a:off x="1515048" y="609600"/>
            <a:ext cx="3926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dirty="0">
                <a:latin typeface="Calibri" pitchFamily="34" charset="0"/>
              </a:rPr>
              <a:t>3</a:t>
            </a:r>
          </a:p>
        </p:txBody>
      </p:sp>
      <p:sp>
        <p:nvSpPr>
          <p:cNvPr id="14341" name="8 CuadroTexto"/>
          <p:cNvSpPr txBox="1">
            <a:spLocks noChangeArrowheads="1"/>
          </p:cNvSpPr>
          <p:nvPr/>
        </p:nvSpPr>
        <p:spPr bwMode="auto">
          <a:xfrm>
            <a:off x="1510730" y="1052736"/>
            <a:ext cx="6877694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000" b="1" dirty="0" smtClean="0">
                <a:latin typeface="Calibri" pitchFamily="34" charset="0"/>
              </a:rPr>
              <a:t>Microbiología Clínica/Medicina Tropical</a:t>
            </a:r>
            <a:endParaRPr lang="es-ES" sz="3000" b="1" dirty="0">
              <a:latin typeface="Calibri" pitchFamily="34" charset="0"/>
            </a:endParaRPr>
          </a:p>
        </p:txBody>
      </p:sp>
      <p:pic>
        <p:nvPicPr>
          <p:cNvPr id="1434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15888"/>
            <a:ext cx="282257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090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1542</Words>
  <Application>Microsoft Macintosh PowerPoint</Application>
  <PresentationFormat>Presentación en pantalla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Pedro Valero</cp:lastModifiedBy>
  <cp:revision>72</cp:revision>
  <dcterms:created xsi:type="dcterms:W3CDTF">2016-04-25T16:24:49Z</dcterms:created>
  <dcterms:modified xsi:type="dcterms:W3CDTF">2016-07-04T14:20:16Z</dcterms:modified>
</cp:coreProperties>
</file>