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4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A0657-DAB0-410A-9852-A3905211652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68CBE-A808-49DA-98F3-AE178B9918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8CBE-A808-49DA-98F3-AE178B9918E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C7F6-03A4-445A-8BCD-697E7AF6889A}" type="datetimeFigureOut">
              <a:rPr lang="es-ES" smtClean="0"/>
              <a:pPr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348880"/>
            <a:ext cx="80648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b="1" smtClean="0"/>
              <a:t>Expresión génica y microRNA para la búsqueda de biomarcadores en hemopatías malignas. Disección de la ruta de la IL-4 para la exploración del potencial terapéutico de su inhibición en leucemias linfocíticas crónicas.</a:t>
            </a:r>
            <a:endParaRPr lang="es-ES" sz="2400" b="1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b="1" smtClean="0"/>
              <a:t>Papel de Dock10 en la linfopoyésis B y su implicación en alergias y cáncer.</a:t>
            </a:r>
            <a:endParaRPr lang="es-ES" sz="2400" b="1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b="1" smtClean="0"/>
              <a:t>Colaborar en otros proyectos como plataforma de apoyo en microarrays (expresión génica, microRNA, metilación…).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6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556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Inmunobiología y Genómica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2804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smtClean="0"/>
              <a:t>Antonio Parrado</a:t>
            </a:r>
            <a:endParaRPr lang="es-E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2060848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+mj-lt"/>
              <a:buAutoNum type="arabicPeriod"/>
            </a:pPr>
            <a:r>
              <a:rPr lang="es-ES" b="1" smtClean="0"/>
              <a:t>TÍTULO</a:t>
            </a:r>
            <a:r>
              <a:rPr lang="es-ES" smtClean="0"/>
              <a:t>:  Estudio del papel fisiológico de Dock10 en un modelo de ratones knockout. Implicación en las respuestas de IgE y en cáncer. </a:t>
            </a:r>
            <a:r>
              <a:rPr lang="es-ES" b="1" smtClean="0"/>
              <a:t>FECHA</a:t>
            </a:r>
            <a:r>
              <a:rPr lang="es-ES" smtClean="0"/>
              <a:t>: 2017-2019. </a:t>
            </a:r>
            <a:r>
              <a:rPr lang="es-ES" b="1" smtClean="0"/>
              <a:t>ENTIDAD FINANCIADORA:</a:t>
            </a:r>
            <a:r>
              <a:rPr lang="es-ES" smtClean="0"/>
              <a:t> FIS expdte. 16/01695. </a:t>
            </a:r>
            <a:r>
              <a:rPr lang="es-ES" b="1" smtClean="0"/>
              <a:t>SUBVENCIÓN SOLICITADA: </a:t>
            </a:r>
            <a:r>
              <a:rPr lang="es-ES" smtClean="0"/>
              <a:t>105.028 €. </a:t>
            </a:r>
            <a:r>
              <a:rPr lang="es-ES" b="1" smtClean="0"/>
              <a:t>PAPEL:</a:t>
            </a:r>
            <a:r>
              <a:rPr lang="es-ES" smtClean="0"/>
              <a:t> Investigador Principal.</a:t>
            </a:r>
          </a:p>
          <a:p>
            <a:pPr marL="361950" indent="-361950">
              <a:buFont typeface="+mj-lt"/>
              <a:buAutoNum type="arabicPeriod"/>
            </a:pPr>
            <a:endParaRPr lang="es-ES" smtClean="0"/>
          </a:p>
          <a:p>
            <a:pPr marL="361950" indent="-361950">
              <a:buFont typeface="+mj-lt"/>
              <a:buAutoNum type="arabicPeriod"/>
            </a:pPr>
            <a:r>
              <a:rPr lang="es-ES" b="1" smtClean="0"/>
              <a:t>TÍTULO:  </a:t>
            </a:r>
            <a:r>
              <a:rPr lang="es-ES" smtClean="0"/>
              <a:t>Perfiles de expresión y microRNA en leucemias linfocíticas crónicas tratadas con IL-4 in vitro. Implicación de las isoformas de DOCK10 en migración celular y expresión génica. </a:t>
            </a:r>
            <a:r>
              <a:rPr lang="es-ES" b="1" smtClean="0"/>
              <a:t>FECHA:</a:t>
            </a:r>
            <a:r>
              <a:rPr lang="es-ES" smtClean="0"/>
              <a:t> 2011-2015. </a:t>
            </a:r>
            <a:r>
              <a:rPr lang="es-ES" b="1" smtClean="0"/>
              <a:t>ENTIDAD FINANCIADORA: </a:t>
            </a:r>
            <a:r>
              <a:rPr lang="es-ES" smtClean="0"/>
              <a:t>FIS expdte. 10/01226. </a:t>
            </a:r>
            <a:r>
              <a:rPr lang="es-ES" b="1" smtClean="0"/>
              <a:t>SUBVENCIÓN CONCEDIDA: </a:t>
            </a:r>
            <a:r>
              <a:rPr lang="es-ES" smtClean="0"/>
              <a:t>117.975 € . </a:t>
            </a:r>
            <a:r>
              <a:rPr lang="es-ES" b="1" smtClean="0"/>
              <a:t>PAPEL:</a:t>
            </a:r>
            <a:r>
              <a:rPr lang="es-ES" smtClean="0"/>
              <a:t> Investigador Principal.</a:t>
            </a:r>
          </a:p>
          <a:p>
            <a:pPr marL="361950" indent="-361950">
              <a:buFont typeface="+mj-lt"/>
              <a:buAutoNum type="arabicPeriod"/>
            </a:pPr>
            <a:endParaRPr lang="es-ES" b="1" smtClean="0"/>
          </a:p>
          <a:p>
            <a:pPr marL="361950" indent="-361950">
              <a:buFont typeface="+mj-lt"/>
              <a:buAutoNum type="arabicPeriod"/>
            </a:pPr>
            <a:r>
              <a:rPr lang="es-ES" b="1" smtClean="0"/>
              <a:t>TÍTULO:</a:t>
            </a:r>
            <a:r>
              <a:rPr lang="es-ES" smtClean="0"/>
              <a:t>  La proteína Dock10/Zizimin3 en la activación de los linfocitos B por IL4: localización celular, ganancia y pérdida de función, modulación de la expresión génica e interacciones con GTPasas Rho. Implicación en las leucemias linfocíticas crónicas. </a:t>
            </a:r>
            <a:r>
              <a:rPr lang="es-ES" b="1" smtClean="0"/>
              <a:t>FECHA:</a:t>
            </a:r>
            <a:r>
              <a:rPr lang="es-ES" smtClean="0"/>
              <a:t> 2008-2010. </a:t>
            </a:r>
            <a:r>
              <a:rPr lang="es-ES" b="1" smtClean="0"/>
              <a:t>ENTIDAD FINANCIADORA: </a:t>
            </a:r>
            <a:r>
              <a:rPr lang="es-ES" smtClean="0"/>
              <a:t>FIS expdte. PI070135. </a:t>
            </a:r>
            <a:r>
              <a:rPr lang="es-ES" b="1" smtClean="0"/>
              <a:t>SUBVENCIÓN CONCEDIDA:</a:t>
            </a:r>
            <a:r>
              <a:rPr lang="es-ES" smtClean="0"/>
              <a:t> 286.770 € . </a:t>
            </a:r>
            <a:r>
              <a:rPr lang="es-ES" b="1" smtClean="0"/>
              <a:t>PAPEL:</a:t>
            </a:r>
            <a:r>
              <a:rPr lang="es-ES" smtClean="0"/>
              <a:t> Investigador Principal.</a:t>
            </a:r>
          </a:p>
          <a:p>
            <a:pPr marL="342900" indent="-342900">
              <a:buAutoNum type="arabicPeriod" startAt="2"/>
            </a:pP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6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556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Inmunobiología y Genómica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2804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smtClean="0"/>
              <a:t>Antonio Parrado</a:t>
            </a:r>
            <a:endParaRPr lang="es-E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2060848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600" b="1" smtClean="0"/>
              <a:t>AUTORES: </a:t>
            </a:r>
            <a:r>
              <a:rPr lang="es-ES" sz="1600" smtClean="0"/>
              <a:t>Ruiz-Lafuente N, Alcaraz-García MJ, Sebastián-Ruiz S, Gómez-Espuch J, Funes C, Moraleda JM, García-Garay MC, Montes-Barqueros N, Minguela A, Álvarez-López MR, Parrado A. </a:t>
            </a:r>
            <a:r>
              <a:rPr lang="en-US" sz="1600" b="1" smtClean="0"/>
              <a:t>TÍTULO: </a:t>
            </a:r>
            <a:r>
              <a:rPr lang="en-US" sz="1600" smtClean="0"/>
              <a:t>The gene expression response of chronic lymphocytic leukemia to IL-4 is specific, depends on ZAP-70 status and is differentially affected by an NFkB inhibitor. </a:t>
            </a:r>
            <a:r>
              <a:rPr lang="es-ES" sz="1600" b="1" smtClean="0"/>
              <a:t>REVISTA:</a:t>
            </a:r>
            <a:r>
              <a:rPr lang="es-ES" sz="1600" smtClean="0"/>
              <a:t> PLOS ONE 2014; 9: e109533. </a:t>
            </a:r>
            <a:r>
              <a:rPr lang="es-ES" sz="1600" b="1" smtClean="0"/>
              <a:t>IF</a:t>
            </a:r>
            <a:r>
              <a:rPr lang="es-ES" sz="1600" smtClean="0"/>
              <a:t> (2014): 3,234 (9/57 Q1 MULTIDISCIPLINARY SCIENCES)</a:t>
            </a:r>
          </a:p>
          <a:p>
            <a:pPr marL="342900" indent="-342900">
              <a:buAutoNum type="arabicPeriod"/>
            </a:pPr>
            <a:endParaRPr lang="es-ES" sz="1600" b="1" smtClean="0"/>
          </a:p>
          <a:p>
            <a:pPr marL="342900" indent="-342900">
              <a:buAutoNum type="arabicPeriod"/>
            </a:pPr>
            <a:r>
              <a:rPr lang="es-ES" sz="1600" b="1" smtClean="0"/>
              <a:t>AUTORES: </a:t>
            </a:r>
            <a:r>
              <a:rPr lang="es-ES" sz="1600" smtClean="0"/>
              <a:t>Ruiz-Lafuente N, Alcaraz-García MJ, García-Serna AM, Sebastián-Ruiz S, Moya-Quiles RM, García-Alonso AM, Parrado A.</a:t>
            </a:r>
            <a:r>
              <a:rPr lang="es-ES" sz="1600" b="1" smtClean="0"/>
              <a:t> </a:t>
            </a:r>
            <a:r>
              <a:rPr lang="en-US" sz="1600" b="1" smtClean="0"/>
              <a:t>TÍTULO:</a:t>
            </a:r>
            <a:r>
              <a:rPr lang="en-US" sz="1600" smtClean="0"/>
              <a:t> Dock10, a Cdc42 and Rac1 GEF, induces loss of elongation, filopodia, and ruffles in cervical cancer HeLa epithelial cells</a:t>
            </a:r>
            <a:r>
              <a:rPr lang="en-US" sz="1600" b="1" smtClean="0"/>
              <a:t>. REVISTA: </a:t>
            </a:r>
            <a:r>
              <a:rPr lang="en-US" sz="1600" smtClean="0"/>
              <a:t>Biol Open 2015; 4: 627-635. </a:t>
            </a:r>
            <a:r>
              <a:rPr lang="es-ES" sz="1600" b="1" smtClean="0"/>
              <a:t>IF </a:t>
            </a:r>
            <a:r>
              <a:rPr lang="es-ES" sz="1600" smtClean="0"/>
              <a:t>(2014): 2,416 (22/85 Q2 BIOLOGY)</a:t>
            </a:r>
          </a:p>
          <a:p>
            <a:pPr marL="342900" indent="-342900">
              <a:buAutoNum type="arabicPeriod"/>
            </a:pPr>
            <a:endParaRPr lang="es-ES" sz="1600" b="1" smtClean="0"/>
          </a:p>
          <a:p>
            <a:pPr marL="342900" indent="-342900">
              <a:buAutoNum type="arabicPeriod"/>
            </a:pPr>
            <a:r>
              <a:rPr lang="es-ES" sz="1600" b="1" smtClean="0"/>
              <a:t>AUTORES:</a:t>
            </a:r>
            <a:r>
              <a:rPr lang="es-ES" sz="1600" smtClean="0"/>
              <a:t> Ruiz-Lafuente N, Alcaraz-García MJ, Sebastián-Ruiz S, García-Serna AM, Gómez-Espuch J, Moraleda JM, Minguela A,García-Alonso AM, Parrado A. </a:t>
            </a:r>
            <a:r>
              <a:rPr lang="en-US" sz="1600" b="1" smtClean="0"/>
              <a:t>TÍTULO: </a:t>
            </a:r>
            <a:r>
              <a:rPr lang="en-US" sz="1600" smtClean="0"/>
              <a:t>Interleukin-4 up-regulates miR-21 and the miRNAs hosted in the CLCN5 gene in chronic lymphocytic leukemia. </a:t>
            </a:r>
            <a:r>
              <a:rPr lang="es-ES" sz="1600" b="1" smtClean="0"/>
              <a:t>REVISTA:</a:t>
            </a:r>
            <a:r>
              <a:rPr lang="es-ES" sz="1600" smtClean="0"/>
              <a:t> PLOS ONE 2015; 10: e0124936. </a:t>
            </a:r>
            <a:r>
              <a:rPr lang="es-ES" sz="1600" b="1" smtClean="0"/>
              <a:t>IF</a:t>
            </a:r>
            <a:r>
              <a:rPr lang="es-ES" sz="1600" smtClean="0"/>
              <a:t> (2014): 3,234 (9/57 Q1 MULTIDISCIPLINARY SCIENCES).</a:t>
            </a:r>
            <a:endParaRPr lang="es-ES" sz="160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smtClean="0"/>
              <a:t>6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556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Inmunobiología y Genómica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2804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smtClean="0"/>
              <a:t>Antonio Parrado</a:t>
            </a:r>
            <a:endParaRPr lang="es-E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smtClean="0"/>
              <a:t>6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556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Inmunobiología y Genómica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2804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smtClean="0"/>
              <a:t>Antonio Parrado</a:t>
            </a:r>
            <a:endParaRPr lang="es-ES" sz="3000" b="1" dirty="0"/>
          </a:p>
        </p:txBody>
      </p:sp>
      <p:pic>
        <p:nvPicPr>
          <p:cNvPr id="11" name="Picture 4791" descr="IL4 targe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04759" y="1988840"/>
            <a:ext cx="6979175" cy="42484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827584" y="6021288"/>
            <a:ext cx="3127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Ruiz-Lafuente N, Alcaraz-García MJ et al. PLOS ONE 2014</a:t>
            </a:r>
            <a:endParaRPr lang="es-E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smtClean="0"/>
              <a:t>6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556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Inmunobiología y Genómica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2804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smtClean="0"/>
              <a:t>Antonio Parrado</a:t>
            </a:r>
            <a:endParaRPr lang="es-ES" sz="3000" b="1" dirty="0"/>
          </a:p>
        </p:txBody>
      </p:sp>
      <p:sp>
        <p:nvSpPr>
          <p:cNvPr id="12" name="4 Marcador de contenido"/>
          <p:cNvSpPr txBox="1">
            <a:spLocks/>
          </p:cNvSpPr>
          <p:nvPr/>
        </p:nvSpPr>
        <p:spPr>
          <a:xfrm>
            <a:off x="395536" y="2281440"/>
            <a:ext cx="8496944" cy="715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Tahoma" pitchFamily="34" charset="0"/>
              </a:rPr>
              <a:t>Identificación de 8 miRNA maduros regulados positivamente por IL-4 en LLC: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mtClean="0">
                <a:latin typeface="Adobe Garamond Pro" pitchFamily="18" charset="0"/>
                <a:cs typeface="Tahoma" pitchFamily="34" charset="0"/>
              </a:rPr>
              <a:t>Mecanismo pasivo, como meros “pasajeros” de genes controlados por la IL-4.</a:t>
            </a:r>
            <a:endParaRPr lang="es-ES" sz="2000" smtClean="0">
              <a:ln>
                <a:solidFill>
                  <a:sysClr val="windowText" lastClr="000000"/>
                </a:solidFill>
              </a:ln>
              <a:latin typeface="Adobe Caslon Pro Bold" pitchFamily="18" charset="0"/>
              <a:cs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Adobe Caslon Pro Bold" pitchFamily="18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Adobe Garamond Pro" pitchFamily="18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Adobe Garamond Pro" pitchFamily="18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Adobe Garamond Pro" pitchFamily="18" charset="0"/>
              <a:ea typeface="+mn-ea"/>
              <a:cs typeface="Tahoma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691680" y="3068960"/>
          <a:ext cx="5544616" cy="230425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45221"/>
                <a:gridCol w="1911163"/>
                <a:gridCol w="2088232"/>
              </a:tblGrid>
              <a:tr h="1898930">
                <a:tc>
                  <a:txBody>
                    <a:bodyPr/>
                    <a:lstStyle/>
                    <a:p>
                      <a:r>
                        <a:rPr lang="es-ES" smtClean="0">
                          <a:latin typeface="Adobe Garamond Pro" pitchFamily="18" charset="0"/>
                        </a:rPr>
                        <a:t>Mi-RNA</a:t>
                      </a:r>
                      <a:endParaRPr lang="es-ES">
                        <a:latin typeface="Adobe Garamond Pro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b="0" smtClean="0">
                        <a:latin typeface="Adobe Garamond Pro" pitchFamily="18" charset="0"/>
                      </a:endParaRPr>
                    </a:p>
                    <a:p>
                      <a:endParaRPr lang="es-ES" b="0" smtClean="0">
                        <a:latin typeface="Adobe Garamond Pro" pitchFamily="18" charset="0"/>
                      </a:endParaRPr>
                    </a:p>
                    <a:p>
                      <a:r>
                        <a:rPr lang="es-ES" b="0" smtClean="0">
                          <a:latin typeface="Adobe Garamond Pro" pitchFamily="18" charset="0"/>
                        </a:rPr>
                        <a:t>miR-21-5p</a:t>
                      </a:r>
                    </a:p>
                    <a:p>
                      <a:r>
                        <a:rPr lang="es-ES" b="0" smtClean="0">
                          <a:latin typeface="Adobe Garamond Pro" pitchFamily="18" charset="0"/>
                        </a:rPr>
                        <a:t>miR-21-3p</a:t>
                      </a:r>
                    </a:p>
                    <a:p>
                      <a:endParaRPr lang="es-ES" b="0">
                        <a:latin typeface="Adobe Garamond Pro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mtClean="0">
                          <a:latin typeface="Adobe Garamond Pro" pitchFamily="18" charset="0"/>
                          <a:cs typeface="Tahoma" pitchFamily="34" charset="0"/>
                        </a:rPr>
                        <a:t>miR-362-3p </a:t>
                      </a:r>
                      <a:endParaRPr lang="es-ES" sz="1800" b="0" smtClean="0">
                        <a:latin typeface="Adobe Garamond Pro" pitchFamily="18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mtClean="0">
                          <a:latin typeface="Adobe Garamond Pro" pitchFamily="18" charset="0"/>
                          <a:cs typeface="Tahoma" pitchFamily="34" charset="0"/>
                        </a:rPr>
                        <a:t>miR-362-5p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mtClean="0">
                          <a:latin typeface="Adobe Garamond Pro" pitchFamily="18" charset="0"/>
                          <a:cs typeface="Tahoma" pitchFamily="34" charset="0"/>
                        </a:rPr>
                        <a:t>miR-500a-3p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mtClean="0">
                          <a:latin typeface="Adobe Garamond Pro" pitchFamily="18" charset="0"/>
                          <a:cs typeface="Tahoma" pitchFamily="34" charset="0"/>
                        </a:rPr>
                        <a:t>miR-502-3p</a:t>
                      </a:r>
                      <a:endParaRPr lang="es-ES" sz="1800" b="0" smtClean="0">
                        <a:latin typeface="Adobe Garamond Pro" pitchFamily="18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mtClean="0">
                          <a:latin typeface="Adobe Garamond Pro" pitchFamily="18" charset="0"/>
                          <a:cs typeface="Tahoma" pitchFamily="34" charset="0"/>
                        </a:rPr>
                        <a:t>miR-532-3p </a:t>
                      </a:r>
                      <a:endParaRPr lang="es-ES" sz="1800" b="0" smtClean="0">
                        <a:latin typeface="Adobe Garamond Pro" pitchFamily="18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mtClean="0">
                          <a:latin typeface="Adobe Garamond Pro" pitchFamily="18" charset="0"/>
                          <a:cs typeface="Tahoma" pitchFamily="34" charset="0"/>
                        </a:rPr>
                        <a:t>miR-532-5p </a:t>
                      </a:r>
                      <a:endParaRPr lang="es-ES" b="0" smtClean="0">
                        <a:latin typeface="Adobe Garamond Pro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405326">
                <a:tc>
                  <a:txBody>
                    <a:bodyPr/>
                    <a:lstStyle/>
                    <a:p>
                      <a:r>
                        <a:rPr lang="es-ES" b="1" smtClean="0">
                          <a:solidFill>
                            <a:schemeClr val="tx1"/>
                          </a:solidFill>
                          <a:latin typeface="Adobe Garamond Pro" pitchFamily="18" charset="0"/>
                        </a:rPr>
                        <a:t>Carrier</a:t>
                      </a:r>
                      <a:endParaRPr lang="es-ES" b="1">
                        <a:solidFill>
                          <a:schemeClr val="tx1"/>
                        </a:solidFill>
                        <a:latin typeface="Adobe Garamond Pro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mtClean="0">
                          <a:latin typeface="Adobe Garamond Pro" pitchFamily="18" charset="0"/>
                        </a:rPr>
                        <a:t>VMP1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mtClean="0">
                          <a:latin typeface="Adobe Garamond Pro" pitchFamily="18" charset="0"/>
                        </a:rPr>
                        <a:t>CLCN5</a:t>
                      </a:r>
                      <a:endParaRPr lang="es-ES">
                        <a:latin typeface="Adobe Garamond Pro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180525" y="5517232"/>
            <a:ext cx="3193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smtClean="0"/>
              <a:t>Ruiz-Lafuente N, Alcaraz-García MJ et al. PLOS ONE 2015</a:t>
            </a:r>
            <a:endParaRPr lang="es-E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uiExpand="1" build="allAtOnce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smtClean="0"/>
              <a:t>6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556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Inmunobiología y Genómica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2804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smtClean="0"/>
              <a:t>Antonio Parrado</a:t>
            </a:r>
            <a:endParaRPr lang="es-ES" sz="30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r="-1091" b="23912"/>
          <a:stretch>
            <a:fillRect/>
          </a:stretch>
        </p:blipFill>
        <p:spPr bwMode="auto">
          <a:xfrm>
            <a:off x="428488" y="2060848"/>
            <a:ext cx="2991384" cy="4104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1857" t="62342" r="32865" b="3974"/>
          <a:stretch>
            <a:fillRect/>
          </a:stretch>
        </p:blipFill>
        <p:spPr bwMode="auto">
          <a:xfrm>
            <a:off x="3563888" y="2132856"/>
            <a:ext cx="3361752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12 Imagen" descr="Figur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0845" y="3356020"/>
            <a:ext cx="3489427" cy="2809284"/>
          </a:xfrm>
          <a:prstGeom prst="rect">
            <a:avLst/>
          </a:prstGeom>
        </p:spPr>
      </p:pic>
      <p:pic>
        <p:nvPicPr>
          <p:cNvPr id="14" name="13 Imagen" descr="Figure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2141944"/>
            <a:ext cx="1872208" cy="186312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255321" y="6165304"/>
            <a:ext cx="3172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smtClean="0"/>
              <a:t>Ruiz-Lafuente N, Alcaraz-García MJ et al. Biol. Open  2015</a:t>
            </a:r>
            <a:endParaRPr lang="es-E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smtClean="0"/>
              <a:t>6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556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Inmunobiología y Genómica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2804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smtClean="0"/>
              <a:t>Antonio Parrado</a:t>
            </a:r>
            <a:endParaRPr lang="es-ES" sz="3000" b="1" dirty="0"/>
          </a:p>
        </p:txBody>
      </p:sp>
      <p:pic>
        <p:nvPicPr>
          <p:cNvPr id="15" name="Imagen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122277" cy="756672"/>
          </a:xfrm>
          <a:prstGeom prst="rect">
            <a:avLst/>
          </a:prstGeom>
        </p:spPr>
      </p:pic>
      <p:pic>
        <p:nvPicPr>
          <p:cNvPr id="20" name="19 Imagen" descr="Figure 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013277"/>
            <a:ext cx="2523334" cy="3400295"/>
          </a:xfrm>
          <a:prstGeom prst="rect">
            <a:avLst/>
          </a:prstGeom>
        </p:spPr>
      </p:pic>
      <p:pic>
        <p:nvPicPr>
          <p:cNvPr id="22" name="21 Imagen" descr="Figure 3_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173212"/>
            <a:ext cx="3017471" cy="3235165"/>
          </a:xfrm>
          <a:prstGeom prst="rect">
            <a:avLst/>
          </a:prstGeom>
        </p:spPr>
      </p:pic>
      <p:pic>
        <p:nvPicPr>
          <p:cNvPr id="23" name="22 Imagen" descr="Figure 3_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916832"/>
            <a:ext cx="2448358" cy="3496739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539552" y="544522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smtClean="0"/>
              <a:t>AUTORES: </a:t>
            </a:r>
            <a:r>
              <a:rPr lang="es-ES" sz="1400" smtClean="0"/>
              <a:t>García-Serna AM, Alcaraz-García MJ, Ruiz-Lafuente N, Sebastián-Ruiz S, Martínez CM, Moya-Quiles MR, Minguela A, García-Alonso AM, Martón-Orozco E, Parrado A. </a:t>
            </a:r>
            <a:r>
              <a:rPr lang="en-US" sz="1400" b="1" smtClean="0"/>
              <a:t>TÍTULO: </a:t>
            </a:r>
            <a:r>
              <a:rPr lang="en-GB" sz="1400" smtClean="0"/>
              <a:t>Dock10 regulates CD23 expression and sustains B-cell lymphopoiesis in secondary lymphoid tissue (enviado)</a:t>
            </a:r>
            <a:endParaRPr lang="es-ES" sz="1400" b="1" smtClean="0"/>
          </a:p>
          <a:p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smtClean="0"/>
              <a:t>6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556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Inmunobiología y Genómica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2804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smtClean="0"/>
              <a:t>Antonio Parrado</a:t>
            </a:r>
            <a:endParaRPr lang="es-ES" sz="30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39552" y="5714672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smtClean="0"/>
              <a:t>AUTORES: </a:t>
            </a:r>
            <a:r>
              <a:rPr lang="es-ES" sz="1400" smtClean="0"/>
              <a:t>López-Lucas MD et al (grupo Moraleda). </a:t>
            </a:r>
            <a:r>
              <a:rPr lang="en-US" sz="1400" b="1" smtClean="0"/>
              <a:t>TÍTULO: </a:t>
            </a:r>
            <a:r>
              <a:rPr lang="en-US" sz="1400" smtClean="0"/>
              <a:t>Efficient, stable, and safe production of fucosylated mesenchymal stromal cells for clinical use</a:t>
            </a:r>
            <a:r>
              <a:rPr lang="en-GB" sz="1400" smtClean="0"/>
              <a:t> (en redacción)</a:t>
            </a:r>
            <a:endParaRPr lang="es-ES" sz="1400" b="1" smtClean="0"/>
          </a:p>
          <a:p>
            <a:endParaRPr lang="es-ES" sz="14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829" t="29977" r="63579" b="29799"/>
          <a:stretch>
            <a:fillRect/>
          </a:stretch>
        </p:blipFill>
        <p:spPr bwMode="auto">
          <a:xfrm>
            <a:off x="1115616" y="4221088"/>
            <a:ext cx="1512168" cy="1440160"/>
          </a:xfrm>
          <a:prstGeom prst="rect">
            <a:avLst/>
          </a:prstGeom>
          <a:noFill/>
        </p:spPr>
      </p:pic>
      <p:pic>
        <p:nvPicPr>
          <p:cNvPr id="14" name="13 Imagen" descr="Fig MYC_variante 1_15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204864"/>
            <a:ext cx="2213556" cy="316835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46890" t="18771" r="5150" b="19528"/>
          <a:stretch>
            <a:fillRect/>
          </a:stretch>
        </p:blipFill>
        <p:spPr bwMode="auto">
          <a:xfrm>
            <a:off x="539552" y="2060848"/>
            <a:ext cx="2897716" cy="210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n 2"/>
          <p:cNvPicPr>
            <a:picLocks noChangeAspect="1" noChangeArrowheads="1"/>
          </p:cNvPicPr>
          <p:nvPr/>
        </p:nvPicPr>
        <p:blipFill>
          <a:blip r:embed="rId6" cstate="print">
            <a:lum bright="-20000" contrast="20000"/>
          </a:blip>
          <a:srcRect l="33208" t="3014" r="24924" b="49986"/>
          <a:stretch>
            <a:fillRect/>
          </a:stretch>
        </p:blipFill>
        <p:spPr bwMode="auto">
          <a:xfrm>
            <a:off x="3851920" y="2132856"/>
            <a:ext cx="2488586" cy="156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agen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A87E"/>
              </a:clrFrom>
              <a:clrTo>
                <a:srgbClr val="E1A87E">
                  <a:alpha val="0"/>
                </a:srgbClr>
              </a:clrTo>
            </a:clrChange>
            <a:lum bright="-20000" contrast="20000"/>
          </a:blip>
          <a:srcRect l="22601" t="14107" r="40472" b="37366"/>
          <a:stretch>
            <a:fillRect/>
          </a:stretch>
        </p:blipFill>
        <p:spPr bwMode="auto">
          <a:xfrm>
            <a:off x="3851920" y="3861048"/>
            <a:ext cx="2494204" cy="18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654</Words>
  <Application>Microsoft Office PowerPoint</Application>
  <PresentationFormat>Presentación en pantalla (4:3)</PresentationFormat>
  <Paragraphs>61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Garcia-Marcos</dc:creator>
  <cp:lastModifiedBy>Arrixaca</cp:lastModifiedBy>
  <cp:revision>50</cp:revision>
  <dcterms:created xsi:type="dcterms:W3CDTF">2016-04-25T16:24:49Z</dcterms:created>
  <dcterms:modified xsi:type="dcterms:W3CDTF">2016-07-05T07:14:59Z</dcterms:modified>
</cp:coreProperties>
</file>