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6C7F6-03A4-445A-8BCD-697E7AF6889A}" type="datetimeFigureOut">
              <a:rPr lang="es-ES" smtClean="0"/>
              <a:pPr/>
              <a:t>30/05/2016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662C9-8BD3-4D98-ACE7-2C34D4785A6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6C7F6-03A4-445A-8BCD-697E7AF6889A}" type="datetimeFigureOut">
              <a:rPr lang="es-ES" smtClean="0"/>
              <a:pPr/>
              <a:t>30/05/2016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662C9-8BD3-4D98-ACE7-2C34D4785A6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6C7F6-03A4-445A-8BCD-697E7AF6889A}" type="datetimeFigureOut">
              <a:rPr lang="es-ES" smtClean="0"/>
              <a:pPr/>
              <a:t>30/05/2016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662C9-8BD3-4D98-ACE7-2C34D4785A6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6C7F6-03A4-445A-8BCD-697E7AF6889A}" type="datetimeFigureOut">
              <a:rPr lang="es-ES" smtClean="0"/>
              <a:pPr/>
              <a:t>30/05/2016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662C9-8BD3-4D98-ACE7-2C34D4785A6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6C7F6-03A4-445A-8BCD-697E7AF6889A}" type="datetimeFigureOut">
              <a:rPr lang="es-ES" smtClean="0"/>
              <a:pPr/>
              <a:t>30/05/2016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662C9-8BD3-4D98-ACE7-2C34D4785A6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6C7F6-03A4-445A-8BCD-697E7AF6889A}" type="datetimeFigureOut">
              <a:rPr lang="es-ES" smtClean="0"/>
              <a:pPr/>
              <a:t>30/05/2016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662C9-8BD3-4D98-ACE7-2C34D4785A6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6C7F6-03A4-445A-8BCD-697E7AF6889A}" type="datetimeFigureOut">
              <a:rPr lang="es-ES" smtClean="0"/>
              <a:pPr/>
              <a:t>30/05/2016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662C9-8BD3-4D98-ACE7-2C34D4785A6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6C7F6-03A4-445A-8BCD-697E7AF6889A}" type="datetimeFigureOut">
              <a:rPr lang="es-ES" smtClean="0"/>
              <a:pPr/>
              <a:t>30/05/2016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662C9-8BD3-4D98-ACE7-2C34D4785A6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6C7F6-03A4-445A-8BCD-697E7AF6889A}" type="datetimeFigureOut">
              <a:rPr lang="es-ES" smtClean="0"/>
              <a:pPr/>
              <a:t>30/05/2016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662C9-8BD3-4D98-ACE7-2C34D4785A6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6C7F6-03A4-445A-8BCD-697E7AF6889A}" type="datetimeFigureOut">
              <a:rPr lang="es-ES" smtClean="0"/>
              <a:pPr/>
              <a:t>30/05/2016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662C9-8BD3-4D98-ACE7-2C34D4785A6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6C7F6-03A4-445A-8BCD-697E7AF6889A}" type="datetimeFigureOut">
              <a:rPr lang="es-ES" smtClean="0"/>
              <a:pPr/>
              <a:t>30/05/2016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662C9-8BD3-4D98-ACE7-2C34D4785A6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86C7F6-03A4-445A-8BCD-697E7AF6889A}" type="datetimeFigureOut">
              <a:rPr lang="es-ES" smtClean="0"/>
              <a:pPr/>
              <a:t>30/05/2016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9662C9-8BD3-4D98-ACE7-2C34D4785A6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11 Imagen" descr="Fondo diapos OBJETIVO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5 CuadroTexto"/>
          <p:cNvSpPr txBox="1"/>
          <p:nvPr/>
        </p:nvSpPr>
        <p:spPr>
          <a:xfrm>
            <a:off x="827584" y="2564904"/>
            <a:ext cx="7848872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s-ES" sz="2200" dirty="0" smtClean="0"/>
              <a:t>Coordinar el proyecto de excelencia “</a:t>
            </a:r>
            <a:r>
              <a:rPr lang="es-ES" sz="2200" dirty="0" err="1" smtClean="0"/>
              <a:t>Nutrition</a:t>
            </a:r>
            <a:r>
              <a:rPr lang="es-ES" sz="2200" dirty="0" smtClean="0"/>
              <a:t> in </a:t>
            </a:r>
            <a:r>
              <a:rPr lang="es-ES" sz="2200" dirty="0" err="1" smtClean="0"/>
              <a:t>Early</a:t>
            </a:r>
            <a:r>
              <a:rPr lang="es-ES" sz="2200" dirty="0" smtClean="0"/>
              <a:t> </a:t>
            </a:r>
            <a:r>
              <a:rPr lang="es-ES" sz="2200" dirty="0" err="1" smtClean="0"/>
              <a:t>Life</a:t>
            </a:r>
            <a:r>
              <a:rPr lang="es-ES" sz="2200" dirty="0" smtClean="0"/>
              <a:t> and </a:t>
            </a:r>
            <a:r>
              <a:rPr lang="es-ES" sz="2200" dirty="0" err="1" smtClean="0"/>
              <a:t>Asthma</a:t>
            </a:r>
            <a:r>
              <a:rPr lang="es-ES" sz="2200" dirty="0" smtClean="0"/>
              <a:t>” (NELA) y continuar hasta la edad adulta de los niños enrolados (hasta 2060).</a:t>
            </a:r>
            <a:endParaRPr lang="es-ES" sz="2200" dirty="0" smtClean="0"/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s-ES" sz="2200" dirty="0" smtClean="0"/>
              <a:t>Coordinar junto con la  “London </a:t>
            </a:r>
            <a:r>
              <a:rPr lang="es-ES" sz="2200" dirty="0" err="1" smtClean="0"/>
              <a:t>School</a:t>
            </a:r>
            <a:r>
              <a:rPr lang="es-ES" sz="2200" dirty="0" smtClean="0"/>
              <a:t> of </a:t>
            </a:r>
            <a:r>
              <a:rPr lang="es-ES" sz="2200" dirty="0" err="1" smtClean="0"/>
              <a:t>Hygiene</a:t>
            </a:r>
            <a:r>
              <a:rPr lang="es-ES" sz="2200" dirty="0" smtClean="0"/>
              <a:t> and Tropical Medicine” (Londres) el “Global </a:t>
            </a:r>
            <a:r>
              <a:rPr lang="es-ES" sz="2200" dirty="0" err="1" smtClean="0"/>
              <a:t>Asthma</a:t>
            </a:r>
            <a:r>
              <a:rPr lang="es-ES" sz="2200" dirty="0" smtClean="0"/>
              <a:t> Network” (hasta 2025).</a:t>
            </a:r>
            <a:endParaRPr lang="es-ES" sz="2200" dirty="0" smtClean="0"/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s-ES" sz="2200" dirty="0" smtClean="0"/>
              <a:t>Seguir tanteando la petición de una “ERC </a:t>
            </a:r>
            <a:r>
              <a:rPr lang="es-ES" sz="2200" dirty="0" err="1" smtClean="0"/>
              <a:t>A</a:t>
            </a:r>
            <a:r>
              <a:rPr lang="es-ES" sz="2200" dirty="0" err="1" smtClean="0"/>
              <a:t>dvanced</a:t>
            </a:r>
            <a:r>
              <a:rPr lang="es-ES" sz="2200" dirty="0" smtClean="0"/>
              <a:t> </a:t>
            </a:r>
            <a:r>
              <a:rPr lang="es-ES" sz="2200" dirty="0" err="1" smtClean="0"/>
              <a:t>G</a:t>
            </a:r>
            <a:r>
              <a:rPr lang="es-ES" sz="2200" dirty="0" err="1" smtClean="0"/>
              <a:t>rant</a:t>
            </a:r>
            <a:r>
              <a:rPr lang="es-ES" sz="2200" dirty="0" smtClean="0"/>
              <a:t>” para un estudio de exposición a bacterias inactivadas en embarazadas como protección de asma en sus hijos.</a:t>
            </a:r>
            <a:endParaRPr lang="es-ES" sz="2200" dirty="0"/>
          </a:p>
        </p:txBody>
      </p:sp>
      <p:sp>
        <p:nvSpPr>
          <p:cNvPr id="7" name="6 CuadroTexto"/>
          <p:cNvSpPr txBox="1"/>
          <p:nvPr/>
        </p:nvSpPr>
        <p:spPr>
          <a:xfrm>
            <a:off x="1475656" y="1494"/>
            <a:ext cx="20882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800" b="1" dirty="0" smtClean="0"/>
              <a:t>2</a:t>
            </a:r>
            <a:endParaRPr lang="es-ES" sz="4800" b="1" dirty="0"/>
          </a:p>
        </p:txBody>
      </p:sp>
      <p:sp>
        <p:nvSpPr>
          <p:cNvPr id="8" name="7 CuadroTexto"/>
          <p:cNvSpPr txBox="1"/>
          <p:nvPr/>
        </p:nvSpPr>
        <p:spPr>
          <a:xfrm>
            <a:off x="1544664" y="548680"/>
            <a:ext cx="190577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3600" b="1" dirty="0" smtClean="0"/>
              <a:t>Pediatría</a:t>
            </a:r>
            <a:endParaRPr lang="es-ES" sz="3600" b="1" dirty="0"/>
          </a:p>
        </p:txBody>
      </p:sp>
      <p:sp>
        <p:nvSpPr>
          <p:cNvPr id="9" name="8 CuadroTexto"/>
          <p:cNvSpPr txBox="1"/>
          <p:nvPr/>
        </p:nvSpPr>
        <p:spPr>
          <a:xfrm>
            <a:off x="1582168" y="1026858"/>
            <a:ext cx="3190361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3000" b="1" dirty="0" smtClean="0"/>
              <a:t>Luis Garcia</a:t>
            </a:r>
            <a:r>
              <a:rPr lang="es-ES" sz="3000" b="1" dirty="0" smtClean="0"/>
              <a:t>-Marcos</a:t>
            </a:r>
            <a:endParaRPr lang="es-ES" sz="30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11 Imagen" descr="Fondo diapos PROYECTO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5 CuadroTexto"/>
          <p:cNvSpPr txBox="1"/>
          <p:nvPr/>
        </p:nvSpPr>
        <p:spPr>
          <a:xfrm>
            <a:off x="683568" y="2564904"/>
            <a:ext cx="7848872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spcBef>
                <a:spcPts val="600"/>
              </a:spcBef>
              <a:spcAft>
                <a:spcPts val="600"/>
              </a:spcAft>
              <a:buAutoNum type="arabicPeriod"/>
            </a:pPr>
            <a:r>
              <a:rPr lang="es-ES" sz="2200" dirty="0" smtClean="0"/>
              <a:t>Implementación </a:t>
            </a:r>
            <a:r>
              <a:rPr lang="es-ES" sz="2200" dirty="0" smtClean="0"/>
              <a:t>de la Fase II de Estudio Internacional de Asma y Alergia en la Infancia (Isaac)  </a:t>
            </a:r>
            <a:r>
              <a:rPr lang="es-ES" sz="2200" dirty="0" smtClean="0"/>
              <a:t>Honduras. Agencia </a:t>
            </a:r>
            <a:r>
              <a:rPr lang="es-ES" sz="2200" dirty="0" smtClean="0"/>
              <a:t>Española de Cooperación </a:t>
            </a:r>
            <a:r>
              <a:rPr lang="es-ES" sz="2200" dirty="0" smtClean="0"/>
              <a:t>Internacional (A/017392/09)  2010-1011.</a:t>
            </a:r>
          </a:p>
          <a:p>
            <a:pPr marL="457200" indent="-45720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2200" dirty="0" smtClean="0"/>
              <a:t>“European </a:t>
            </a:r>
            <a:r>
              <a:rPr lang="en-US" sz="2200" dirty="0" smtClean="0"/>
              <a:t>Asthma Research and Innovation Partnership (</a:t>
            </a:r>
            <a:r>
              <a:rPr lang="en-US" sz="2200" dirty="0" smtClean="0"/>
              <a:t>EARIP)”. </a:t>
            </a:r>
            <a:r>
              <a:rPr lang="en-US" sz="2200" dirty="0" smtClean="0"/>
              <a:t>FP7 </a:t>
            </a:r>
            <a:r>
              <a:rPr lang="en-US" sz="2200" dirty="0" smtClean="0"/>
              <a:t>health program (A#602077). </a:t>
            </a:r>
            <a:r>
              <a:rPr lang="es-ES" sz="2200" dirty="0" smtClean="0"/>
              <a:t> Líder WP5. 2013-16.</a:t>
            </a:r>
            <a:endParaRPr lang="es-ES" sz="2200" dirty="0" smtClean="0"/>
          </a:p>
          <a:p>
            <a:pPr marL="457200" indent="-45720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GB" sz="2200" dirty="0" smtClean="0"/>
              <a:t>“</a:t>
            </a:r>
            <a:r>
              <a:rPr lang="en-GB" sz="2200" dirty="0" err="1" smtClean="0"/>
              <a:t>Unraveling</a:t>
            </a:r>
            <a:r>
              <a:rPr lang="en-GB" sz="2200" dirty="0" smtClean="0"/>
              <a:t> </a:t>
            </a:r>
            <a:r>
              <a:rPr lang="en-GB" sz="2200" dirty="0" smtClean="0"/>
              <a:t>in </a:t>
            </a:r>
            <a:r>
              <a:rPr lang="en-GB" sz="2200" dirty="0" err="1" smtClean="0"/>
              <a:t>utero</a:t>
            </a:r>
            <a:r>
              <a:rPr lang="en-GB" sz="2200" dirty="0" smtClean="0"/>
              <a:t> determinants predicting lung function in Infants: a step for prenatal prevention of </a:t>
            </a:r>
            <a:r>
              <a:rPr lang="en-GB" sz="2200" dirty="0" smtClean="0"/>
              <a:t>asthma” (NELA).</a:t>
            </a:r>
            <a:r>
              <a:rPr lang="es-ES" sz="2200" dirty="0" smtClean="0"/>
              <a:t> MINECO-ISCIII </a:t>
            </a:r>
            <a:r>
              <a:rPr lang="es-ES" sz="2200" dirty="0" smtClean="0"/>
              <a:t>Subprograma de proyectos Integrados de excelencia en los </a:t>
            </a:r>
            <a:r>
              <a:rPr lang="es-ES" sz="2200" dirty="0" err="1" smtClean="0"/>
              <a:t>IISa</a:t>
            </a:r>
            <a:r>
              <a:rPr lang="es-ES" sz="2200" dirty="0" smtClean="0"/>
              <a:t>. 2016-19.</a:t>
            </a:r>
            <a:endParaRPr lang="es-ES" sz="2200" b="1" dirty="0"/>
          </a:p>
        </p:txBody>
      </p:sp>
      <p:sp>
        <p:nvSpPr>
          <p:cNvPr id="7" name="6 CuadroTexto"/>
          <p:cNvSpPr txBox="1"/>
          <p:nvPr/>
        </p:nvSpPr>
        <p:spPr>
          <a:xfrm>
            <a:off x="1475656" y="6308"/>
            <a:ext cx="20882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800" b="1" dirty="0" smtClean="0"/>
              <a:t>2</a:t>
            </a:r>
            <a:endParaRPr lang="es-ES" sz="4800" b="1" dirty="0"/>
          </a:p>
        </p:txBody>
      </p:sp>
      <p:sp>
        <p:nvSpPr>
          <p:cNvPr id="8" name="7 CuadroTexto"/>
          <p:cNvSpPr txBox="1"/>
          <p:nvPr/>
        </p:nvSpPr>
        <p:spPr>
          <a:xfrm>
            <a:off x="1544664" y="544868"/>
            <a:ext cx="190577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3600" b="1" dirty="0" smtClean="0"/>
              <a:t>Pediatría</a:t>
            </a:r>
            <a:endParaRPr lang="es-ES" sz="3600" b="1" dirty="0"/>
          </a:p>
        </p:txBody>
      </p:sp>
      <p:sp>
        <p:nvSpPr>
          <p:cNvPr id="9" name="8 CuadroTexto"/>
          <p:cNvSpPr txBox="1"/>
          <p:nvPr/>
        </p:nvSpPr>
        <p:spPr>
          <a:xfrm>
            <a:off x="1582168" y="1023046"/>
            <a:ext cx="3276923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3000" b="1" dirty="0" smtClean="0"/>
              <a:t>Luis García-Marcos </a:t>
            </a:r>
            <a:endParaRPr lang="es-ES" sz="30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11 Imagen" descr="Fondo diapos PUBLICACION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5 CuadroTexto"/>
          <p:cNvSpPr txBox="1"/>
          <p:nvPr/>
        </p:nvSpPr>
        <p:spPr>
          <a:xfrm>
            <a:off x="683568" y="2564904"/>
            <a:ext cx="7848872" cy="15542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spcBef>
                <a:spcPts val="600"/>
              </a:spcBef>
              <a:spcAft>
                <a:spcPts val="600"/>
              </a:spcAft>
            </a:pPr>
            <a:endParaRPr lang="en-GB" dirty="0" smtClean="0"/>
          </a:p>
          <a:p>
            <a:endParaRPr lang="es-ES" sz="2400" dirty="0" smtClean="0"/>
          </a:p>
          <a:p>
            <a:pPr marL="342900" indent="-342900">
              <a:buFont typeface="+mj-lt"/>
              <a:buAutoNum type="arabicPeriod"/>
            </a:pPr>
            <a:endParaRPr lang="en-GB" sz="2400" dirty="0" smtClean="0"/>
          </a:p>
          <a:p>
            <a:r>
              <a:rPr lang="en-GB" sz="2400" dirty="0" smtClean="0"/>
              <a:t> </a:t>
            </a:r>
            <a:endParaRPr lang="es-ES" sz="2400" dirty="0"/>
          </a:p>
        </p:txBody>
      </p:sp>
      <p:sp>
        <p:nvSpPr>
          <p:cNvPr id="7" name="6 CuadroTexto"/>
          <p:cNvSpPr txBox="1"/>
          <p:nvPr/>
        </p:nvSpPr>
        <p:spPr>
          <a:xfrm>
            <a:off x="1475656" y="7120"/>
            <a:ext cx="20882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800" b="1" dirty="0" smtClean="0"/>
              <a:t>2</a:t>
            </a:r>
            <a:endParaRPr lang="es-ES" sz="4800" b="1" dirty="0"/>
          </a:p>
        </p:txBody>
      </p:sp>
      <p:sp>
        <p:nvSpPr>
          <p:cNvPr id="8" name="7 CuadroTexto"/>
          <p:cNvSpPr txBox="1"/>
          <p:nvPr/>
        </p:nvSpPr>
        <p:spPr>
          <a:xfrm>
            <a:off x="1544664" y="545680"/>
            <a:ext cx="190577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3600" b="1" dirty="0" smtClean="0"/>
              <a:t>Pediatría</a:t>
            </a:r>
            <a:endParaRPr lang="es-ES" sz="3600" b="1" dirty="0"/>
          </a:p>
        </p:txBody>
      </p:sp>
      <p:sp>
        <p:nvSpPr>
          <p:cNvPr id="9" name="8 CuadroTexto"/>
          <p:cNvSpPr txBox="1"/>
          <p:nvPr/>
        </p:nvSpPr>
        <p:spPr>
          <a:xfrm>
            <a:off x="1582168" y="1023858"/>
            <a:ext cx="3190361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3000" b="1" dirty="0" smtClean="0"/>
              <a:t>Luis García-Marcos</a:t>
            </a:r>
            <a:endParaRPr lang="es-ES" sz="3000" b="1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827584" y="2708046"/>
            <a:ext cx="7704856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Garcia-Marcos L, Robertson CF, Ross Anderson H, Ellwood P, Williams HC, Wong  GW. Does migration affect asthma, </a:t>
            </a:r>
            <a:r>
              <a:rPr kumimoji="0" lang="en-GB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rhinoconjunctivitis</a:t>
            </a: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and eczema prevalence? Global findings from the international study of asthma and allergies in childhood. </a:t>
            </a:r>
            <a:r>
              <a:rPr kumimoji="0" lang="en-GB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Int</a:t>
            </a: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J </a:t>
            </a:r>
            <a:r>
              <a:rPr kumimoji="0" lang="en-GB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Epidemiol</a:t>
            </a: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. 2014;43:1846-54. IF 9.271 D1</a:t>
            </a:r>
            <a:endParaRPr kumimoji="0" lang="es-E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Garcia-Marcos L, Mallol J, Sole D, Brand PL, Martinez-Torres A, Sanchez-Solis M. Pneumonia and wheezing in the first year: An international perspective. </a:t>
            </a:r>
            <a:r>
              <a:rPr kumimoji="0" lang="en-GB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Pediatr</a:t>
            </a: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GB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Pulmonol</a:t>
            </a: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2015: 50: 1277-1285. IF 2.704 Q1</a:t>
            </a:r>
            <a:endParaRPr kumimoji="0" lang="es-E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Pasterkamp H, Brand PL, Everard M, Garcia-Marcos L, Melbye H, Priftis KN. Towards the standardisation of lung sound nomenclature. </a:t>
            </a:r>
            <a:r>
              <a:rPr kumimoji="0" lang="en-GB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Eur</a:t>
            </a: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GB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Respir</a:t>
            </a: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J. 2016 Mar;47:724-32. IF 7.636 D1</a:t>
            </a:r>
            <a:endParaRPr kumimoji="0" lang="en-GB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</TotalTime>
  <Words>311</Words>
  <Application>Microsoft Office PowerPoint</Application>
  <PresentationFormat>Presentación en pantalla (4:3)</PresentationFormat>
  <Paragraphs>22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Tema de Office</vt:lpstr>
      <vt:lpstr>Diapositiva 1</vt:lpstr>
      <vt:lpstr>Diapositiva 2</vt:lpstr>
      <vt:lpstr>Diapositiva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Luis Garcia-Marcos</dc:creator>
  <cp:lastModifiedBy>Luis Garcia-Marcos</cp:lastModifiedBy>
  <cp:revision>32</cp:revision>
  <dcterms:created xsi:type="dcterms:W3CDTF">2016-04-25T16:24:49Z</dcterms:created>
  <dcterms:modified xsi:type="dcterms:W3CDTF">2016-05-30T18:12:39Z</dcterms:modified>
</cp:coreProperties>
</file>