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0486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Desarrollo y evaluación de </a:t>
            </a:r>
            <a:r>
              <a:rPr lang="es-ES" sz="2400" b="1" dirty="0" smtClean="0">
                <a:solidFill>
                  <a:srgbClr val="FF0000"/>
                </a:solidFill>
              </a:rPr>
              <a:t>instrumentos de medición de la discapacidad</a:t>
            </a: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Identificación de </a:t>
            </a:r>
            <a:r>
              <a:rPr lang="es-ES" sz="2400" b="1" dirty="0" smtClean="0">
                <a:solidFill>
                  <a:srgbClr val="FF0000"/>
                </a:solidFill>
              </a:rPr>
              <a:t>patrones</a:t>
            </a:r>
            <a:r>
              <a:rPr lang="es-ES" sz="2400" b="1" dirty="0" smtClean="0"/>
              <a:t> </a:t>
            </a:r>
            <a:r>
              <a:rPr lang="es-ES" sz="2400" b="1" dirty="0"/>
              <a:t>discapacidad  en diferentes condiciones de salud y </a:t>
            </a:r>
            <a:r>
              <a:rPr lang="es-ES" sz="2400" b="1" dirty="0" smtClean="0">
                <a:solidFill>
                  <a:srgbClr val="FF0000"/>
                </a:solidFill>
              </a:rPr>
              <a:t>su evolución en </a:t>
            </a:r>
            <a:r>
              <a:rPr lang="es-ES" sz="2400" b="1" smtClean="0">
                <a:solidFill>
                  <a:srgbClr val="FF0000"/>
                </a:solidFill>
              </a:rPr>
              <a:t>el </a:t>
            </a:r>
            <a:r>
              <a:rPr lang="es-ES" sz="2400" b="1" smtClean="0">
                <a:solidFill>
                  <a:srgbClr val="FF0000"/>
                </a:solidFill>
              </a:rPr>
              <a:t>tiempo</a:t>
            </a: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Identificar factores determinantes de la evolución de la discapacidad</a:t>
            </a:r>
            <a:r>
              <a:rPr lang="es-ES" sz="2400" b="1" dirty="0" smtClean="0">
                <a:solidFill>
                  <a:srgbClr val="FF0000"/>
                </a:solidFill>
              </a:rPr>
              <a:t>.</a:t>
            </a:r>
            <a:endParaRPr lang="es-ES" sz="2400" b="1" dirty="0" smtClean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578333"/>
            <a:ext cx="503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Patrones de discapacidad</a:t>
            </a:r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FIS (-Dic. 2015). </a:t>
            </a:r>
            <a:r>
              <a:rPr lang="es-ES" sz="2400" b="1" dirty="0" smtClean="0"/>
              <a:t>Sensibilidad al cambio del MOBAM, un instrumento para medir discapacidad en disfunciones del miembro inferior.</a:t>
            </a:r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PRIVADA</a:t>
            </a:r>
            <a:r>
              <a:rPr lang="es-ES" sz="2400" b="1" dirty="0" smtClean="0"/>
              <a:t>. PROGRESIÓN DE LA DISCAPACIDAD EN PACIENTES CON EPOC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578333"/>
            <a:ext cx="503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Patrones de discapacidad</a:t>
            </a:r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39552" y="1916832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b="1" u="sng" dirty="0" smtClean="0"/>
              <a:t>Patterns, Trajectories, and Predictors of Functional Decline </a:t>
            </a:r>
            <a:r>
              <a:rPr lang="en-US" sz="2400" dirty="0" smtClean="0"/>
              <a:t>after Hospitalization for Acute Exacerbations in Men with Moderate to Severe COPD. </a:t>
            </a:r>
            <a:r>
              <a:rPr lang="es-ES" sz="2400" dirty="0" err="1" smtClean="0">
                <a:solidFill>
                  <a:srgbClr val="FF0000"/>
                </a:solidFill>
              </a:rPr>
              <a:t>PLoS</a:t>
            </a:r>
            <a:r>
              <a:rPr lang="es-ES" sz="2400" dirty="0" smtClean="0">
                <a:solidFill>
                  <a:srgbClr val="FF0000"/>
                </a:solidFill>
              </a:rPr>
              <a:t> ONE. 2016    </a:t>
            </a:r>
            <a:r>
              <a:rPr lang="pt-PT" altLang="es-ES" sz="2400" dirty="0">
                <a:solidFill>
                  <a:srgbClr val="0070C0"/>
                </a:solidFill>
              </a:rPr>
              <a:t>Q1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/>
              <a:t>Interobserver</a:t>
            </a:r>
            <a:r>
              <a:rPr lang="en-US" sz="2400" dirty="0" smtClean="0"/>
              <a:t> reliability of peripheral </a:t>
            </a:r>
            <a:r>
              <a:rPr lang="en-US" sz="2400" b="1" u="sng" dirty="0" smtClean="0"/>
              <a:t>muscle strength tests and physical performance battery </a:t>
            </a:r>
            <a:r>
              <a:rPr lang="en-US" sz="2400" dirty="0" smtClean="0"/>
              <a:t>in patients with COPD</a:t>
            </a:r>
            <a:r>
              <a:rPr lang="pt-PT" sz="2400" b="1" dirty="0" smtClean="0">
                <a:solidFill>
                  <a:srgbClr val="FF0000"/>
                </a:solidFill>
              </a:rPr>
              <a:t> Arch Phys Med Rehabil. 2016   </a:t>
            </a:r>
            <a:r>
              <a:rPr lang="pt-PT" altLang="es-ES" sz="2400" dirty="0">
                <a:solidFill>
                  <a:srgbClr val="0070C0"/>
                </a:solidFill>
              </a:rPr>
              <a:t>Q1</a:t>
            </a:r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s-ES" sz="2400" dirty="0"/>
              <a:t>Changes in Disability Levels Among Older Adults Experiencing Adverse Events in </a:t>
            </a:r>
            <a:r>
              <a:rPr lang="en-US" altLang="es-ES" sz="2400" dirty="0" err="1"/>
              <a:t>Postacute</a:t>
            </a:r>
            <a:r>
              <a:rPr lang="en-US" altLang="es-ES" sz="2400" dirty="0"/>
              <a:t> </a:t>
            </a:r>
            <a:r>
              <a:rPr lang="es-ES" altLang="es-ES" sz="2400" dirty="0" err="1"/>
              <a:t>Rehabilitation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Care</a:t>
            </a:r>
            <a:r>
              <a:rPr lang="es-ES" altLang="es-ES" sz="2400" dirty="0"/>
              <a:t>. </a:t>
            </a:r>
            <a:r>
              <a:rPr lang="es-ES" altLang="es-ES" sz="2400" b="1" dirty="0" smtClean="0">
                <a:solidFill>
                  <a:srgbClr val="FF0000"/>
                </a:solidFill>
              </a:rPr>
              <a:t>Medicine</a:t>
            </a:r>
            <a:r>
              <a:rPr lang="es-ES" altLang="es-ES" sz="2400" b="1" dirty="0">
                <a:solidFill>
                  <a:srgbClr val="FF0000"/>
                </a:solidFill>
              </a:rPr>
              <a:t>. </a:t>
            </a:r>
            <a:r>
              <a:rPr lang="pt-PT" altLang="es-ES" sz="2400" b="1" dirty="0" smtClean="0">
                <a:solidFill>
                  <a:srgbClr val="FF0000"/>
                </a:solidFill>
              </a:rPr>
              <a:t>2015  </a:t>
            </a:r>
            <a:r>
              <a:rPr lang="pt-PT" altLang="es-ES" sz="2400" dirty="0">
                <a:solidFill>
                  <a:srgbClr val="0070C0"/>
                </a:solidFill>
              </a:rPr>
              <a:t>Q1</a:t>
            </a:r>
          </a:p>
          <a:p>
            <a:pPr marL="457200" indent="-457200">
              <a:buFont typeface="+mj-lt"/>
              <a:buAutoNum type="arabicPeriod"/>
            </a:pPr>
            <a:endParaRPr lang="pt-PT" altLang="es-ES" sz="2400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578333"/>
            <a:ext cx="503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Patrones de discapacidad</a:t>
            </a:r>
            <a:endParaRPr lang="es-E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20486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Determinar la </a:t>
            </a:r>
            <a:r>
              <a:rPr lang="es-ES" sz="2400" b="1" dirty="0" smtClean="0">
                <a:solidFill>
                  <a:srgbClr val="FF0000"/>
                </a:solidFill>
              </a:rPr>
              <a:t>efectividad de intervenciones </a:t>
            </a:r>
            <a:r>
              <a:rPr lang="es-ES" sz="2400" b="1" dirty="0" smtClean="0"/>
              <a:t>de fisioterapia ante disfunciones  específicas (inestabilidad vesical, </a:t>
            </a:r>
            <a:r>
              <a:rPr lang="es-ES" sz="2400" b="1" dirty="0" err="1" smtClean="0"/>
              <a:t>fascitis</a:t>
            </a:r>
            <a:r>
              <a:rPr lang="es-ES" sz="2400" b="1" dirty="0" smtClean="0"/>
              <a:t> plantar, síndrome </a:t>
            </a:r>
            <a:r>
              <a:rPr lang="es-ES" sz="2400" b="1" dirty="0" err="1" smtClean="0"/>
              <a:t>tunel</a:t>
            </a:r>
            <a:r>
              <a:rPr lang="es-ES" sz="2400" b="1" dirty="0" smtClean="0"/>
              <a:t> carpiano, …)</a:t>
            </a:r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Determinar la </a:t>
            </a:r>
            <a:r>
              <a:rPr lang="es-ES" sz="2400" b="1" dirty="0" smtClean="0">
                <a:solidFill>
                  <a:srgbClr val="FF0000"/>
                </a:solidFill>
              </a:rPr>
              <a:t>respuesta </a:t>
            </a:r>
            <a:r>
              <a:rPr lang="es-ES" sz="2400" b="1" dirty="0">
                <a:solidFill>
                  <a:srgbClr val="FF0000"/>
                </a:solidFill>
              </a:rPr>
              <a:t>inflamatoria </a:t>
            </a:r>
            <a:r>
              <a:rPr lang="es-ES" sz="2400" b="1" dirty="0" smtClean="0"/>
              <a:t>en modelos </a:t>
            </a:r>
            <a:r>
              <a:rPr lang="es-ES" sz="2400" b="1" dirty="0"/>
              <a:t>animales </a:t>
            </a:r>
            <a:r>
              <a:rPr lang="es-ES" sz="2400" b="1" dirty="0" smtClean="0"/>
              <a:t>tras aplicación de electroterapia mediante técnicas mínimamente invasivas</a:t>
            </a:r>
          </a:p>
          <a:p>
            <a:pPr marL="342900" indent="-342900">
              <a:buFont typeface="+mj-lt"/>
              <a:buAutoNum type="arabicPeriod"/>
            </a:pPr>
            <a:endParaRPr lang="es-ES" sz="2400" b="1" dirty="0"/>
          </a:p>
          <a:p>
            <a:pPr marL="342900" indent="-342900">
              <a:buFont typeface="+mj-lt"/>
              <a:buAutoNum type="arabicPeriod"/>
            </a:pP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578333"/>
            <a:ext cx="520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Resultados en Fisioterapia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5903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FIS (solicitado)</a:t>
            </a:r>
            <a:r>
              <a:rPr lang="es-ES" sz="2400" b="1" dirty="0" smtClean="0"/>
              <a:t>. </a:t>
            </a:r>
            <a:r>
              <a:rPr lang="es-ES" sz="2400" b="1" dirty="0" err="1" smtClean="0">
                <a:ea typeface="Calibri"/>
                <a:cs typeface="Times New Roman"/>
              </a:rPr>
              <a:t>Neuromodulación</a:t>
            </a:r>
            <a:r>
              <a:rPr lang="es-ES" sz="2400" b="1" dirty="0" smtClean="0"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ea typeface="Calibri"/>
                <a:cs typeface="Times New Roman"/>
              </a:rPr>
              <a:t>transcutánea</a:t>
            </a:r>
            <a:r>
              <a:rPr lang="es-ES" sz="2400" b="1" dirty="0" smtClean="0">
                <a:ea typeface="Calibri"/>
                <a:cs typeface="Times New Roman"/>
              </a:rPr>
              <a:t> del nervio tibial posterior EN EL SÍNDROME DE VEJIGA HIPERACTIVA</a:t>
            </a:r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PRIVADA</a:t>
            </a:r>
            <a:r>
              <a:rPr lang="es-ES" sz="2400" b="1" dirty="0" smtClean="0"/>
              <a:t>. </a:t>
            </a:r>
            <a:r>
              <a:rPr lang="es-ES" sz="2400" b="1" dirty="0" smtClean="0">
                <a:cs typeface="Times New Roman"/>
              </a:rPr>
              <a:t>Electrolisis percutánea versus </a:t>
            </a:r>
            <a:r>
              <a:rPr lang="es-ES" sz="2400" b="1" dirty="0" err="1" smtClean="0">
                <a:cs typeface="Times New Roman"/>
              </a:rPr>
              <a:t>corticoesteroides</a:t>
            </a:r>
            <a:r>
              <a:rPr lang="es-ES" sz="2400" b="1" dirty="0" smtClean="0">
                <a:cs typeface="Times New Roman"/>
              </a:rPr>
              <a:t> en la FASCITIS PLANTAR</a:t>
            </a:r>
            <a:endParaRPr lang="es-ES" sz="2400" b="1" dirty="0"/>
          </a:p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>
                <a:solidFill>
                  <a:srgbClr val="FF0000"/>
                </a:solidFill>
              </a:rPr>
              <a:t>UMU-IMIB</a:t>
            </a:r>
            <a:r>
              <a:rPr lang="es-ES" sz="2400" b="1" dirty="0" smtClean="0"/>
              <a:t>. Estudio de la respuesta inflamatoria por aplicación de electrolisis </a:t>
            </a:r>
            <a:r>
              <a:rPr lang="es-ES" sz="2400" b="1" dirty="0" err="1" smtClean="0"/>
              <a:t>percutanea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tendinopatía</a:t>
            </a:r>
            <a:r>
              <a:rPr lang="es-ES" sz="2400" b="1" dirty="0" smtClean="0"/>
              <a:t> degenerativa</a:t>
            </a:r>
            <a:r>
              <a:rPr lang="es-ES" sz="2400" dirty="0" smtClean="0"/>
              <a:t>.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11" name="7 CuadroTexto"/>
          <p:cNvSpPr txBox="1"/>
          <p:nvPr/>
        </p:nvSpPr>
        <p:spPr>
          <a:xfrm>
            <a:off x="1475656" y="578333"/>
            <a:ext cx="520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Resultados en Fisioterapia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2588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475656" y="70502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5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44525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Fisioterapia y discapacidad</a:t>
            </a:r>
            <a:endParaRPr lang="es-ES" sz="3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475656" y="578333"/>
            <a:ext cx="5039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 smtClean="0"/>
              <a:t>Patrones de discapacidad</a:t>
            </a:r>
            <a:endParaRPr lang="es-ES" sz="3600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l="19368" t="21282" r="16878" b="26547"/>
          <a:stretch>
            <a:fillRect/>
          </a:stretch>
        </p:blipFill>
        <p:spPr bwMode="auto">
          <a:xfrm>
            <a:off x="2195736" y="2420888"/>
            <a:ext cx="4686771" cy="2157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519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257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Mirapeix</cp:lastModifiedBy>
  <cp:revision>28</cp:revision>
  <dcterms:created xsi:type="dcterms:W3CDTF">2016-04-25T16:24:49Z</dcterms:created>
  <dcterms:modified xsi:type="dcterms:W3CDTF">2016-06-27T21:24:39Z</dcterms:modified>
</cp:coreProperties>
</file>