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64" r:id="rId5"/>
    <p:sldId id="262" r:id="rId6"/>
    <p:sldId id="259" r:id="rId7"/>
    <p:sldId id="257" r:id="rId8"/>
    <p:sldId id="261" r:id="rId9"/>
    <p:sldId id="260" r:id="rId10"/>
    <p:sldId id="263" r:id="rId11"/>
  </p:sldIdLst>
  <p:sldSz cx="9144000" cy="6858000" type="screen4x3"/>
  <p:notesSz cx="6858000" cy="994727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533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91E80-58FF-439C-8E81-59910CD84021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01B15B-EBCB-4ACB-AF4D-8BB5C65D4162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942759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44D54-E0FA-41B4-B4BE-22F878482A97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AA2BD2-6D39-406C-BC74-378C22CEE9F1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397871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9E0E-3F5E-42C3-8048-D87C8D4E5B19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AEB93F-89DA-4187-836E-B2CA1FCFB263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879423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BBAEC-489F-4BA1-8B7E-AF49EF7C0E3C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DD7438-BDFF-4A74-904D-36CADD2880EE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6766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9E71B-5776-4AF0-8025-9D95E11C33E2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F9B19-0A52-4D08-AE8C-1AE1A09D2E0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00152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85D9-F4C8-4BA6-AF0F-6E0534ADE369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4B1C70-80BE-44EF-BE8C-D05BA5032EA4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4314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D9911-55A6-4CFD-91E2-EC3FBF464030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F64C93-3531-4348-990B-646DFEE0D2BD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1525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47F9A2-BF4D-411A-956A-71BBE288B593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C8F758-C443-4E66-B987-CEEEF6972436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527463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0D0C1F-190D-47DC-869F-1DAD8F0DE033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C0BCB-CFBA-43B6-BC18-25EB22B9A78C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703830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D96EA-E431-4120-8AE6-9D0F03B09F1D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3BA0F-4343-4E49-81D1-72970FED75B3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3922677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4B87-AB92-4D40-AC42-4A8661D20F8E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3A32E5-0FA1-4983-ACC5-F5CB36C176D7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215521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ES" smtClean="0"/>
              <a:t>Haga clic para modificar el estilo de texto del patrón</a:t>
            </a:r>
          </a:p>
          <a:p>
            <a:pPr lvl="1"/>
            <a:r>
              <a:rPr lang="es-ES" altLang="es-ES" smtClean="0"/>
              <a:t>Segundo nivel</a:t>
            </a:r>
          </a:p>
          <a:p>
            <a:pPr lvl="2"/>
            <a:r>
              <a:rPr lang="es-ES" altLang="es-ES" smtClean="0"/>
              <a:t>Tercer nivel</a:t>
            </a:r>
          </a:p>
          <a:p>
            <a:pPr lvl="3"/>
            <a:r>
              <a:rPr lang="es-ES" altLang="es-ES" smtClean="0"/>
              <a:t>Cuarto nivel</a:t>
            </a:r>
          </a:p>
          <a:p>
            <a:pPr lvl="4"/>
            <a:r>
              <a:rPr lang="es-ES" alt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06DA4A3-A127-482E-BAAB-A1521AE8614A}" type="datetimeFigureOut">
              <a:rPr lang="es-ES"/>
              <a:pPr>
                <a:defRPr/>
              </a:pPr>
              <a:t>04/07/2016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A922639E-3727-4B72-AF73-4E64AD3CD8D9}" type="slidenum">
              <a:rPr lang="es-ES" altLang="es-ES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3315" name="4 Rectángulo"/>
          <p:cNvSpPr>
            <a:spLocks noChangeArrowheads="1"/>
          </p:cNvSpPr>
          <p:nvPr/>
        </p:nvSpPr>
        <p:spPr bwMode="auto">
          <a:xfrm>
            <a:off x="483094" y="2107404"/>
            <a:ext cx="8604250" cy="1265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8" tIns="32144" rIns="64288" bIns="32144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7363" indent="-3603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0" lvl="1" indent="0">
              <a:lnSpc>
                <a:spcPct val="130000"/>
              </a:lnSpc>
            </a:pP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Estudio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estatus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inflamatorio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cavidad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peritoneal homeostasis e 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i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n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flamación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crónica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(</a:t>
            </a:r>
            <a:r>
              <a:rPr lang="en-US" altLang="es-ES" sz="20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Cirrosis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000" b="1" dirty="0" err="1">
                <a:solidFill>
                  <a:srgbClr val="000000"/>
                </a:solidFill>
                <a:sym typeface="Arial" panose="020B0604020202020204" pitchFamily="34" charset="0"/>
              </a:rPr>
              <a:t>hepática</a:t>
            </a:r>
            <a:r>
              <a:rPr lang="en-US" altLang="es-ES" sz="2000" b="1" dirty="0">
                <a:solidFill>
                  <a:srgbClr val="000000"/>
                </a:solidFill>
                <a:sym typeface="Arial" panose="020B0604020202020204" pitchFamily="34" charset="0"/>
              </a:rPr>
              <a:t>, </a:t>
            </a:r>
            <a:r>
              <a:rPr lang="en-US" altLang="es-ES" sz="20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endometriosis)</a:t>
            </a:r>
            <a:endParaRPr lang="en-US" altLang="es-ES" sz="2000" b="1" dirty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marL="127000" lvl="1" indent="0">
              <a:lnSpc>
                <a:spcPct val="130000"/>
              </a:lnSpc>
            </a:pPr>
            <a:endParaRPr lang="en-US" altLang="es-ES" sz="20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3316" name="Rectángulo 9"/>
          <p:cNvSpPr>
            <a:spLocks noChangeArrowheads="1"/>
          </p:cNvSpPr>
          <p:nvPr/>
        </p:nvSpPr>
        <p:spPr bwMode="auto">
          <a:xfrm>
            <a:off x="1430338" y="773113"/>
            <a:ext cx="4647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>
                <a:solidFill>
                  <a:srgbClr val="C00000"/>
                </a:solidFill>
              </a:rPr>
              <a:t>Inmunidad innata en </a:t>
            </a:r>
            <a:r>
              <a:rPr lang="it-IT" altLang="es-ES" b="1" dirty="0" smtClean="0">
                <a:solidFill>
                  <a:srgbClr val="C00000"/>
                </a:solidFill>
              </a:rPr>
              <a:t>cavidad peritoneal  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pic>
        <p:nvPicPr>
          <p:cNvPr id="7" name="10 Imagen" descr="APEF_20081010062452_Fisiopatologia_da_ascite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7913" y="4243141"/>
            <a:ext cx="1713062" cy="23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429441" y="3187982"/>
            <a:ext cx="8007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Descripción de nueva población macrófagos en peritoneo en homeostasis</a:t>
            </a:r>
            <a:endParaRPr lang="es-ES" dirty="0"/>
          </a:p>
        </p:txBody>
      </p:sp>
      <p:sp>
        <p:nvSpPr>
          <p:cNvPr id="11" name="CuadroTexto 10"/>
          <p:cNvSpPr txBox="1"/>
          <p:nvPr/>
        </p:nvSpPr>
        <p:spPr>
          <a:xfrm>
            <a:off x="416364" y="3714286"/>
            <a:ext cx="83910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Macrófagos peritoneales en cirrosis, estado </a:t>
            </a:r>
            <a:r>
              <a:rPr lang="es-ES" dirty="0"/>
              <a:t>de </a:t>
            </a:r>
            <a:r>
              <a:rPr lang="es-ES" dirty="0" smtClean="0"/>
              <a:t>pre-activación ausencia infección (</a:t>
            </a:r>
            <a:r>
              <a:rPr lang="es-ES" dirty="0" err="1" smtClean="0"/>
              <a:t>traslocación</a:t>
            </a:r>
            <a:r>
              <a:rPr lang="es-ES" dirty="0" smtClean="0"/>
              <a:t> de productos bacterianos) </a:t>
            </a:r>
            <a:endParaRPr lang="es-ES" dirty="0"/>
          </a:p>
        </p:txBody>
      </p:sp>
      <p:sp>
        <p:nvSpPr>
          <p:cNvPr id="6" name="Rectángulo 5"/>
          <p:cNvSpPr/>
          <p:nvPr/>
        </p:nvSpPr>
        <p:spPr>
          <a:xfrm>
            <a:off x="457718" y="5275601"/>
            <a:ext cx="67981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/>
            <a:r>
              <a:rPr lang="es-ES_tradnl" altLang="es-ES" dirty="0"/>
              <a:t>Moléculas de la vía de MAPK (ERK1/2, p38MAPK y JNK) posibles dianas terapéuticas anti-inflamatorias para enfermedades hepáticas.</a:t>
            </a:r>
            <a:endParaRPr lang="es-ES" altLang="es-ES" dirty="0"/>
          </a:p>
        </p:txBody>
      </p:sp>
      <p:sp>
        <p:nvSpPr>
          <p:cNvPr id="14" name="CuadroTexto 13"/>
          <p:cNvSpPr txBox="1"/>
          <p:nvPr/>
        </p:nvSpPr>
        <p:spPr>
          <a:xfrm>
            <a:off x="416364" y="4521266"/>
            <a:ext cx="68570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Estatus inflamatorio en cirrosis depende de etiología, siendo mayor ALC que HCV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593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3315" name="4 Rectángulo"/>
          <p:cNvSpPr>
            <a:spLocks noChangeArrowheads="1"/>
          </p:cNvSpPr>
          <p:nvPr/>
        </p:nvSpPr>
        <p:spPr bwMode="auto">
          <a:xfrm>
            <a:off x="539750" y="2029822"/>
            <a:ext cx="8604250" cy="118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8" tIns="32144" rIns="64288" bIns="32144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7363" indent="-3603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0" lvl="1" indent="0">
              <a:lnSpc>
                <a:spcPct val="130000"/>
              </a:lnSpc>
            </a:pP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Predicción</a:t>
            </a:r>
            <a:r>
              <a:rPr lang="en-US" altLang="es-ES" sz="28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800" b="1" dirty="0">
                <a:solidFill>
                  <a:srgbClr val="000000"/>
                </a:solidFill>
                <a:sym typeface="Arial" panose="020B0604020202020204" pitchFamily="34" charset="0"/>
              </a:rPr>
              <a:t>de </a:t>
            </a:r>
            <a:r>
              <a:rPr lang="en-US" altLang="es-ES" sz="2800" b="1" dirty="0" err="1">
                <a:solidFill>
                  <a:srgbClr val="000000"/>
                </a:solidFill>
                <a:sym typeface="Arial" panose="020B0604020202020204" pitchFamily="34" charset="0"/>
              </a:rPr>
              <a:t>interacción</a:t>
            </a:r>
            <a:r>
              <a:rPr lang="en-US" altLang="es-ES" sz="2800" b="1" dirty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ligando</a:t>
            </a:r>
            <a:r>
              <a:rPr lang="en-US" altLang="es-ES" sz="28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-receptor </a:t>
            </a: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células</a:t>
            </a:r>
            <a:r>
              <a:rPr lang="en-US" altLang="es-ES" sz="28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Sistema </a:t>
            </a: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inmunitario</a:t>
            </a:r>
            <a:endParaRPr lang="en-US" altLang="es-ES" sz="28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3316" name="Rectángulo 9"/>
          <p:cNvSpPr>
            <a:spLocks noChangeArrowheads="1"/>
          </p:cNvSpPr>
          <p:nvPr/>
        </p:nvSpPr>
        <p:spPr bwMode="auto">
          <a:xfrm>
            <a:off x="1430338" y="773113"/>
            <a:ext cx="414728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 smtClean="0">
                <a:solidFill>
                  <a:srgbClr val="C00000"/>
                </a:solidFill>
              </a:rPr>
              <a:t>Desarrollo de modelos matemáticos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51721" y="2704215"/>
            <a:ext cx="5544616" cy="93610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0800" tIns="50800" rIns="108599" bIns="50800"/>
          <a:lstStyle>
            <a:lvl1pPr marL="38258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39688" indent="0"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</a:pP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marL="39688" indent="0"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1.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PlosOne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6 (7):1-12 (2011).   (IF: 4,092, </a:t>
            </a:r>
            <a:r>
              <a:rPr lang="es-ES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Q1)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</a:p>
          <a:p>
            <a:pPr marL="39688" indent="0"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</a:pP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</a:t>
            </a:r>
            <a:r>
              <a:rPr lang="en-GB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J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Math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Biol. 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Sep;69(3):553-82</a:t>
            </a:r>
            <a:r>
              <a:rPr lang="en-GB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(2014). (IF: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2.388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n-GB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Q1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</a:p>
          <a:p>
            <a:pPr>
              <a:lnSpc>
                <a:spcPct val="45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it-IT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Eur </a:t>
            </a:r>
            <a:r>
              <a:rPr lang="it-IT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J Med Chem. 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May 24;66C:269-275. (</a:t>
            </a:r>
            <a:r>
              <a:rPr lang="it-IT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2013).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   (IF: 3.432; 13/58, </a:t>
            </a:r>
            <a:r>
              <a:rPr lang="es-ES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Q1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</a:t>
            </a:r>
            <a:r>
              <a:rPr lang="es-ES" altLang="es-ES" sz="1200" dirty="0">
                <a:solidFill>
                  <a:srgbClr val="002060"/>
                </a:solidFill>
                <a:sym typeface="Calibri" panose="020F0502020204030204" pitchFamily="34" charset="0"/>
              </a:rPr>
              <a:t> </a:t>
            </a:r>
            <a:endParaRPr lang="en-GB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                                                                                                                                                                       </a:t>
            </a:r>
            <a:endParaRPr lang="it-IT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   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187624" y="4483134"/>
            <a:ext cx="9001000" cy="234501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0800" tIns="50800" rIns="108599" bIns="50800"/>
          <a:lstStyle>
            <a:lvl1pPr marL="38258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0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PLoS</a:t>
            </a:r>
            <a:r>
              <a:rPr lang="es-ES" altLang="es-ES" sz="10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0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One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2014 </a:t>
            </a:r>
            <a:r>
              <a:rPr lang="es-ES" altLang="es-ES" sz="10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Sep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16;9(9):e107054.  </a:t>
            </a:r>
            <a:r>
              <a:rPr lang="es-ES" altLang="es-ES" sz="10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IF: </a:t>
            </a:r>
            <a:r>
              <a:rPr lang="es-ES_tradnl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3.534 , </a:t>
            </a:r>
            <a:r>
              <a:rPr lang="es-ES_tradnl" altLang="es-ES" sz="1000" b="1" dirty="0">
                <a:latin typeface="Calibri" panose="020F0502020204030204" pitchFamily="34" charset="0"/>
                <a:sym typeface="Calibri" panose="020F0502020204030204" pitchFamily="34" charset="0"/>
              </a:rPr>
              <a:t>Q1</a:t>
            </a:r>
            <a:r>
              <a:rPr lang="es-ES_tradnl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)</a:t>
            </a:r>
            <a:endParaRPr lang="es-ES" altLang="es-ES" sz="10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0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Glycobiology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2011 Jun;21(6):757-70. </a:t>
            </a:r>
            <a:r>
              <a:rPr lang="es-ES" altLang="es-ES" sz="10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(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IF: </a:t>
            </a:r>
            <a:r>
              <a:rPr lang="es-ES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3.929 , </a:t>
            </a:r>
            <a:r>
              <a:rPr lang="es-ES" altLang="es-ES" sz="1000" b="1" dirty="0">
                <a:latin typeface="Calibri" panose="020F0502020204030204" pitchFamily="34" charset="0"/>
                <a:sym typeface="Calibri" panose="020F0502020204030204" pitchFamily="34" charset="0"/>
              </a:rPr>
              <a:t>Q1</a:t>
            </a:r>
            <a:r>
              <a:rPr lang="es-ES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)</a:t>
            </a:r>
            <a:endParaRPr lang="es-ES" altLang="es-ES" sz="10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0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Exp</a:t>
            </a:r>
            <a:r>
              <a:rPr lang="es-ES" altLang="es-ES" sz="10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0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Cell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Res. 2015 Feb 1;331(1):11-20	 (IF: , </a:t>
            </a:r>
            <a:r>
              <a:rPr lang="es-ES" altLang="es-ES" sz="10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Q2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0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J </a:t>
            </a:r>
            <a:r>
              <a:rPr lang="es-ES" altLang="es-ES" sz="10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Cell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0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Biochem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2012. Apr;113(4):1416-25. (IF:3,368 , </a:t>
            </a:r>
            <a:r>
              <a:rPr lang="es-ES" altLang="es-ES" sz="10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Q2</a:t>
            </a: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</a:t>
            </a:r>
          </a:p>
          <a:p>
            <a:pPr marL="39688" indent="0"/>
            <a:endParaRPr lang="es-ES" altLang="es-ES" sz="1000" dirty="0" smtClean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marL="39688" indent="0"/>
            <a:r>
              <a:rPr lang="nl-NL" altLang="es-ES" sz="1000" dirty="0" smtClean="0">
                <a:latin typeface="Calibri" panose="020F0502020204030204" pitchFamily="34" charset="0"/>
                <a:sym typeface="Calibri" panose="020F0502020204030204" pitchFamily="34" charset="0"/>
              </a:rPr>
              <a:t>Clin </a:t>
            </a:r>
            <a:r>
              <a:rPr lang="nl-NL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Nutr. 2016 Jan 29. pii: S0261-5614(16)00036-4.</a:t>
            </a:r>
          </a:p>
          <a:p>
            <a:pPr marL="39688" indent="0">
              <a:lnSpc>
                <a:spcPct val="70000"/>
              </a:lnSpc>
            </a:pPr>
            <a:endParaRPr lang="en-GB" altLang="es-ES" sz="1000" dirty="0"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marL="39688" indent="0">
              <a:lnSpc>
                <a:spcPct val="70000"/>
              </a:lnSpc>
            </a:pPr>
            <a:r>
              <a:rPr lang="en-GB" altLang="es-ES" sz="1000" dirty="0" err="1" smtClean="0">
                <a:latin typeface="Calibri" panose="020F0502020204030204" pitchFamily="34" charset="0"/>
                <a:sym typeface="Calibri" panose="020F0502020204030204" pitchFamily="34" charset="0"/>
              </a:rPr>
              <a:t>PLoS</a:t>
            </a:r>
            <a:r>
              <a:rPr lang="en-GB" altLang="es-ES" sz="1000" dirty="0" smtClean="0"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n-GB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One. 2013;8(2):e56928. </a:t>
            </a:r>
            <a:r>
              <a:rPr lang="en-GB" altLang="es-ES" sz="1000" dirty="0" err="1">
                <a:latin typeface="Calibri" panose="020F0502020204030204" pitchFamily="34" charset="0"/>
                <a:sym typeface="Calibri" panose="020F0502020204030204" pitchFamily="34" charset="0"/>
              </a:rPr>
              <a:t>doi</a:t>
            </a:r>
            <a:r>
              <a:rPr lang="en-GB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: 10.1371/journal.pone.0056928.</a:t>
            </a:r>
            <a:r>
              <a:rPr lang="es-ES" altLang="es-ES" dirty="0">
                <a:sym typeface="Calibri" panose="020F0502020204030204" pitchFamily="34" charset="0"/>
              </a:rPr>
              <a:t> </a:t>
            </a:r>
            <a:r>
              <a:rPr lang="nl-NL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</a:p>
          <a:p>
            <a:pPr>
              <a:lnSpc>
                <a:spcPct val="50000"/>
              </a:lnSpc>
              <a:buFontTx/>
              <a:buAutoNum type="arabicPeriod" startAt="27"/>
            </a:pPr>
            <a:endParaRPr lang="es-ES" altLang="es-ES" sz="10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r>
              <a:rPr lang="en-GB" altLang="es-ES" sz="1000" dirty="0" err="1" smtClean="0">
                <a:latin typeface="Calibri" panose="020F0502020204030204" pitchFamily="34" charset="0"/>
                <a:sym typeface="Calibri" panose="020F0502020204030204" pitchFamily="34" charset="0"/>
              </a:rPr>
              <a:t>Biochem</a:t>
            </a:r>
            <a:r>
              <a:rPr lang="en-GB" altLang="es-ES" sz="1000" dirty="0" smtClean="0"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n-GB" altLang="es-ES" sz="1000" dirty="0" err="1">
                <a:latin typeface="Calibri" panose="020F0502020204030204" pitchFamily="34" charset="0"/>
                <a:sym typeface="Calibri" panose="020F0502020204030204" pitchFamily="34" charset="0"/>
              </a:rPr>
              <a:t>Pharmacol</a:t>
            </a:r>
            <a:r>
              <a:rPr lang="en-GB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. 2010 Oct 1;80(7):1042-9. </a:t>
            </a:r>
            <a:r>
              <a:rPr lang="en-GB" altLang="es-ES" sz="1000" dirty="0" err="1">
                <a:latin typeface="Calibri" panose="020F0502020204030204" pitchFamily="34" charset="0"/>
                <a:sym typeface="Calibri" panose="020F0502020204030204" pitchFamily="34" charset="0"/>
              </a:rPr>
              <a:t>doi</a:t>
            </a:r>
            <a:r>
              <a:rPr lang="en-GB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: 10.1016/j.bcp.2010.06.011.</a:t>
            </a:r>
            <a:r>
              <a:rPr lang="es-ES" altLang="es-ES" sz="1000" dirty="0"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endParaRPr lang="es-ES" altLang="es-ES" sz="10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0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   </a:t>
            </a:r>
          </a:p>
        </p:txBody>
      </p:sp>
      <p:sp>
        <p:nvSpPr>
          <p:cNvPr id="2" name="CuadroTexto 1"/>
          <p:cNvSpPr txBox="1"/>
          <p:nvPr/>
        </p:nvSpPr>
        <p:spPr>
          <a:xfrm>
            <a:off x="899592" y="4113802"/>
            <a:ext cx="1428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Otras líneas</a:t>
            </a:r>
            <a:endParaRPr lang="es-ES" dirty="0"/>
          </a:p>
        </p:txBody>
      </p:sp>
      <p:pic>
        <p:nvPicPr>
          <p:cNvPr id="10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98" t="8841" r="12920" b="15559"/>
          <a:stretch>
            <a:fillRect/>
          </a:stretch>
        </p:blipFill>
        <p:spPr bwMode="auto">
          <a:xfrm>
            <a:off x="6991983" y="2740027"/>
            <a:ext cx="2006156" cy="1149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11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3316" name="Rectángulo 9"/>
          <p:cNvSpPr>
            <a:spLocks noChangeArrowheads="1"/>
          </p:cNvSpPr>
          <p:nvPr/>
        </p:nvSpPr>
        <p:spPr bwMode="auto">
          <a:xfrm>
            <a:off x="1430338" y="773113"/>
            <a:ext cx="4647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>
                <a:solidFill>
                  <a:srgbClr val="C00000"/>
                </a:solidFill>
              </a:rPr>
              <a:t>Inmunidad innata en </a:t>
            </a:r>
            <a:r>
              <a:rPr lang="it-IT" altLang="es-ES" b="1" dirty="0" smtClean="0">
                <a:solidFill>
                  <a:srgbClr val="C00000"/>
                </a:solidFill>
              </a:rPr>
              <a:t>cavidad peritoneal  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3597429" y="2939937"/>
            <a:ext cx="55070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Foco de sepsis en pacientes inmunocomprometidos</a:t>
            </a:r>
            <a:endParaRPr lang="es-ES" dirty="0"/>
          </a:p>
        </p:txBody>
      </p:sp>
      <p:sp>
        <p:nvSpPr>
          <p:cNvPr id="4" name="CuadroTexto 3"/>
          <p:cNvSpPr txBox="1"/>
          <p:nvPr/>
        </p:nvSpPr>
        <p:spPr>
          <a:xfrm>
            <a:off x="4716016" y="257060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Cavidad peritoneal </a:t>
            </a:r>
            <a:endParaRPr lang="es-ES" dirty="0"/>
          </a:p>
        </p:txBody>
      </p:sp>
      <p:sp>
        <p:nvSpPr>
          <p:cNvPr id="15" name="11 Rectángulo"/>
          <p:cNvSpPr/>
          <p:nvPr/>
        </p:nvSpPr>
        <p:spPr>
          <a:xfrm>
            <a:off x="3923928" y="4409225"/>
            <a:ext cx="4572000" cy="9794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b="1" kern="0" dirty="0">
                <a:latin typeface="Arial" charset="0"/>
                <a:cs typeface="Arial" charset="0"/>
                <a:sym typeface="Wingdings" pitchFamily="2" charset="2"/>
              </a:rPr>
              <a:t>Peritonitis Bacteriana Espontánea </a:t>
            </a:r>
          </a:p>
          <a:p>
            <a:pPr marL="342900" indent="-342900" algn="ctr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s-ES" kern="0" dirty="0" err="1">
                <a:solidFill>
                  <a:srgbClr val="002060"/>
                </a:solidFill>
                <a:latin typeface="Arial" charset="0"/>
                <a:cs typeface="Arial" charset="0"/>
                <a:sym typeface="Wingdings" pitchFamily="2" charset="2"/>
              </a:rPr>
              <a:t>Traslocación</a:t>
            </a:r>
            <a:r>
              <a:rPr lang="es-ES" kern="0" dirty="0">
                <a:solidFill>
                  <a:srgbClr val="002060"/>
                </a:solidFill>
                <a:latin typeface="Arial" charset="0"/>
                <a:cs typeface="Arial" charset="0"/>
                <a:sym typeface="Wingdings" pitchFamily="2" charset="2"/>
              </a:rPr>
              <a:t> bacteriana </a:t>
            </a:r>
            <a:r>
              <a:rPr lang="es-ES" kern="0" dirty="0">
                <a:latin typeface="Arial" charset="0"/>
                <a:cs typeface="Arial" charset="0"/>
                <a:sym typeface="Wingdings" pitchFamily="2" charset="2"/>
              </a:rPr>
              <a:t>desde el intestino a la cavidad peritoneal. </a:t>
            </a:r>
          </a:p>
        </p:txBody>
      </p:sp>
      <p:pic>
        <p:nvPicPr>
          <p:cNvPr id="16" name="9 Imagen" descr="10f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97581"/>
            <a:ext cx="3024336" cy="4725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Elipse 4"/>
          <p:cNvSpPr/>
          <p:nvPr/>
        </p:nvSpPr>
        <p:spPr>
          <a:xfrm>
            <a:off x="3476600" y="2485827"/>
            <a:ext cx="5727099" cy="1152128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744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9 Imagen" descr="Fondo diapos PUBLICACION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15363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5364" name="Rectangle 3"/>
          <p:cNvSpPr txBox="1">
            <a:spLocks noChangeArrowheads="1"/>
          </p:cNvSpPr>
          <p:nvPr/>
        </p:nvSpPr>
        <p:spPr bwMode="auto">
          <a:xfrm>
            <a:off x="467544" y="2068298"/>
            <a:ext cx="8963025" cy="432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50800" tIns="50800" rIns="108599" bIns="50800"/>
          <a:lstStyle>
            <a:lvl1pPr marL="3968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1-</a:t>
            </a:r>
            <a:r>
              <a:rPr lang="en-GB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Gastroenterology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137(5):1669-79.  (2009).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(IF: 12,899; 1/66</a:t>
            </a:r>
            <a:r>
              <a:rPr lang="es-ES_tradnl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Q1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                                                             </a:t>
            </a:r>
          </a:p>
          <a:p>
            <a:pPr>
              <a:lnSpc>
                <a:spcPct val="80000"/>
              </a:lnSpc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2.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Liver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Int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 Apr;33 (4):552-60.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(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2013). (IF: 4.412; 14/74, </a:t>
            </a:r>
            <a:r>
              <a:rPr lang="es-ES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1).                                                                                                            </a:t>
            </a: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3-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Clin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Exp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Immunol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it-IT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Dec;178(3):525-36. doi: 10.1111/cei.12428 (2014). (IF: 3.278; 60/144, </a:t>
            </a:r>
            <a:r>
              <a:rPr lang="it-IT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Q2</a:t>
            </a:r>
            <a:r>
              <a:rPr lang="it-IT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 </a:t>
            </a: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4-</a:t>
            </a:r>
            <a:r>
              <a:rPr lang="en-GB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Eur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J.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Clin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Invest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41(1):8-15. (2011). (IF: 3,018; 21/155, </a:t>
            </a:r>
            <a:r>
              <a:rPr lang="es-ES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Q1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 </a:t>
            </a: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5- </a:t>
            </a:r>
            <a:r>
              <a:rPr lang="en-GB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BMC </a:t>
            </a:r>
            <a:r>
              <a:rPr lang="en-GB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Immunol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Aug 6;13 (1):42. (2012). (</a:t>
            </a:r>
            <a:r>
              <a:rPr lang="en-GB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IF: 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2,61; 83/137, </a:t>
            </a:r>
            <a:r>
              <a:rPr lang="en-GB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Q3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 </a:t>
            </a: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_tradnl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6- </a:t>
            </a:r>
            <a:r>
              <a:rPr lang="en-US" altLang="es-ES" sz="1200" i="1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World </a:t>
            </a:r>
            <a:r>
              <a:rPr lang="en-US" altLang="es-ES" sz="1200" i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J </a:t>
            </a:r>
            <a:r>
              <a:rPr lang="en-US" altLang="es-ES" sz="1200" i="1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Gastroenterol</a:t>
            </a:r>
            <a:r>
              <a:rPr lang="en-US" altLang="es-ES" sz="1200" i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2015; 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21(41): 11522-11541 </a:t>
            </a:r>
            <a:r>
              <a:rPr lang="en-U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IF: 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2.787, </a:t>
            </a:r>
            <a:r>
              <a:rPr lang="es-ES_tradnl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Q2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</a:t>
            </a: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7-</a:t>
            </a:r>
            <a:r>
              <a:rPr lang="en-U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Mol.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Immunol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72: 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28–36 (2016).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(IF: 3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.375, </a:t>
            </a:r>
            <a:r>
              <a:rPr lang="es-ES_tradnl" altLang="es-ES" sz="1200" b="1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Q2</a:t>
            </a:r>
            <a:r>
              <a:rPr lang="es-ES_tradnl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</a:t>
            </a:r>
            <a:r>
              <a:rPr lang="es-ES" altLang="es-ES" sz="1200" dirty="0">
                <a:solidFill>
                  <a:schemeClr val="tx2"/>
                </a:solidFill>
                <a:latin typeface="+mn-lt"/>
              </a:rPr>
              <a:t> </a:t>
            </a:r>
            <a:endParaRPr lang="es-ES" altLang="es-ES" sz="1200" dirty="0" smtClean="0">
              <a:solidFill>
                <a:schemeClr val="tx2"/>
              </a:solidFill>
              <a:latin typeface="+mn-lt"/>
            </a:endParaRP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chemeClr val="tx2"/>
                </a:solidFill>
                <a:latin typeface="+mn-lt"/>
              </a:rPr>
              <a:t>8- </a:t>
            </a:r>
            <a:r>
              <a:rPr lang="es-ES" altLang="es-ES" sz="1200" dirty="0" err="1" smtClean="0">
                <a:solidFill>
                  <a:schemeClr val="tx2"/>
                </a:solidFill>
                <a:latin typeface="+mn-lt"/>
              </a:rPr>
              <a:t>Histol</a:t>
            </a:r>
            <a:r>
              <a:rPr lang="es-ES" altLang="es-ES" sz="1200" dirty="0">
                <a:solidFill>
                  <a:schemeClr val="tx2"/>
                </a:solidFill>
                <a:latin typeface="+mn-lt"/>
              </a:rPr>
              <a:t>. </a:t>
            </a:r>
            <a:r>
              <a:rPr lang="es-ES" altLang="es-ES" sz="1200" dirty="0" err="1">
                <a:solidFill>
                  <a:schemeClr val="tx2"/>
                </a:solidFill>
                <a:latin typeface="+mn-lt"/>
              </a:rPr>
              <a:t>Histopathol</a:t>
            </a:r>
            <a:r>
              <a:rPr lang="es-ES" altLang="es-ES" sz="1200" dirty="0">
                <a:solidFill>
                  <a:schemeClr val="tx2"/>
                </a:solidFill>
                <a:latin typeface="+mn-lt"/>
              </a:rPr>
              <a:t>. 25:831-840 (2010</a:t>
            </a:r>
            <a:r>
              <a:rPr lang="es-ES" altLang="es-ES" sz="1200" dirty="0" smtClean="0">
                <a:solidFill>
                  <a:schemeClr val="tx2"/>
                </a:solidFill>
                <a:latin typeface="+mn-lt"/>
              </a:rPr>
              <a:t>). (IF: </a:t>
            </a:r>
            <a:r>
              <a:rPr lang="es-ES" altLang="es-ES" sz="1200" dirty="0">
                <a:solidFill>
                  <a:schemeClr val="tx2"/>
                </a:solidFill>
                <a:latin typeface="+mn-lt"/>
              </a:rPr>
              <a:t>2,502; 111/178</a:t>
            </a:r>
            <a:r>
              <a:rPr lang="es-ES" altLang="es-ES" sz="1200" b="1" dirty="0">
                <a:solidFill>
                  <a:schemeClr val="tx2"/>
                </a:solidFill>
                <a:latin typeface="+mn-lt"/>
              </a:rPr>
              <a:t>, Q3</a:t>
            </a:r>
            <a:r>
              <a:rPr lang="es-ES" altLang="es-ES" sz="1200" dirty="0">
                <a:solidFill>
                  <a:schemeClr val="tx2"/>
                </a:solidFill>
                <a:latin typeface="+mn-lt"/>
              </a:rPr>
              <a:t>)</a:t>
            </a:r>
            <a:endParaRPr lang="es-ES" altLang="es-ES" sz="1200" dirty="0" smtClean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9- 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Ascites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in Human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Liver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Cirrhosis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in “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Ascites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: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Aetiology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Symptoms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and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Treatment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”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chapter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1 (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Eleanor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Figueroa Ed.), Nova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Science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Publishers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Inc.,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Hauppauge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NY, USA (páginas 1-22).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(2016) ISBN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: 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978-1-63485-479-5</a:t>
            </a: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_tradnl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10- </a:t>
            </a:r>
            <a:r>
              <a:rPr lang="en-U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Differences 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in the inflammatory status derived on </a:t>
            </a:r>
            <a:r>
              <a:rPr lang="en-U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aetiology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in human liver cirrhosis, in “Ascites: </a:t>
            </a:r>
            <a:r>
              <a:rPr lang="en-U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Aetiology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, Symptoms and Treatment” chapter 2 (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Eleanor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Figueroa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Ed.), Nova Science Publishers Inc., Hauppauge, NY, USA (</a:t>
            </a:r>
            <a:r>
              <a:rPr lang="en-U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páginas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1-29</a:t>
            </a:r>
            <a:r>
              <a:rPr lang="en-U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).</a:t>
            </a:r>
            <a:r>
              <a:rPr lang="es-ES_tradnl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n-U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(2016) </a:t>
            </a:r>
            <a:r>
              <a:rPr lang="en-GB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ISBN</a:t>
            </a:r>
            <a:r>
              <a:rPr lang="en-GB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: </a:t>
            </a:r>
            <a:r>
              <a:rPr lang="es-ES_tradnl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978-1-63485-479-5</a:t>
            </a: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u="sng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Formación</a:t>
            </a: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1 Tesis doctoral mención internacional y Premio extraordinario de doctorado (2014), 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 TGF y 1 TFM</a:t>
            </a: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" name="Rectángulo 9"/>
          <p:cNvSpPr>
            <a:spLocks noChangeArrowheads="1"/>
          </p:cNvSpPr>
          <p:nvPr/>
        </p:nvSpPr>
        <p:spPr bwMode="auto">
          <a:xfrm>
            <a:off x="1430338" y="773113"/>
            <a:ext cx="4647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>
                <a:solidFill>
                  <a:srgbClr val="C00000"/>
                </a:solidFill>
              </a:rPr>
              <a:t>Inmunidad innata en </a:t>
            </a:r>
            <a:r>
              <a:rPr lang="it-IT" altLang="es-ES" b="1" dirty="0" smtClean="0">
                <a:solidFill>
                  <a:srgbClr val="C00000"/>
                </a:solidFill>
              </a:rPr>
              <a:t>cavidad peritoneal  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9 Imagen" descr="Fondo diapos PROYECT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4339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10" name="Rectangle 5"/>
          <p:cNvSpPr>
            <a:spLocks/>
          </p:cNvSpPr>
          <p:nvPr/>
        </p:nvSpPr>
        <p:spPr bwMode="auto">
          <a:xfrm>
            <a:off x="467544" y="2276872"/>
            <a:ext cx="8531225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es-ES" altLang="es-ES" sz="1600" dirty="0" smtClean="0">
                <a:solidFill>
                  <a:srgbClr val="002060"/>
                </a:solidFill>
                <a:sym typeface="Arial" panose="020B0604020202020204" pitchFamily="34" charset="0"/>
              </a:rPr>
              <a:t>1- PEJ-2014-A-95803. </a:t>
            </a:r>
            <a:r>
              <a:rPr lang="es-ES" altLang="es-ES" sz="1600" dirty="0" smtClean="0">
                <a:solidFill>
                  <a:srgbClr val="0070C0"/>
                </a:solidFill>
                <a:sym typeface="Arial" panose="020B0604020202020204" pitchFamily="34" charset="0"/>
              </a:rPr>
              <a:t>Caracterización fenotípica y funcional de los macrófagos peritoneales humanos en condiciones de salud y enfermedad</a:t>
            </a:r>
            <a:r>
              <a:rPr lang="es-ES" altLang="es-ES" sz="1600" dirty="0" smtClean="0">
                <a:solidFill>
                  <a:srgbClr val="002060"/>
                </a:solidFill>
                <a:sym typeface="Arial" panose="020B0604020202020204" pitchFamily="34" charset="0"/>
              </a:rPr>
              <a:t>.</a:t>
            </a:r>
            <a:r>
              <a:rPr lang="es-ES" altLang="es-ES" sz="1600" b="1" dirty="0" smtClean="0">
                <a:solidFill>
                  <a:srgbClr val="002060"/>
                </a:solidFill>
                <a:sym typeface="Arial" panose="020B0604020202020204" pitchFamily="34" charset="0"/>
              </a:rPr>
              <a:t> </a:t>
            </a:r>
            <a:r>
              <a:rPr lang="es-ES" altLang="es-ES" sz="1600" dirty="0" smtClean="0">
                <a:solidFill>
                  <a:srgbClr val="002060"/>
                </a:solidFill>
                <a:sym typeface="Arial" panose="020B0604020202020204" pitchFamily="34" charset="0"/>
              </a:rPr>
              <a:t>Programa de Ayudas para la promoción de empleo joven e implantación de la garantía juvenil en I+D+I, Dirección General de Investigación Científica y Técnica. Duración, desde: </a:t>
            </a:r>
            <a:r>
              <a:rPr lang="es-ES" altLang="es-ES" sz="1600" dirty="0" smtClean="0">
                <a:solidFill>
                  <a:srgbClr val="FF0000"/>
                </a:solidFill>
                <a:sym typeface="Arial" panose="020B0604020202020204" pitchFamily="34" charset="0"/>
              </a:rPr>
              <a:t>04/04/2016 - 23/03/2018</a:t>
            </a:r>
          </a:p>
          <a:p>
            <a:pPr algn="just"/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  <a:p>
            <a:pPr algn="just"/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2- 11926/PI/09  Fundación Séneca. </a:t>
            </a:r>
            <a:r>
              <a:rPr lang="es-ES" altLang="es-ES" sz="1600" dirty="0">
                <a:solidFill>
                  <a:srgbClr val="0070C0"/>
                </a:solidFill>
                <a:sym typeface="Arial" panose="020B0604020202020204" pitchFamily="34" charset="0"/>
              </a:rPr>
              <a:t>Estudio de la respuesta inmunitaria basal y activada en ascitis de pacientes con cirrosis descompensada. Patrón de citoquinas y </a:t>
            </a:r>
            <a:r>
              <a:rPr lang="es-ES" altLang="es-ES" sz="1600" dirty="0" err="1">
                <a:solidFill>
                  <a:srgbClr val="0070C0"/>
                </a:solidFill>
                <a:sym typeface="Arial" panose="020B0604020202020204" pitchFamily="34" charset="0"/>
              </a:rPr>
              <a:t>fosforilación</a:t>
            </a:r>
            <a:r>
              <a:rPr lang="es-ES" altLang="es-ES" sz="1600" dirty="0">
                <a:solidFill>
                  <a:srgbClr val="0070C0"/>
                </a:solidFill>
                <a:sym typeface="Arial" panose="020B0604020202020204" pitchFamily="34" charset="0"/>
              </a:rPr>
              <a:t> de moléculas </a:t>
            </a:r>
            <a:r>
              <a:rPr lang="es-ES" altLang="es-ES" sz="1600" dirty="0" err="1">
                <a:solidFill>
                  <a:srgbClr val="0070C0"/>
                </a:solidFill>
                <a:sym typeface="Arial" panose="020B0604020202020204" pitchFamily="34" charset="0"/>
              </a:rPr>
              <a:t>señalizadoras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. Duración, desde: 01/01/2010 hasta: 31/12/2014. </a:t>
            </a:r>
          </a:p>
          <a:p>
            <a:pPr algn="just"/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  <a:p>
            <a:pPr algn="just"/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</p:txBody>
      </p:sp>
      <p:sp>
        <p:nvSpPr>
          <p:cNvPr id="7" name="Rectángulo 9"/>
          <p:cNvSpPr>
            <a:spLocks noChangeArrowheads="1"/>
          </p:cNvSpPr>
          <p:nvPr/>
        </p:nvSpPr>
        <p:spPr bwMode="auto">
          <a:xfrm>
            <a:off x="1430338" y="773113"/>
            <a:ext cx="46474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>
                <a:solidFill>
                  <a:srgbClr val="C00000"/>
                </a:solidFill>
              </a:rPr>
              <a:t>Inmunidad innata en </a:t>
            </a:r>
            <a:r>
              <a:rPr lang="it-IT" altLang="es-ES" b="1" dirty="0" smtClean="0">
                <a:solidFill>
                  <a:srgbClr val="C00000"/>
                </a:solidFill>
              </a:rPr>
              <a:t>cavidad peritoneal  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5745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7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3315" name="4 Rectángulo"/>
          <p:cNvSpPr>
            <a:spLocks noChangeArrowheads="1"/>
          </p:cNvSpPr>
          <p:nvPr/>
        </p:nvSpPr>
        <p:spPr bwMode="auto">
          <a:xfrm>
            <a:off x="465823" y="2066917"/>
            <a:ext cx="8604250" cy="118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8" tIns="32144" rIns="64288" bIns="32144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7363" indent="-3603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0" lvl="1" indent="0">
              <a:lnSpc>
                <a:spcPct val="130000"/>
              </a:lnSpc>
            </a:pP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Infección</a:t>
            </a:r>
            <a:r>
              <a:rPr lang="en-US" altLang="es-ES" sz="28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con C</a:t>
            </a:r>
            <a:r>
              <a:rPr lang="en-US" altLang="es-ES" sz="2800" b="1" i="1" dirty="0" smtClean="0">
                <a:solidFill>
                  <a:srgbClr val="000000"/>
                </a:solidFill>
                <a:sym typeface="Arial" panose="020B0604020202020204" pitchFamily="34" charset="0"/>
              </a:rPr>
              <a:t>andida </a:t>
            </a:r>
            <a:r>
              <a:rPr lang="en-US" altLang="es-ES" sz="2800" b="1" i="1" dirty="0" err="1">
                <a:solidFill>
                  <a:srgbClr val="000000"/>
                </a:solidFill>
                <a:sym typeface="Arial" panose="020B0604020202020204" pitchFamily="34" charset="0"/>
              </a:rPr>
              <a:t>albicans</a:t>
            </a:r>
            <a:r>
              <a:rPr lang="en-US" altLang="es-ES" sz="2800" b="1" i="1" dirty="0">
                <a:solidFill>
                  <a:srgbClr val="000000"/>
                </a:solidFill>
                <a:sym typeface="Arial" panose="020B0604020202020204" pitchFamily="34" charset="0"/>
              </a:rPr>
              <a:t> y C. </a:t>
            </a:r>
            <a:r>
              <a:rPr lang="en-US" altLang="es-ES" sz="2800" b="1" i="1" dirty="0" err="1">
                <a:solidFill>
                  <a:srgbClr val="000000"/>
                </a:solidFill>
                <a:sym typeface="Arial" panose="020B0604020202020204" pitchFamily="34" charset="0"/>
              </a:rPr>
              <a:t>parapsilosis</a:t>
            </a:r>
            <a:endParaRPr lang="en-US" altLang="es-ES" sz="2800" b="1" i="1" dirty="0">
              <a:solidFill>
                <a:srgbClr val="000000"/>
              </a:solidFill>
              <a:sym typeface="Arial" panose="020B0604020202020204" pitchFamily="34" charset="0"/>
            </a:endParaRPr>
          </a:p>
          <a:p>
            <a:pPr marL="127000" lvl="1" indent="0">
              <a:lnSpc>
                <a:spcPct val="130000"/>
              </a:lnSpc>
            </a:pPr>
            <a:endParaRPr lang="en-US" altLang="es-ES" sz="28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3316" name="Rectángulo 9"/>
          <p:cNvSpPr>
            <a:spLocks noChangeArrowheads="1"/>
          </p:cNvSpPr>
          <p:nvPr/>
        </p:nvSpPr>
        <p:spPr bwMode="auto">
          <a:xfrm>
            <a:off x="1430338" y="773113"/>
            <a:ext cx="39805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 smtClean="0">
                <a:solidFill>
                  <a:srgbClr val="C00000"/>
                </a:solidFill>
              </a:rPr>
              <a:t>Interacción hospedador-patógeno 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7" name="Rectángulo 22"/>
          <p:cNvSpPr>
            <a:spLocks noChangeArrowheads="1"/>
          </p:cNvSpPr>
          <p:nvPr/>
        </p:nvSpPr>
        <p:spPr bwMode="auto">
          <a:xfrm>
            <a:off x="532288" y="4512211"/>
            <a:ext cx="46300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-ES" altLang="es-ES" sz="1800" dirty="0" smtClean="0">
                <a:solidFill>
                  <a:schemeClr val="tx1"/>
                </a:solidFill>
              </a:rPr>
              <a:t>Estudio </a:t>
            </a:r>
            <a:r>
              <a:rPr lang="es-ES" altLang="es-ES" sz="1800" dirty="0">
                <a:solidFill>
                  <a:schemeClr val="tx1"/>
                </a:solidFill>
              </a:rPr>
              <a:t>virulencia </a:t>
            </a:r>
            <a:r>
              <a:rPr lang="es-ES" altLang="es-ES" sz="1800" i="1" dirty="0">
                <a:solidFill>
                  <a:schemeClr val="tx1"/>
                </a:solidFill>
              </a:rPr>
              <a:t>in </a:t>
            </a:r>
            <a:r>
              <a:rPr lang="es-ES" altLang="es-ES" sz="1800" dirty="0">
                <a:solidFill>
                  <a:schemeClr val="tx1"/>
                </a:solidFill>
              </a:rPr>
              <a:t>vivo en modelo </a:t>
            </a:r>
            <a:r>
              <a:rPr lang="es-ES" altLang="es-ES" sz="1800" dirty="0" err="1">
                <a:solidFill>
                  <a:schemeClr val="tx1"/>
                </a:solidFill>
              </a:rPr>
              <a:t>murino</a:t>
            </a:r>
            <a:r>
              <a:rPr lang="es-ES" altLang="es-ES" sz="1800" dirty="0">
                <a:solidFill>
                  <a:schemeClr val="tx1"/>
                </a:solidFill>
              </a:rPr>
              <a:t> y del insecto </a:t>
            </a:r>
            <a:r>
              <a:rPr lang="es-ES" altLang="es-ES" sz="1800" i="1" dirty="0" err="1">
                <a:solidFill>
                  <a:schemeClr val="tx1"/>
                </a:solidFill>
              </a:rPr>
              <a:t>Galleria</a:t>
            </a:r>
            <a:r>
              <a:rPr lang="es-ES" altLang="es-ES" sz="1800" i="1" dirty="0">
                <a:solidFill>
                  <a:schemeClr val="tx1"/>
                </a:solidFill>
              </a:rPr>
              <a:t> </a:t>
            </a:r>
            <a:r>
              <a:rPr lang="es-ES" altLang="es-ES" sz="1800" i="1" dirty="0" err="1">
                <a:solidFill>
                  <a:schemeClr val="tx1"/>
                </a:solidFill>
              </a:rPr>
              <a:t>mellonela</a:t>
            </a:r>
            <a:endParaRPr lang="es-ES" altLang="es-ES" sz="1800" dirty="0">
              <a:solidFill>
                <a:schemeClr val="tx1"/>
              </a:solidFill>
            </a:endParaRPr>
          </a:p>
        </p:txBody>
      </p:sp>
      <p:pic>
        <p:nvPicPr>
          <p:cNvPr id="8" name="Imagen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0664" y="4363246"/>
            <a:ext cx="1247521" cy="8055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8668" y="4535972"/>
            <a:ext cx="1681183" cy="5988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ángulo 20"/>
          <p:cNvSpPr>
            <a:spLocks noChangeArrowheads="1"/>
          </p:cNvSpPr>
          <p:nvPr/>
        </p:nvSpPr>
        <p:spPr bwMode="auto">
          <a:xfrm>
            <a:off x="465823" y="3679733"/>
            <a:ext cx="841365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-ES" altLang="es-ES" sz="1800" dirty="0" smtClean="0">
                <a:solidFill>
                  <a:schemeClr val="tx1"/>
                </a:solidFill>
              </a:rPr>
              <a:t>Estudio </a:t>
            </a:r>
            <a:r>
              <a:rPr lang="es-ES" altLang="es-ES" sz="1800" dirty="0">
                <a:solidFill>
                  <a:schemeClr val="tx1"/>
                </a:solidFill>
              </a:rPr>
              <a:t>interacción </a:t>
            </a:r>
            <a:r>
              <a:rPr lang="es-ES" altLang="es-ES" sz="1800" i="1" dirty="0">
                <a:solidFill>
                  <a:schemeClr val="tx1"/>
                </a:solidFill>
              </a:rPr>
              <a:t>in vitro </a:t>
            </a:r>
            <a:r>
              <a:rPr lang="es-ES" altLang="es-ES" sz="1800" dirty="0" smtClean="0">
                <a:solidFill>
                  <a:schemeClr val="tx1"/>
                </a:solidFill>
              </a:rPr>
              <a:t>de cepas mutantes con </a:t>
            </a:r>
            <a:r>
              <a:rPr lang="es-ES" altLang="es-ES" sz="1800" dirty="0">
                <a:solidFill>
                  <a:schemeClr val="tx1"/>
                </a:solidFill>
              </a:rPr>
              <a:t>macrófagos (líneas celulares y cultivos primarios)</a:t>
            </a:r>
          </a:p>
        </p:txBody>
      </p:sp>
      <p:sp>
        <p:nvSpPr>
          <p:cNvPr id="11" name="Rectángulo 25"/>
          <p:cNvSpPr>
            <a:spLocks noChangeArrowheads="1"/>
          </p:cNvSpPr>
          <p:nvPr/>
        </p:nvSpPr>
        <p:spPr bwMode="auto">
          <a:xfrm>
            <a:off x="532288" y="5387802"/>
            <a:ext cx="79772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-ES" altLang="es-ES" sz="1800" dirty="0" smtClean="0">
                <a:solidFill>
                  <a:schemeClr val="tx1"/>
                </a:solidFill>
              </a:rPr>
              <a:t>Inmunización </a:t>
            </a:r>
            <a:r>
              <a:rPr lang="es-ES" altLang="es-ES" sz="1800" dirty="0">
                <a:solidFill>
                  <a:schemeClr val="tx1"/>
                </a:solidFill>
              </a:rPr>
              <a:t>con cepas atenuadas o proteínas purificadas de </a:t>
            </a:r>
            <a:r>
              <a:rPr lang="es-ES" altLang="es-ES" sz="1800" i="1" dirty="0">
                <a:solidFill>
                  <a:schemeClr val="tx1"/>
                </a:solidFill>
              </a:rPr>
              <a:t>C. </a:t>
            </a:r>
            <a:r>
              <a:rPr lang="es-ES" altLang="es-ES" sz="1800" i="1" dirty="0" err="1">
                <a:solidFill>
                  <a:schemeClr val="tx1"/>
                </a:solidFill>
              </a:rPr>
              <a:t>albicans</a:t>
            </a:r>
            <a:endParaRPr lang="es-ES" altLang="es-ES" sz="1800" i="1" dirty="0">
              <a:solidFill>
                <a:schemeClr val="tx1"/>
              </a:solidFill>
            </a:endParaRPr>
          </a:p>
        </p:txBody>
      </p:sp>
      <p:sp>
        <p:nvSpPr>
          <p:cNvPr id="3" name="CuadroTexto 2"/>
          <p:cNvSpPr txBox="1"/>
          <p:nvPr/>
        </p:nvSpPr>
        <p:spPr>
          <a:xfrm>
            <a:off x="955818" y="2908775"/>
            <a:ext cx="49864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Patógeno oportunista responsable de </a:t>
            </a:r>
            <a:r>
              <a:rPr lang="es-ES" sz="1400" dirty="0" err="1" smtClean="0"/>
              <a:t>candidasis</a:t>
            </a:r>
            <a:r>
              <a:rPr lang="es-ES" sz="1400" dirty="0" smtClean="0"/>
              <a:t> sistémica en pacientes inmunodeprimidos</a:t>
            </a:r>
            <a:endParaRPr lang="es-ES" sz="1400" dirty="0"/>
          </a:p>
        </p:txBody>
      </p:sp>
      <p:pic>
        <p:nvPicPr>
          <p:cNvPr id="14" name="Imagen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5555" y="2721524"/>
            <a:ext cx="1317553" cy="97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lipse 3"/>
          <p:cNvSpPr/>
          <p:nvPr/>
        </p:nvSpPr>
        <p:spPr>
          <a:xfrm>
            <a:off x="624749" y="2788372"/>
            <a:ext cx="5551880" cy="82679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572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3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9 Imagen" descr="Fondo diapos PUBLICACION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6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16387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395536" y="2025376"/>
            <a:ext cx="8963025" cy="40322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50800" tIns="50800" rIns="108599" bIns="50800"/>
          <a:lstStyle>
            <a:lvl1pPr marL="382588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</a:pP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1.</a:t>
            </a:r>
            <a:r>
              <a:rPr lang="es-ES_tradnl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Fungal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_tradnl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Genet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Biol.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2015, 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85:45-57</a:t>
            </a:r>
            <a:r>
              <a:rPr lang="es-ES_tradnl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(IF</a:t>
            </a:r>
            <a:r>
              <a:rPr lang="es-ES_tradnl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: 2,587 </a:t>
            </a:r>
            <a:r>
              <a:rPr lang="es-ES_tradnl" altLang="es-ES" sz="1200" b="1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Q2)</a:t>
            </a:r>
            <a:endParaRPr lang="es-ES" altLang="es-ES" sz="1200" b="1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PLoS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One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2014 Jun 12;9(6):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e99113. (IF: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3,534 </a:t>
            </a:r>
            <a:r>
              <a:rPr lang="es-ES" altLang="es-ES" sz="1200" b="1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Q1)</a:t>
            </a:r>
            <a:endParaRPr lang="es-ES" altLang="es-ES" sz="1200" b="1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FEMS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Yeast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Res. 2011 Aug;11(5):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389-97 (IF: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2,4 </a:t>
            </a:r>
            <a:r>
              <a:rPr lang="es-ES" altLang="es-ES" sz="1200" b="1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Q2)</a:t>
            </a:r>
            <a:endParaRPr lang="es-ES" altLang="es-ES" sz="1200" b="1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4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Int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200" dirty="0" err="1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Microbiol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2013 Dec;16(4):217-25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(IF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: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1.34 </a:t>
            </a:r>
            <a:r>
              <a:rPr lang="es-ES" altLang="es-ES" sz="1200" b="1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Q3)</a:t>
            </a:r>
            <a:endParaRPr lang="es-ES" altLang="es-ES" sz="1200" b="1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5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Glycobiology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2011 Jun;21(6):796-805. 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(IF:3,58 </a:t>
            </a:r>
            <a:r>
              <a:rPr lang="es-ES" altLang="es-ES" sz="1200" b="1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Q1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</a:t>
            </a: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6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</a:t>
            </a:r>
            <a:r>
              <a:rPr lang="es-ES" altLang="es-ES" sz="1200" dirty="0" err="1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Yeast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. 2010 Feb;27(2):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77-87. (IF:1,62 </a:t>
            </a:r>
            <a:r>
              <a:rPr lang="es-ES" altLang="es-ES" sz="1200" b="1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Q3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)</a:t>
            </a: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u="sng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Formación</a:t>
            </a:r>
          </a:p>
          <a:p>
            <a:pPr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2 </a:t>
            </a: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Tesis </a:t>
            </a:r>
            <a:r>
              <a:rPr lang="es-ES" altLang="es-ES" sz="1200" dirty="0" smtClean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doctorales, 1 TGF, 2 TFM y 2 tesinas de licenciatura</a:t>
            </a: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s-ES" altLang="es-ES" sz="1200" dirty="0" smtClean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 marL="39688" indent="0"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</a:pPr>
            <a:endParaRPr lang="en-GB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                                                                                                                                                                       </a:t>
            </a:r>
            <a:endParaRPr lang="it-IT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endParaRPr lang="es-ES" altLang="es-ES" sz="1200" dirty="0">
              <a:solidFill>
                <a:srgbClr val="002060"/>
              </a:solidFill>
              <a:latin typeface="Calibri" panose="020F0502020204030204" pitchFamily="34" charset="0"/>
              <a:sym typeface="Calibri" panose="020F0502020204030204" pitchFamily="34" charset="0"/>
            </a:endParaRPr>
          </a:p>
          <a:p>
            <a:pPr>
              <a:lnSpc>
                <a:spcPct val="80000"/>
              </a:lnSpc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None/>
            </a:pPr>
            <a:r>
              <a:rPr lang="es-ES" altLang="es-ES" sz="1200" dirty="0">
                <a:solidFill>
                  <a:srgbClr val="002060"/>
                </a:solidFill>
                <a:latin typeface="Calibri" panose="020F0502020204030204" pitchFamily="34" charset="0"/>
                <a:sym typeface="Calibri" panose="020F0502020204030204" pitchFamily="34" charset="0"/>
              </a:rPr>
              <a:t>     </a:t>
            </a:r>
          </a:p>
        </p:txBody>
      </p:sp>
      <p:sp>
        <p:nvSpPr>
          <p:cNvPr id="16389" name="Rectángulo 10"/>
          <p:cNvSpPr>
            <a:spLocks noChangeArrowheads="1"/>
          </p:cNvSpPr>
          <p:nvPr/>
        </p:nvSpPr>
        <p:spPr bwMode="auto">
          <a:xfrm>
            <a:off x="1430338" y="773113"/>
            <a:ext cx="6327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/>
              <a:t>Inmunidad innata en homeostasis y situaciones patológicas </a:t>
            </a:r>
            <a:endParaRPr lang="es-ES" altLang="es-ES"/>
          </a:p>
        </p:txBody>
      </p:sp>
      <p:sp>
        <p:nvSpPr>
          <p:cNvPr id="2" name="Rectángulo 1"/>
          <p:cNvSpPr/>
          <p:nvPr/>
        </p:nvSpPr>
        <p:spPr>
          <a:xfrm>
            <a:off x="4355976" y="2849043"/>
            <a:ext cx="464400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Solicitud de patente titulada </a:t>
            </a:r>
            <a:r>
              <a:rPr lang="es-ES_tradn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“Mutante de </a:t>
            </a:r>
            <a:r>
              <a:rPr lang="es-ES_tradnl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Candida</a:t>
            </a:r>
            <a:r>
              <a:rPr lang="es-ES_tradnl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s-ES_tradnl" b="1" i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albicans</a:t>
            </a:r>
            <a:r>
              <a:rPr lang="es-ES_tradn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y uso en terapia contra candidiasis”</a:t>
            </a:r>
            <a:r>
              <a:rPr lang="es-ES_trad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 presentada en la OEPM (Oficina Española de Patentes y Marcas) el </a:t>
            </a:r>
            <a:r>
              <a:rPr lang="es-ES_tradn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3 de marzo de 2016</a:t>
            </a:r>
            <a:r>
              <a:rPr lang="es-ES_tradnl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con el número: </a:t>
            </a:r>
            <a:r>
              <a:rPr lang="es-ES_tradnl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P201630250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9 Imagen" descr="Fondo diapos PROYECT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88" y="-12700"/>
            <a:ext cx="914400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8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4339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10" name="Rectangle 5"/>
          <p:cNvSpPr>
            <a:spLocks/>
          </p:cNvSpPr>
          <p:nvPr/>
        </p:nvSpPr>
        <p:spPr bwMode="auto">
          <a:xfrm>
            <a:off x="395536" y="1967896"/>
            <a:ext cx="8531225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  <a:p>
            <a:pPr algn="just"/>
            <a:r>
              <a:rPr lang="es-ES" altLang="es-ES" sz="1600" dirty="0" smtClean="0">
                <a:solidFill>
                  <a:srgbClr val="002060"/>
                </a:solidFill>
                <a:sym typeface="Arial" panose="020B0604020202020204" pitchFamily="34" charset="0"/>
              </a:rPr>
              <a:t>PI12/01797  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Instituto de Salud Carlos III. </a:t>
            </a:r>
            <a:r>
              <a:rPr lang="es-ES" altLang="es-ES" sz="1600" dirty="0">
                <a:solidFill>
                  <a:srgbClr val="0070C0"/>
                </a:solidFill>
                <a:sym typeface="Arial" panose="020B0604020202020204" pitchFamily="34" charset="0"/>
              </a:rPr>
              <a:t>Nuevas estrategias para el desarrollo de </a:t>
            </a:r>
            <a:r>
              <a:rPr lang="es-ES" altLang="es-ES" sz="1600" dirty="0" err="1">
                <a:solidFill>
                  <a:srgbClr val="0070C0"/>
                </a:solidFill>
                <a:sym typeface="Arial" panose="020B0604020202020204" pitchFamily="34" charset="0"/>
              </a:rPr>
              <a:t>imunización</a:t>
            </a:r>
            <a:r>
              <a:rPr lang="es-ES" altLang="es-ES" sz="1600" dirty="0">
                <a:solidFill>
                  <a:srgbClr val="0070C0"/>
                </a:solidFill>
                <a:sym typeface="Arial" panose="020B0604020202020204" pitchFamily="34" charset="0"/>
              </a:rPr>
              <a:t> activa en la prevención de infecciones sistémicas por </a:t>
            </a:r>
            <a:r>
              <a:rPr lang="es-ES" altLang="es-ES" sz="1600" i="1" dirty="0" err="1">
                <a:solidFill>
                  <a:srgbClr val="0070C0"/>
                </a:solidFill>
                <a:sym typeface="Arial" panose="020B0604020202020204" pitchFamily="34" charset="0"/>
              </a:rPr>
              <a:t>Candida</a:t>
            </a:r>
            <a:r>
              <a:rPr lang="es-ES" altLang="es-ES" sz="1600" i="1" dirty="0">
                <a:solidFill>
                  <a:srgbClr val="0070C0"/>
                </a:solidFill>
                <a:sym typeface="Arial" panose="020B0604020202020204" pitchFamily="34" charset="0"/>
              </a:rPr>
              <a:t> </a:t>
            </a:r>
            <a:r>
              <a:rPr lang="es-ES" altLang="es-ES" sz="1600" i="1" dirty="0" err="1">
                <a:solidFill>
                  <a:srgbClr val="0070C0"/>
                </a:solidFill>
                <a:sym typeface="Arial" panose="020B0604020202020204" pitchFamily="34" charset="0"/>
              </a:rPr>
              <a:t>albicans</a:t>
            </a:r>
            <a:r>
              <a:rPr lang="es-ES" altLang="es-ES" sz="1600" i="1" dirty="0">
                <a:solidFill>
                  <a:srgbClr val="0070C0"/>
                </a:solidFill>
                <a:sym typeface="Arial" panose="020B0604020202020204" pitchFamily="34" charset="0"/>
              </a:rPr>
              <a:t> </a:t>
            </a:r>
            <a:r>
              <a:rPr lang="es-ES" altLang="es-ES" sz="1600" dirty="0">
                <a:solidFill>
                  <a:srgbClr val="0070C0"/>
                </a:solidFill>
                <a:sym typeface="Arial" panose="020B0604020202020204" pitchFamily="34" charset="0"/>
              </a:rPr>
              <a:t>utilizando modelos </a:t>
            </a:r>
            <a:r>
              <a:rPr lang="es-ES" altLang="es-ES" sz="1600" dirty="0" err="1">
                <a:solidFill>
                  <a:srgbClr val="0070C0"/>
                </a:solidFill>
                <a:sym typeface="Arial" panose="020B0604020202020204" pitchFamily="34" charset="0"/>
              </a:rPr>
              <a:t>murinos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. Duración, desde 01/01/2012 hasta 31/12/2015. </a:t>
            </a:r>
          </a:p>
          <a:p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  <a:p>
            <a:pPr algn="just"/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</p:txBody>
      </p:sp>
      <p:sp>
        <p:nvSpPr>
          <p:cNvPr id="7" name="Rectángulo 9"/>
          <p:cNvSpPr>
            <a:spLocks noChangeArrowheads="1"/>
          </p:cNvSpPr>
          <p:nvPr/>
        </p:nvSpPr>
        <p:spPr bwMode="auto">
          <a:xfrm>
            <a:off x="1430338" y="773113"/>
            <a:ext cx="398057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 smtClean="0">
                <a:solidFill>
                  <a:srgbClr val="C00000"/>
                </a:solidFill>
              </a:rPr>
              <a:t>Interacción hospedador-patógeno 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9 Imagen" descr="Fondo diapos OBJETIVO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4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13315" name="4 Rectángulo"/>
          <p:cNvSpPr>
            <a:spLocks noChangeArrowheads="1"/>
          </p:cNvSpPr>
          <p:nvPr/>
        </p:nvSpPr>
        <p:spPr bwMode="auto">
          <a:xfrm>
            <a:off x="500805" y="2176557"/>
            <a:ext cx="8604250" cy="1185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4288" tIns="32144" rIns="64288" bIns="32144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87363" indent="-360363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127000" lvl="1" indent="0">
              <a:lnSpc>
                <a:spcPct val="130000"/>
              </a:lnSpc>
            </a:pP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Estudiar</a:t>
            </a:r>
            <a:r>
              <a:rPr lang="en-US" altLang="es-ES" sz="28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la </a:t>
            </a: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actividad</a:t>
            </a:r>
            <a:r>
              <a:rPr lang="en-US" altLang="es-ES" sz="2800" b="1" dirty="0" smtClean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800" b="1" dirty="0" err="1">
                <a:solidFill>
                  <a:srgbClr val="000000"/>
                </a:solidFill>
                <a:sym typeface="Arial" panose="020B0604020202020204" pitchFamily="34" charset="0"/>
              </a:rPr>
              <a:t>biológica</a:t>
            </a:r>
            <a:r>
              <a:rPr lang="en-US" altLang="es-ES" sz="2800" b="1" dirty="0">
                <a:solidFill>
                  <a:srgbClr val="000000"/>
                </a:solidFill>
                <a:sym typeface="Arial" panose="020B0604020202020204" pitchFamily="34" charset="0"/>
              </a:rPr>
              <a:t> de </a:t>
            </a:r>
            <a:r>
              <a:rPr lang="en-US" altLang="es-ES" sz="2800" b="1" dirty="0" err="1">
                <a:solidFill>
                  <a:srgbClr val="000000"/>
                </a:solidFill>
                <a:sym typeface="Arial" panose="020B0604020202020204" pitchFamily="34" charset="0"/>
              </a:rPr>
              <a:t>fármacos</a:t>
            </a:r>
            <a:r>
              <a:rPr lang="en-US" altLang="es-ES" sz="2800" b="1" dirty="0">
                <a:solidFill>
                  <a:srgbClr val="000000"/>
                </a:solidFill>
                <a:sym typeface="Arial" panose="020B0604020202020204" pitchFamily="34" charset="0"/>
              </a:rPr>
              <a:t> de </a:t>
            </a:r>
            <a:r>
              <a:rPr lang="en-US" altLang="es-ES" sz="2800" b="1" dirty="0" err="1">
                <a:solidFill>
                  <a:srgbClr val="000000"/>
                </a:solidFill>
                <a:sym typeface="Arial" panose="020B0604020202020204" pitchFamily="34" charset="0"/>
              </a:rPr>
              <a:t>nueva</a:t>
            </a:r>
            <a:r>
              <a:rPr lang="en-US" altLang="es-ES" sz="2800" b="1" dirty="0">
                <a:solidFill>
                  <a:srgbClr val="000000"/>
                </a:solidFill>
                <a:sym typeface="Arial" panose="020B0604020202020204" pitchFamily="34" charset="0"/>
              </a:rPr>
              <a:t> </a:t>
            </a:r>
            <a:r>
              <a:rPr lang="en-US" altLang="es-ES" sz="2800" b="1" dirty="0" err="1" smtClean="0">
                <a:solidFill>
                  <a:srgbClr val="000000"/>
                </a:solidFill>
                <a:sym typeface="Arial" panose="020B0604020202020204" pitchFamily="34" charset="0"/>
              </a:rPr>
              <a:t>síntesis</a:t>
            </a:r>
            <a:endParaRPr lang="en-US" altLang="es-ES" sz="2800" b="1" dirty="0">
              <a:solidFill>
                <a:srgbClr val="000000"/>
              </a:solidFill>
              <a:sym typeface="Arial" panose="020B0604020202020204" pitchFamily="34" charset="0"/>
            </a:endParaRPr>
          </a:p>
        </p:txBody>
      </p:sp>
      <p:sp>
        <p:nvSpPr>
          <p:cNvPr id="13316" name="Rectángulo 9"/>
          <p:cNvSpPr>
            <a:spLocks noChangeArrowheads="1"/>
          </p:cNvSpPr>
          <p:nvPr/>
        </p:nvSpPr>
        <p:spPr bwMode="auto">
          <a:xfrm>
            <a:off x="1430338" y="773113"/>
            <a:ext cx="4519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 smtClean="0">
                <a:solidFill>
                  <a:srgbClr val="C00000"/>
                </a:solidFill>
              </a:rPr>
              <a:t>Acividad biológica de nuevos fármacos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  <p:sp>
        <p:nvSpPr>
          <p:cNvPr id="13317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2" name="CuadroTexto 1"/>
          <p:cNvSpPr txBox="1"/>
          <p:nvPr/>
        </p:nvSpPr>
        <p:spPr>
          <a:xfrm>
            <a:off x="3877035" y="2921568"/>
            <a:ext cx="16594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Antibacteriana</a:t>
            </a:r>
          </a:p>
          <a:p>
            <a:r>
              <a:rPr lang="es-ES" dirty="0" err="1" smtClean="0"/>
              <a:t>Antifúngica</a:t>
            </a:r>
            <a:endParaRPr lang="es-ES" dirty="0" smtClean="0"/>
          </a:p>
          <a:p>
            <a:r>
              <a:rPr lang="es-ES" dirty="0" smtClean="0"/>
              <a:t>Antitumoral</a:t>
            </a:r>
          </a:p>
        </p:txBody>
      </p:sp>
      <p:sp>
        <p:nvSpPr>
          <p:cNvPr id="9" name="Rectángulo 22"/>
          <p:cNvSpPr>
            <a:spLocks noChangeArrowheads="1"/>
          </p:cNvSpPr>
          <p:nvPr/>
        </p:nvSpPr>
        <p:spPr bwMode="auto">
          <a:xfrm>
            <a:off x="509552" y="4944383"/>
            <a:ext cx="75936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-ES" altLang="es-ES" sz="1800" dirty="0" smtClean="0">
                <a:solidFill>
                  <a:schemeClr val="tx1"/>
                </a:solidFill>
              </a:rPr>
              <a:t>Estudio </a:t>
            </a:r>
            <a:r>
              <a:rPr lang="es-ES" altLang="es-ES" sz="1800" i="1" dirty="0" smtClean="0">
                <a:solidFill>
                  <a:schemeClr val="tx1"/>
                </a:solidFill>
              </a:rPr>
              <a:t>in </a:t>
            </a:r>
            <a:r>
              <a:rPr lang="es-ES" altLang="es-ES" sz="1800" dirty="0">
                <a:solidFill>
                  <a:schemeClr val="tx1"/>
                </a:solidFill>
              </a:rPr>
              <a:t>vivo en modelo </a:t>
            </a:r>
            <a:r>
              <a:rPr lang="es-ES" altLang="es-ES" sz="1800" dirty="0" err="1">
                <a:solidFill>
                  <a:schemeClr val="tx1"/>
                </a:solidFill>
              </a:rPr>
              <a:t>murino</a:t>
            </a:r>
            <a:r>
              <a:rPr lang="es-ES" altLang="es-ES" sz="1800" dirty="0">
                <a:solidFill>
                  <a:schemeClr val="tx1"/>
                </a:solidFill>
              </a:rPr>
              <a:t> </a:t>
            </a:r>
            <a:r>
              <a:rPr lang="es-ES" altLang="es-ES" sz="1800" dirty="0" smtClean="0">
                <a:solidFill>
                  <a:schemeClr val="tx1"/>
                </a:solidFill>
              </a:rPr>
              <a:t>de endometriosis</a:t>
            </a:r>
            <a:endParaRPr lang="es-ES" altLang="es-ES" sz="1800" dirty="0">
              <a:solidFill>
                <a:schemeClr val="tx1"/>
              </a:solidFill>
            </a:endParaRPr>
          </a:p>
        </p:txBody>
      </p:sp>
      <p:sp>
        <p:nvSpPr>
          <p:cNvPr id="10" name="Rectángulo 20"/>
          <p:cNvSpPr>
            <a:spLocks noChangeArrowheads="1"/>
          </p:cNvSpPr>
          <p:nvPr/>
        </p:nvSpPr>
        <p:spPr bwMode="auto">
          <a:xfrm>
            <a:off x="509552" y="4348474"/>
            <a:ext cx="841365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rgbClr val="000000"/>
                </a:solidFill>
                <a:latin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r>
              <a:rPr lang="es-ES" altLang="es-ES" sz="1800" dirty="0" smtClean="0">
                <a:solidFill>
                  <a:schemeClr val="tx1"/>
                </a:solidFill>
              </a:rPr>
              <a:t>Estudio </a:t>
            </a:r>
            <a:r>
              <a:rPr lang="es-ES" altLang="es-ES" sz="1800" dirty="0">
                <a:solidFill>
                  <a:schemeClr val="tx1"/>
                </a:solidFill>
              </a:rPr>
              <a:t>interacción </a:t>
            </a:r>
            <a:r>
              <a:rPr lang="es-ES" altLang="es-ES" sz="1800" i="1" dirty="0">
                <a:solidFill>
                  <a:schemeClr val="tx1"/>
                </a:solidFill>
              </a:rPr>
              <a:t>in vitro </a:t>
            </a:r>
            <a:r>
              <a:rPr lang="es-ES" altLang="es-ES" sz="1800" dirty="0" smtClean="0">
                <a:solidFill>
                  <a:schemeClr val="tx1"/>
                </a:solidFill>
              </a:rPr>
              <a:t>con</a:t>
            </a:r>
            <a:r>
              <a:rPr lang="es-ES" altLang="es-ES" sz="1800" i="1" dirty="0" smtClean="0">
                <a:solidFill>
                  <a:schemeClr val="tx1"/>
                </a:solidFill>
              </a:rPr>
              <a:t> </a:t>
            </a:r>
            <a:r>
              <a:rPr lang="es-ES" altLang="es-ES" sz="1800" dirty="0" smtClean="0">
                <a:solidFill>
                  <a:schemeClr val="tx1"/>
                </a:solidFill>
              </a:rPr>
              <a:t>líneas </a:t>
            </a:r>
            <a:r>
              <a:rPr lang="es-ES" altLang="es-ES" sz="1800" dirty="0">
                <a:solidFill>
                  <a:schemeClr val="tx1"/>
                </a:solidFill>
              </a:rPr>
              <a:t>celulares y cultivos </a:t>
            </a:r>
            <a:r>
              <a:rPr lang="es-ES" altLang="es-ES" sz="1800" dirty="0" smtClean="0">
                <a:solidFill>
                  <a:schemeClr val="tx1"/>
                </a:solidFill>
              </a:rPr>
              <a:t>primarios</a:t>
            </a:r>
            <a:endParaRPr lang="es-ES" altLang="es-ES" sz="1800" dirty="0">
              <a:solidFill>
                <a:schemeClr val="tx1"/>
              </a:solidFill>
            </a:endParaRPr>
          </a:p>
        </p:txBody>
      </p:sp>
      <p:sp>
        <p:nvSpPr>
          <p:cNvPr id="3" name="Elipse 2"/>
          <p:cNvSpPr/>
          <p:nvPr/>
        </p:nvSpPr>
        <p:spPr>
          <a:xfrm>
            <a:off x="3329354" y="2917920"/>
            <a:ext cx="2637301" cy="666426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/>
          <p:cNvSpPr/>
          <p:nvPr/>
        </p:nvSpPr>
        <p:spPr>
          <a:xfrm>
            <a:off x="509552" y="3877879"/>
            <a:ext cx="18517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dirty="0"/>
              <a:t>Anti-inflamatoria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2774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9 Imagen" descr="Fondo diapos PUBLICACION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8 CuadroTexto"/>
          <p:cNvSpPr txBox="1">
            <a:spLocks noChangeArrowheads="1"/>
          </p:cNvSpPr>
          <p:nvPr/>
        </p:nvSpPr>
        <p:spPr bwMode="auto">
          <a:xfrm>
            <a:off x="1416050" y="1169988"/>
            <a:ext cx="7726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sz="2000"/>
              <a:t>INMUNIDAD INNATA EN LA SALUD Y LA ENFERMEDAD (C063)</a:t>
            </a:r>
            <a:r>
              <a:rPr lang="es-ES" altLang="es-ES" sz="2000"/>
              <a:t> </a:t>
            </a:r>
            <a:endParaRPr lang="en-US" altLang="es-ES" sz="2000">
              <a:solidFill>
                <a:srgbClr val="4D4D4D"/>
              </a:solidFill>
            </a:endParaRPr>
          </a:p>
        </p:txBody>
      </p:sp>
      <p:sp>
        <p:nvSpPr>
          <p:cNvPr id="17411" name="6 CuadroTexto"/>
          <p:cNvSpPr txBox="1">
            <a:spLocks noChangeArrowheads="1"/>
          </p:cNvSpPr>
          <p:nvPr/>
        </p:nvSpPr>
        <p:spPr bwMode="auto">
          <a:xfrm>
            <a:off x="1403350" y="284163"/>
            <a:ext cx="76676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s-ES" altLang="es-ES" sz="2400" b="1">
                <a:latin typeface="Calibri" panose="020F0502020204030204" pitchFamily="34" charset="0"/>
              </a:rPr>
              <a:t>6: Inmunología, Microbiología y enfermedades infecciosas</a:t>
            </a:r>
          </a:p>
        </p:txBody>
      </p:sp>
      <p:sp>
        <p:nvSpPr>
          <p:cNvPr id="8" name="Rectángulo 9"/>
          <p:cNvSpPr>
            <a:spLocks noChangeArrowheads="1"/>
          </p:cNvSpPr>
          <p:nvPr/>
        </p:nvSpPr>
        <p:spPr bwMode="auto">
          <a:xfrm>
            <a:off x="1430338" y="773113"/>
            <a:ext cx="451918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it-IT" altLang="es-ES" b="1" dirty="0" smtClean="0">
                <a:solidFill>
                  <a:srgbClr val="C00000"/>
                </a:solidFill>
              </a:rPr>
              <a:t>Acividad biológica de nuevos fármacos</a:t>
            </a:r>
            <a:endParaRPr lang="es-ES" altLang="es-ES" b="1" dirty="0">
              <a:solidFill>
                <a:srgbClr val="C00000"/>
              </a:solidFill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647564" y="2315718"/>
            <a:ext cx="7848872" cy="1584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50800" tIns="50800" rIns="108599" bIns="50800"/>
          <a:lstStyle>
            <a:lvl1pPr marL="382588" indent="-342900">
              <a:spcBef>
                <a:spcPts val="11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44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1pPr>
            <a:lvl2pPr marL="731838" indent="-285750">
              <a:spcBef>
                <a:spcPts val="10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38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2pPr>
            <a:lvl3pPr marL="1131888" indent="-228600">
              <a:spcBef>
                <a:spcPts val="8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34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3pPr>
            <a:lvl4pPr marL="1589088" indent="-228600"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4pPr>
            <a:lvl5pPr marL="2046288" indent="-228600">
              <a:spcBef>
                <a:spcPts val="700"/>
              </a:spcBef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5pPr>
            <a:lvl6pPr marL="2503488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6pPr>
            <a:lvl7pPr marL="2960688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7pPr>
            <a:lvl8pPr marL="3417888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8pPr>
            <a:lvl9pPr marL="3875088" indent="-228600" eaLnBrk="0" fontAlgn="base" hangingPunct="0">
              <a:spcBef>
                <a:spcPts val="7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»"/>
              <a:defRPr sz="2800">
                <a:solidFill>
                  <a:schemeClr val="tx1"/>
                </a:solidFill>
                <a:latin typeface="Calibri" panose="020F0502020204030204" pitchFamily="34" charset="0"/>
                <a:sym typeface="Calibri" panose="020F0502020204030204" pitchFamily="34" charset="0"/>
              </a:defRPr>
            </a:lvl9pPr>
          </a:lstStyle>
          <a:p>
            <a:pPr marL="39688" indent="0" eaLnBrk="1" hangingPunct="1">
              <a:buNone/>
            </a:pPr>
            <a:r>
              <a:rPr lang="es-ES" altLang="es-ES" sz="1200" dirty="0" smtClean="0"/>
              <a:t>1- </a:t>
            </a:r>
            <a:r>
              <a:rPr lang="en-GB" altLang="es-ES" sz="1200" dirty="0" smtClean="0"/>
              <a:t>First </a:t>
            </a:r>
            <a:r>
              <a:rPr lang="en-GB" altLang="es-ES" sz="1200" dirty="0"/>
              <a:t>synthesis and biological evaluation of 4-amino-2-aryl-6,9-dichlorobenzo[g] </a:t>
            </a:r>
            <a:r>
              <a:rPr lang="en-GB" altLang="es-ES" sz="1200" dirty="0" err="1"/>
              <a:t>pteridines</a:t>
            </a:r>
            <a:r>
              <a:rPr lang="en-GB" altLang="es-ES" sz="1200" dirty="0"/>
              <a:t> as inhibitors of TNF-alfa and IL-6. </a:t>
            </a:r>
            <a:r>
              <a:rPr lang="it-IT" altLang="es-ES" sz="1200" dirty="0"/>
              <a:t>Eur J Med Chem. </a:t>
            </a:r>
            <a:r>
              <a:rPr lang="en-GB" altLang="es-ES" sz="1200" dirty="0"/>
              <a:t>May 24;66C:269-275. (</a:t>
            </a:r>
            <a:r>
              <a:rPr lang="it-IT" altLang="es-ES" sz="1200" dirty="0"/>
              <a:t>2013).</a:t>
            </a:r>
            <a:r>
              <a:rPr lang="es-ES" altLang="es-ES" sz="1200" dirty="0"/>
              <a:t>     </a:t>
            </a:r>
            <a:r>
              <a:rPr lang="es-ES" altLang="es-ES" sz="1200" dirty="0" smtClean="0"/>
              <a:t>(IF: </a:t>
            </a:r>
            <a:r>
              <a:rPr lang="es-ES" altLang="es-ES" sz="1200" dirty="0"/>
              <a:t>3.432; 13/58, </a:t>
            </a:r>
            <a:r>
              <a:rPr lang="es-ES" altLang="es-ES" sz="1200" b="1" dirty="0"/>
              <a:t>Q1</a:t>
            </a:r>
            <a:r>
              <a:rPr lang="es-ES" altLang="es-ES" sz="1200" dirty="0"/>
              <a:t>). </a:t>
            </a:r>
          </a:p>
          <a:p>
            <a:pPr marL="39688" indent="0" eaLnBrk="1" hangingPunct="1">
              <a:buNone/>
            </a:pPr>
            <a:r>
              <a:rPr lang="es-ES" altLang="es-ES" sz="1200" dirty="0" smtClean="0"/>
              <a:t>2- </a:t>
            </a:r>
            <a:r>
              <a:rPr lang="es-ES" altLang="es-ES" sz="1200" dirty="0" err="1" smtClean="0"/>
              <a:t>Quinoxalines</a:t>
            </a:r>
            <a:r>
              <a:rPr lang="es-ES" altLang="es-ES" sz="1200" dirty="0" smtClean="0"/>
              <a:t> </a:t>
            </a:r>
            <a:r>
              <a:rPr lang="es-ES" altLang="es-ES" sz="1200" dirty="0" err="1"/>
              <a:t>potential</a:t>
            </a:r>
            <a:r>
              <a:rPr lang="es-ES" altLang="es-ES" sz="1200" dirty="0"/>
              <a:t> to target </a:t>
            </a:r>
            <a:r>
              <a:rPr lang="es-ES" altLang="es-ES" sz="1200" dirty="0" err="1"/>
              <a:t>pathologies</a:t>
            </a:r>
            <a:r>
              <a:rPr lang="es-ES" altLang="es-ES" sz="1200" dirty="0"/>
              <a:t>. </a:t>
            </a:r>
            <a:r>
              <a:rPr lang="en-US" sz="1200" dirty="0" err="1"/>
              <a:t>Curr</a:t>
            </a:r>
            <a:r>
              <a:rPr lang="en-US" sz="1200" dirty="0"/>
              <a:t> Med Chem. 22(26):3075-3108 </a:t>
            </a:r>
            <a:r>
              <a:rPr lang="it-IT" altLang="es-ES" sz="1200" dirty="0" smtClean="0"/>
              <a:t>(2016) </a:t>
            </a:r>
            <a:r>
              <a:rPr lang="es-ES" altLang="es-ES" sz="1200" dirty="0" smtClean="0"/>
              <a:t>(IF: </a:t>
            </a:r>
            <a:r>
              <a:rPr lang="es-ES" altLang="es-ES" sz="1200" dirty="0"/>
              <a:t>3.432; </a:t>
            </a:r>
            <a:r>
              <a:rPr lang="es-ES" altLang="es-ES" sz="1200" dirty="0" smtClean="0"/>
              <a:t>10/59, </a:t>
            </a:r>
            <a:r>
              <a:rPr lang="es-ES" altLang="es-ES" sz="1200" b="1" dirty="0"/>
              <a:t>Q1</a:t>
            </a:r>
            <a:r>
              <a:rPr lang="es-ES" altLang="es-ES" sz="1200" dirty="0" smtClean="0"/>
              <a:t>).</a:t>
            </a:r>
            <a:endParaRPr lang="es-ES" altLang="es-ES" sz="1200" dirty="0"/>
          </a:p>
          <a:p>
            <a:pPr marL="39688" indent="0" eaLnBrk="1" hangingPunct="1">
              <a:buNone/>
            </a:pPr>
            <a:r>
              <a:rPr lang="es-ES" altLang="es-ES" sz="1200" dirty="0" smtClean="0"/>
              <a:t>3- </a:t>
            </a:r>
            <a:r>
              <a:rPr lang="es-ES" altLang="es-ES" sz="1200" dirty="0" err="1"/>
              <a:t>Synthesis</a:t>
            </a:r>
            <a:r>
              <a:rPr lang="es-ES" altLang="es-ES" sz="1200" dirty="0"/>
              <a:t> and </a:t>
            </a:r>
            <a:r>
              <a:rPr lang="es-ES" altLang="es-ES" sz="1200" dirty="0" err="1"/>
              <a:t>biological</a:t>
            </a:r>
            <a:r>
              <a:rPr lang="es-ES" altLang="es-ES" sz="1200" dirty="0"/>
              <a:t> </a:t>
            </a:r>
            <a:r>
              <a:rPr lang="es-ES" altLang="es-ES" sz="1200" dirty="0" err="1"/>
              <a:t>evaluation</a:t>
            </a:r>
            <a:r>
              <a:rPr lang="es-ES" altLang="es-ES" sz="1200" dirty="0"/>
              <a:t> of 4-alkoxy-6,9-dichloro</a:t>
            </a:r>
            <a:r>
              <a:rPr lang="en-GB" altLang="es-ES" sz="1200" dirty="0"/>
              <a:t>[1,2,4 ] </a:t>
            </a:r>
            <a:r>
              <a:rPr lang="en-GB" altLang="es-ES" sz="1200" dirty="0" err="1"/>
              <a:t>triazolo</a:t>
            </a:r>
            <a:r>
              <a:rPr lang="en-GB" altLang="es-ES" sz="1200" dirty="0"/>
              <a:t>[4,3-a]</a:t>
            </a:r>
            <a:r>
              <a:rPr lang="en-GB" altLang="es-ES" sz="1200" dirty="0" err="1"/>
              <a:t>quinoxalines</a:t>
            </a:r>
            <a:r>
              <a:rPr lang="en-GB" altLang="es-ES" sz="1200" dirty="0"/>
              <a:t> as inhibitors of TNF-</a:t>
            </a:r>
            <a:r>
              <a:rPr lang="el-GR" altLang="es-ES" sz="1200" dirty="0"/>
              <a:t>α</a:t>
            </a:r>
            <a:r>
              <a:rPr lang="es-ES" altLang="es-ES" sz="1200" dirty="0"/>
              <a:t> and IL-6. </a:t>
            </a:r>
            <a:r>
              <a:rPr lang="es-ES" altLang="es-ES" sz="1200" dirty="0" err="1"/>
              <a:t>Eur</a:t>
            </a:r>
            <a:r>
              <a:rPr lang="es-ES" altLang="es-ES" sz="1200" dirty="0"/>
              <a:t> J </a:t>
            </a:r>
            <a:r>
              <a:rPr lang="es-ES" altLang="es-ES" sz="1200" dirty="0" err="1"/>
              <a:t>Med</a:t>
            </a:r>
            <a:r>
              <a:rPr lang="es-ES" altLang="es-ES" sz="1200" dirty="0"/>
              <a:t> </a:t>
            </a:r>
            <a:r>
              <a:rPr lang="es-ES" altLang="es-ES" sz="1200" dirty="0" err="1"/>
              <a:t>Chem</a:t>
            </a:r>
            <a:r>
              <a:rPr lang="es-ES" altLang="es-ES" sz="1200" dirty="0"/>
              <a:t>. </a:t>
            </a:r>
            <a:r>
              <a:rPr lang="es-ES" altLang="es-ES" sz="1200" dirty="0" smtClean="0"/>
              <a:t>Aug;54:87-94</a:t>
            </a:r>
            <a:r>
              <a:rPr lang="es-ES" altLang="es-ES" sz="1200" dirty="0"/>
              <a:t>. (2012) </a:t>
            </a:r>
            <a:r>
              <a:rPr lang="es-ES" altLang="es-ES" sz="1200" dirty="0" smtClean="0"/>
              <a:t>      (IF: </a:t>
            </a:r>
            <a:r>
              <a:rPr lang="es-ES" altLang="es-ES" sz="1200" dirty="0"/>
              <a:t>3.432; 13/58, </a:t>
            </a:r>
            <a:r>
              <a:rPr lang="es-ES" altLang="es-ES" sz="1200" b="1" dirty="0"/>
              <a:t>Q1</a:t>
            </a:r>
            <a:r>
              <a:rPr lang="es-ES" altLang="es-ES" sz="1200" dirty="0"/>
              <a:t>).</a:t>
            </a:r>
          </a:p>
          <a:p>
            <a:pPr marL="39688" indent="0" eaLnBrk="1" hangingPunct="1">
              <a:buNone/>
            </a:pPr>
            <a:endParaRPr lang="es-ES" altLang="es-ES" sz="1200" dirty="0"/>
          </a:p>
        </p:txBody>
      </p:sp>
      <p:sp>
        <p:nvSpPr>
          <p:cNvPr id="11" name="Rectangle 5"/>
          <p:cNvSpPr>
            <a:spLocks/>
          </p:cNvSpPr>
          <p:nvPr/>
        </p:nvSpPr>
        <p:spPr bwMode="auto">
          <a:xfrm>
            <a:off x="517465" y="3781912"/>
            <a:ext cx="853122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  <a:p>
            <a:pPr algn="just"/>
            <a:r>
              <a:rPr lang="es-ES" altLang="es-ES" sz="1600" dirty="0" smtClean="0">
                <a:solidFill>
                  <a:srgbClr val="002060"/>
                </a:solidFill>
                <a:sym typeface="Arial" panose="020B0604020202020204" pitchFamily="34" charset="0"/>
              </a:rPr>
              <a:t>Contrato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: Universidad de Murcia y Empresa </a:t>
            </a:r>
            <a:r>
              <a:rPr lang="es-ES" altLang="es-ES" sz="1600" dirty="0" err="1">
                <a:solidFill>
                  <a:srgbClr val="002060"/>
                </a:solidFill>
                <a:sym typeface="Arial" panose="020B0604020202020204" pitchFamily="34" charset="0"/>
              </a:rPr>
              <a:t>Villapharma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 </a:t>
            </a:r>
            <a:r>
              <a:rPr lang="es-ES" altLang="es-ES" sz="1600" dirty="0" err="1">
                <a:solidFill>
                  <a:srgbClr val="002060"/>
                </a:solidFill>
                <a:sym typeface="Arial" panose="020B0604020202020204" pitchFamily="34" charset="0"/>
              </a:rPr>
              <a:t>Research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 S.L. </a:t>
            </a:r>
            <a:r>
              <a:rPr lang="es-ES" altLang="es-ES" sz="1600" dirty="0">
                <a:solidFill>
                  <a:srgbClr val="0070C0"/>
                </a:solidFill>
                <a:sym typeface="Arial" panose="020B0604020202020204" pitchFamily="34" charset="0"/>
              </a:rPr>
              <a:t>Diseño, desarrollo, síntesis y evaluación de la actividad biológica de nuevos potenciales fármacos en el campo de la oncología y la inflamación</a:t>
            </a:r>
            <a:r>
              <a:rPr lang="es-ES" altLang="es-ES" sz="1600" dirty="0">
                <a:solidFill>
                  <a:schemeClr val="accent2"/>
                </a:solidFill>
                <a:sym typeface="Arial" panose="020B0604020202020204" pitchFamily="34" charset="0"/>
              </a:rPr>
              <a:t>. 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Duración, desde </a:t>
            </a:r>
            <a:r>
              <a:rPr lang="es-ES_tradnl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14/5/2010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 hasta </a:t>
            </a:r>
            <a:r>
              <a:rPr lang="es-ES_tradnl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14/5/2012</a:t>
            </a:r>
            <a:r>
              <a:rPr lang="es-ES" altLang="es-ES" sz="1600" dirty="0">
                <a:solidFill>
                  <a:srgbClr val="002060"/>
                </a:solidFill>
                <a:sym typeface="Arial" panose="020B0604020202020204" pitchFamily="34" charset="0"/>
              </a:rPr>
              <a:t>. </a:t>
            </a:r>
          </a:p>
          <a:p>
            <a:pPr algn="just"/>
            <a:endParaRPr lang="es-ES" altLang="es-ES" sz="1600" dirty="0">
              <a:solidFill>
                <a:srgbClr val="002060"/>
              </a:solidFill>
              <a:sym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1230</Words>
  <Application>Microsoft Office PowerPoint</Application>
  <PresentationFormat>Presentación en pantalla (4:3)</PresentationFormat>
  <Paragraphs>110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Luis Garcia-Marcos</dc:creator>
  <cp:lastModifiedBy>maria</cp:lastModifiedBy>
  <cp:revision>42</cp:revision>
  <dcterms:created xsi:type="dcterms:W3CDTF">2016-04-25T16:24:49Z</dcterms:created>
  <dcterms:modified xsi:type="dcterms:W3CDTF">2016-07-04T23:09:17Z</dcterms:modified>
</cp:coreProperties>
</file>