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>
      <p:cViewPr varScale="1">
        <p:scale>
          <a:sx n="105" d="100"/>
          <a:sy n="105" d="100"/>
        </p:scale>
        <p:origin x="108" y="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CD014D-8F7D-418B-96EF-645760DCDB2F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F03A1-8316-4823-B9D3-FB77C8B82C4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5377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EF03A1-8316-4823-B9D3-FB77C8B82C45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5384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EF03A1-8316-4823-B9D3-FB77C8B82C45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4048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6C7F6-03A4-445A-8BCD-697E7AF6889A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662C9-8BD3-4D98-ACE7-2C34D4785A6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pediatria.imib.es/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://gitc.imib.e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microbiologia.imib.es/" TargetMode="External"/><Relationship Id="rId5" Type="http://schemas.openxmlformats.org/officeDocument/2006/relationships/hyperlink" Target="http://nutricion.imib.es/" TargetMode="External"/><Relationship Id="rId4" Type="http://schemas.openxmlformats.org/officeDocument/2006/relationships/hyperlink" Target="http://nutbro.imib.es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OBJETIVO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339175" y="1979204"/>
            <a:ext cx="9036496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ES" sz="2400" dirty="0" smtClean="0"/>
              <a:t>MODIFICACIONES POST-TRADUCCIONALES DE PROTEINAS: ESTUDIO DE </a:t>
            </a:r>
            <a:r>
              <a:rPr lang="es-ES" sz="2400" dirty="0"/>
              <a:t>LA </a:t>
            </a:r>
            <a:r>
              <a:rPr lang="es-ES" sz="2400" dirty="0" smtClean="0"/>
              <a:t>ACETILACION/DESACETILACION </a:t>
            </a:r>
            <a:r>
              <a:rPr lang="es-ES" sz="2400" dirty="0"/>
              <a:t>DEL PROTEOMA DE </a:t>
            </a:r>
            <a:r>
              <a:rPr lang="es-ES" sz="2400" i="1" dirty="0"/>
              <a:t>E. </a:t>
            </a:r>
            <a:r>
              <a:rPr lang="es-ES" sz="2400" i="1" dirty="0" err="1" smtClean="0"/>
              <a:t>coli</a:t>
            </a:r>
            <a:r>
              <a:rPr lang="es-ES" sz="2400" i="1" dirty="0" smtClean="0"/>
              <a:t>. </a:t>
            </a:r>
            <a:r>
              <a:rPr lang="es-ES" sz="2400" b="1" dirty="0" smtClean="0"/>
              <a:t>THE PROTEOACETYLOME.</a:t>
            </a:r>
          </a:p>
          <a:p>
            <a:pPr marL="342900" indent="-342900">
              <a:buFont typeface="+mj-lt"/>
              <a:buAutoNum type="arabicPeriod"/>
            </a:pPr>
            <a:endParaRPr lang="es-ES" sz="1100" b="1" dirty="0" smtClean="0"/>
          </a:p>
          <a:p>
            <a:r>
              <a:rPr lang="es-ES" sz="2400" dirty="0" smtClean="0"/>
              <a:t>2. BIOTECNOLOGIA </a:t>
            </a:r>
            <a:r>
              <a:rPr lang="es-ES" sz="2400" dirty="0"/>
              <a:t>DE SISTEMAS PARA LA MEJORA </a:t>
            </a:r>
            <a:r>
              <a:rPr lang="es-ES" sz="2400" dirty="0" smtClean="0"/>
              <a:t>DE BIOPROCESOS </a:t>
            </a:r>
            <a:r>
              <a:rPr lang="es-ES" sz="2400" dirty="0"/>
              <a:t>RELACIONADOS CON EL METABOLISMO CENTRAL DE </a:t>
            </a:r>
            <a:r>
              <a:rPr lang="es-ES" sz="2400" i="1" dirty="0"/>
              <a:t>E. </a:t>
            </a:r>
            <a:r>
              <a:rPr lang="es-ES" sz="2400" i="1" dirty="0" err="1"/>
              <a:t>coli</a:t>
            </a:r>
            <a:r>
              <a:rPr lang="es-ES" sz="2400" dirty="0"/>
              <a:t>: </a:t>
            </a:r>
            <a:r>
              <a:rPr lang="es-ES" sz="2400" b="1" dirty="0"/>
              <a:t>INTEGRACION DE LA REGULACION TRANSCRIPCIONAL Y POST-TRADUCCIONAL EN LA PRODUCCION DE TERPENOS</a:t>
            </a:r>
          </a:p>
          <a:p>
            <a:pPr marL="342900" indent="-342900">
              <a:buFont typeface="+mj-lt"/>
              <a:buAutoNum type="arabicPeriod"/>
            </a:pPr>
            <a:endParaRPr lang="es-ES" sz="1100" b="1" dirty="0" smtClean="0"/>
          </a:p>
          <a:p>
            <a:r>
              <a:rPr lang="es-ES" sz="2400" b="1" dirty="0" smtClean="0"/>
              <a:t>3. VOCS AS BIOMARKERS FOR PREVENTION OF ASTHMA. </a:t>
            </a:r>
            <a:r>
              <a:rPr lang="es-ES" sz="2400" dirty="0" smtClean="0"/>
              <a:t>UNRAVELING </a:t>
            </a:r>
            <a:r>
              <a:rPr lang="es-ES" sz="2400" dirty="0"/>
              <a:t>IN UTERO DETERMINANTS PREDICTING LUNG FUNCTION IN INFANTS: A STEP FOR PRENATAL PREVENTION OF ASTHMA</a:t>
            </a:r>
            <a:r>
              <a:rPr lang="es-ES" sz="2400" dirty="0" smtClean="0"/>
              <a:t>.                </a:t>
            </a:r>
            <a:r>
              <a:rPr lang="es-ES" sz="2400" b="1" dirty="0" smtClean="0"/>
              <a:t>NELA : </a:t>
            </a:r>
            <a:r>
              <a:rPr lang="es-ES" sz="2400" b="1" dirty="0" smtClean="0"/>
              <a:t>NUTRITION IN EARLY LIFE AND ASTHMA</a:t>
            </a:r>
            <a:endParaRPr lang="es-ES" sz="24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1475656" y="70502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dirty="0" smtClean="0"/>
              <a:t>7</a:t>
            </a:r>
            <a:endParaRPr lang="es-ES" sz="48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1544664" y="609062"/>
            <a:ext cx="41216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/>
              <a:t>GI/</a:t>
            </a:r>
            <a:r>
              <a:rPr lang="es-ES" sz="3600" b="1" dirty="0" err="1"/>
              <a:t>ImiB</a:t>
            </a:r>
            <a:r>
              <a:rPr lang="es-ES" sz="3600" b="1" dirty="0"/>
              <a:t>/C073-2011. 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582168" y="1087240"/>
            <a:ext cx="65505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/>
              <a:t>BIOLOGIA MOLECULAR DE SISTEMAS.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PROYECT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395536" y="1548805"/>
            <a:ext cx="784887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MINECO</a:t>
            </a:r>
            <a:endParaRPr lang="es-ES" sz="1200" b="1" dirty="0"/>
          </a:p>
          <a:p>
            <a:r>
              <a:rPr lang="es-ES" sz="1100" b="1" dirty="0"/>
              <a:t>Referencia: </a:t>
            </a:r>
            <a:r>
              <a:rPr lang="es-ES" sz="1100" dirty="0"/>
              <a:t>BIO2014-54411-C2-1-R</a:t>
            </a:r>
          </a:p>
          <a:p>
            <a:r>
              <a:rPr lang="es-ES" sz="1100" b="1" dirty="0"/>
              <a:t>Investigador principal 1: MANUEL CANOVAS DIAZ</a:t>
            </a:r>
          </a:p>
          <a:p>
            <a:r>
              <a:rPr lang="es-ES" sz="1100" b="1" dirty="0"/>
              <a:t>Entidad solicitante: UNIVERSIDAD DE MURCIA</a:t>
            </a:r>
            <a:endParaRPr lang="es-ES" sz="1100" dirty="0"/>
          </a:p>
          <a:p>
            <a:r>
              <a:rPr lang="es-ES" sz="1100" b="1" dirty="0"/>
              <a:t>Título: </a:t>
            </a:r>
            <a:r>
              <a:rPr lang="es-ES" sz="1100" dirty="0"/>
              <a:t>BIOLOGIA DE SISTEMAS Y SINTETICA DE LA ACETILACION-DESACETILACION DEL PROTEOMA DE E. </a:t>
            </a:r>
            <a:r>
              <a:rPr lang="es-ES" sz="1100" dirty="0" smtClean="0"/>
              <a:t>COLI</a:t>
            </a:r>
            <a:endParaRPr lang="es-ES" sz="1100" dirty="0"/>
          </a:p>
          <a:p>
            <a:r>
              <a:rPr lang="es-ES" sz="1100" b="1" dirty="0"/>
              <a:t>Fecha de inicio: </a:t>
            </a:r>
            <a:r>
              <a:rPr lang="es-ES" sz="1100" dirty="0"/>
              <a:t>01/01/2015</a:t>
            </a:r>
          </a:p>
          <a:p>
            <a:r>
              <a:rPr lang="es-ES" sz="1100" b="1" dirty="0"/>
              <a:t>Duración en años: </a:t>
            </a:r>
            <a:r>
              <a:rPr lang="es-ES" sz="1100" dirty="0"/>
              <a:t>3</a:t>
            </a:r>
          </a:p>
          <a:p>
            <a:r>
              <a:rPr lang="es-ES" sz="1100" dirty="0"/>
              <a:t> </a:t>
            </a:r>
          </a:p>
          <a:p>
            <a:r>
              <a:rPr lang="en-US" sz="1100" dirty="0"/>
              <a:t> </a:t>
            </a:r>
            <a:r>
              <a:rPr lang="en-US" sz="1100" b="1" dirty="0" smtClean="0"/>
              <a:t>SENECA-CARM</a:t>
            </a:r>
            <a:endParaRPr lang="es-ES" sz="1100" b="1" dirty="0"/>
          </a:p>
          <a:p>
            <a:r>
              <a:rPr lang="es-ES" sz="1100" b="1" dirty="0"/>
              <a:t>Referencia</a:t>
            </a:r>
            <a:r>
              <a:rPr lang="es-ES" sz="1100" dirty="0"/>
              <a:t>: 19236/PI/14</a:t>
            </a:r>
          </a:p>
          <a:p>
            <a:r>
              <a:rPr lang="es-ES" sz="1100" b="1" dirty="0"/>
              <a:t>Investigador principal: </a:t>
            </a:r>
            <a:r>
              <a:rPr lang="es-ES" sz="1100" b="1" dirty="0" smtClean="0"/>
              <a:t>CANOVAS DIAZ MANUEL</a:t>
            </a:r>
          </a:p>
          <a:p>
            <a:r>
              <a:rPr lang="es-ES" sz="1100" b="1" dirty="0" smtClean="0"/>
              <a:t>Organismo</a:t>
            </a:r>
            <a:r>
              <a:rPr lang="es-ES" sz="1100" b="1" dirty="0"/>
              <a:t>: </a:t>
            </a:r>
            <a:r>
              <a:rPr lang="es-ES" sz="1100" b="1" dirty="0" smtClean="0"/>
              <a:t>UNIVERSIDAD DE MURCIA</a:t>
            </a:r>
          </a:p>
          <a:p>
            <a:r>
              <a:rPr lang="es-ES" sz="1100" b="1" dirty="0" smtClean="0"/>
              <a:t>Título </a:t>
            </a:r>
            <a:r>
              <a:rPr lang="es-ES" sz="1100" b="1" dirty="0"/>
              <a:t>del proyecto</a:t>
            </a:r>
            <a:r>
              <a:rPr lang="es-ES" sz="1100" dirty="0"/>
              <a:t>: BIOTECNOLOGIA DE SISTEMAS PARA LA MEJORA </a:t>
            </a:r>
            <a:r>
              <a:rPr lang="es-ES" sz="1100" dirty="0" smtClean="0"/>
              <a:t>DE BIOPROCESOS </a:t>
            </a:r>
            <a:r>
              <a:rPr lang="es-ES" sz="1100" dirty="0"/>
              <a:t>RELACIONADOS CON EL METABOLISMO CENTRAL DE E. </a:t>
            </a:r>
            <a:r>
              <a:rPr lang="es-ES" sz="1100" dirty="0" err="1"/>
              <a:t>coli</a:t>
            </a:r>
            <a:r>
              <a:rPr lang="es-ES" sz="1100" dirty="0"/>
              <a:t>: INTEGRACION DE LA REGULACION TRANSCRIPCIONAL Y POST-TRADUCCIONAL EN LA PRODUCCION DE TERPENOS</a:t>
            </a:r>
          </a:p>
          <a:p>
            <a:r>
              <a:rPr lang="es-ES" sz="1100" b="1" dirty="0"/>
              <a:t>Fecha de inicio: </a:t>
            </a:r>
            <a:r>
              <a:rPr lang="es-ES" sz="1100" dirty="0"/>
              <a:t>01/07/2015</a:t>
            </a:r>
          </a:p>
          <a:p>
            <a:r>
              <a:rPr lang="es-ES" sz="1100" b="1" dirty="0"/>
              <a:t>Duración: </a:t>
            </a:r>
            <a:r>
              <a:rPr lang="es-ES" sz="1100" dirty="0"/>
              <a:t>3</a:t>
            </a:r>
          </a:p>
          <a:p>
            <a:r>
              <a:rPr lang="en-US" sz="1100" dirty="0"/>
              <a:t> </a:t>
            </a:r>
            <a:endParaRPr lang="es-ES" sz="1100" b="1" dirty="0"/>
          </a:p>
          <a:p>
            <a:r>
              <a:rPr lang="en-US" sz="1100" b="1" dirty="0"/>
              <a:t>CARLOS III. </a:t>
            </a:r>
            <a:r>
              <a:rPr lang="es-ES" sz="1100" b="1" dirty="0"/>
              <a:t>FUNDACION PARA LA FORMACION E INVESTIGACION SANITARIAS DE LA REGION DE MURCIA (FFIS)</a:t>
            </a:r>
          </a:p>
          <a:p>
            <a:r>
              <a:rPr lang="en-US" sz="1100" dirty="0"/>
              <a:t>REFERENCIA: </a:t>
            </a:r>
            <a:r>
              <a:rPr lang="es-ES" sz="1100" b="1" dirty="0"/>
              <a:t>PIE15/00051 EXCELENCIA</a:t>
            </a:r>
          </a:p>
          <a:p>
            <a:r>
              <a:rPr lang="es-ES" sz="1100" b="1" dirty="0"/>
              <a:t>ENTIDAD SOLICITANTE</a:t>
            </a:r>
            <a:r>
              <a:rPr lang="es-ES" sz="1100" dirty="0"/>
              <a:t>: IMIB.</a:t>
            </a:r>
          </a:p>
          <a:p>
            <a:r>
              <a:rPr lang="es-ES" sz="1100" b="1" dirty="0"/>
              <a:t>IP PROYECTO COORDINADO</a:t>
            </a:r>
            <a:r>
              <a:rPr lang="es-ES" sz="1100" dirty="0"/>
              <a:t>:  </a:t>
            </a:r>
            <a:r>
              <a:rPr lang="es-ES" sz="1100" b="1" dirty="0"/>
              <a:t>LUIS GARCIA MARCOS</a:t>
            </a:r>
          </a:p>
          <a:p>
            <a:r>
              <a:rPr lang="es-ES" sz="1100" b="1" dirty="0"/>
              <a:t>IP SUBPROYECTO </a:t>
            </a:r>
            <a:r>
              <a:rPr lang="en-US" sz="1100" b="1" dirty="0"/>
              <a:t>RG7</a:t>
            </a:r>
            <a:r>
              <a:rPr lang="es-ES" sz="1100" dirty="0"/>
              <a:t> : </a:t>
            </a:r>
            <a:r>
              <a:rPr lang="es-ES" sz="1100" b="1" dirty="0"/>
              <a:t>MANUEL CANOVAS</a:t>
            </a:r>
          </a:p>
          <a:p>
            <a:r>
              <a:rPr lang="es-ES" sz="1100" dirty="0"/>
              <a:t>GRUPO IMIB: </a:t>
            </a:r>
            <a:r>
              <a:rPr lang="es-ES" sz="1100" b="1" dirty="0"/>
              <a:t>GI/</a:t>
            </a:r>
            <a:r>
              <a:rPr lang="es-ES" sz="1100" b="1" dirty="0" err="1"/>
              <a:t>ImiB</a:t>
            </a:r>
            <a:r>
              <a:rPr lang="es-ES" sz="1100" b="1" dirty="0"/>
              <a:t>/C073-2011. BIOLOGIA MOLECULAR DE SISTEMAS. </a:t>
            </a:r>
            <a:endParaRPr lang="es-ES" sz="1100" dirty="0"/>
          </a:p>
          <a:p>
            <a:r>
              <a:rPr lang="en-US" sz="1100" b="1" dirty="0"/>
              <a:t>Dept. Biochemistry and Molecular Biology B and </a:t>
            </a:r>
            <a:r>
              <a:rPr lang="en-US" sz="1100" b="1" dirty="0" err="1"/>
              <a:t>Inmmunology</a:t>
            </a:r>
            <a:r>
              <a:rPr lang="en-US" sz="1100" b="1" dirty="0"/>
              <a:t>. Faculty of Chemistry. University of Murcia.</a:t>
            </a:r>
            <a:endParaRPr lang="es-ES" sz="1100" dirty="0"/>
          </a:p>
          <a:p>
            <a:r>
              <a:rPr lang="es-ES" sz="1100" b="1" dirty="0"/>
              <a:t>TITULO DE PROYECTO:</a:t>
            </a:r>
            <a:r>
              <a:rPr lang="es-ES" sz="1100" dirty="0"/>
              <a:t> UNRAVELING IN UTERO DETERMINANTS PREDICTING LUNG FUNCTION IN INFANTS: A STEP FOR PRENATAL PREVENTION OF ASTHMA.</a:t>
            </a:r>
          </a:p>
          <a:p>
            <a:r>
              <a:rPr lang="es-ES" sz="1100" b="1" dirty="0"/>
              <a:t>Fecha de inicio: </a:t>
            </a:r>
            <a:r>
              <a:rPr lang="es-ES" sz="1100" dirty="0" smtClean="0"/>
              <a:t>01/01/2016</a:t>
            </a:r>
            <a:endParaRPr lang="es-ES" sz="11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1475656" y="25030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dirty="0"/>
              <a:t>7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544664" y="609062"/>
            <a:ext cx="41216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/>
              <a:t>GI/</a:t>
            </a:r>
            <a:r>
              <a:rPr lang="es-ES" sz="3600" b="1" dirty="0" err="1"/>
              <a:t>ImiB</a:t>
            </a:r>
            <a:r>
              <a:rPr lang="es-ES" sz="3600" b="1" dirty="0"/>
              <a:t>/C073-2011. 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582168" y="1087240"/>
            <a:ext cx="65505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/>
              <a:t>BIOLOGIA MOLECULAR DE SISTEMAS.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OBJETIVO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339175" y="1979204"/>
            <a:ext cx="903649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1600" dirty="0" smtClean="0"/>
              <a:t>Dr. CARMEN </a:t>
            </a:r>
            <a:r>
              <a:rPr lang="es-ES" sz="1600" dirty="0"/>
              <a:t>MARTÍNEZ GRACIA </a:t>
            </a:r>
            <a:r>
              <a:rPr lang="es-ES" sz="1600" u="sng" dirty="0">
                <a:hlinkClick r:id="rId4"/>
              </a:rPr>
              <a:t>NUTRICION Y BROMATOLOGIA.</a:t>
            </a:r>
            <a:r>
              <a:rPr lang="es-ES" sz="1600" b="1" u="sng" dirty="0">
                <a:hlinkClick r:id="rId4"/>
              </a:rPr>
              <a:t>CÓDIGO SOLICITUD: IMIB/GI2010/4</a:t>
            </a:r>
            <a:r>
              <a:rPr lang="es-ES" sz="1600" u="sng" dirty="0">
                <a:hlinkClick r:id="rId4"/>
              </a:rPr>
              <a:t>. </a:t>
            </a:r>
            <a:r>
              <a:rPr lang="es-ES" sz="1600" b="1" u="sng" dirty="0">
                <a:hlinkClick r:id="rId4"/>
              </a:rPr>
              <a:t>CÓDIGO DE REGISTRO: GI/IMIB/E131/2011</a:t>
            </a:r>
            <a:r>
              <a:rPr lang="es-ES" sz="1600" u="sng" dirty="0">
                <a:hlinkClick r:id="rId4"/>
              </a:rPr>
              <a:t> </a:t>
            </a:r>
            <a:endParaRPr lang="es-ES" sz="1600" dirty="0"/>
          </a:p>
          <a:p>
            <a:pPr lvl="0"/>
            <a:endParaRPr lang="es-ES" sz="1600" dirty="0" smtClean="0"/>
          </a:p>
          <a:p>
            <a:pPr lvl="0"/>
            <a:r>
              <a:rPr lang="es-ES" sz="1600" dirty="0" smtClean="0"/>
              <a:t>Dr. ELVIRA </a:t>
            </a:r>
            <a:r>
              <a:rPr lang="es-ES" sz="1600" dirty="0"/>
              <a:t>LARQUE DAZA. </a:t>
            </a:r>
            <a:r>
              <a:rPr lang="es-ES" sz="1600" u="sng" dirty="0">
                <a:hlinkClick r:id="rId5"/>
              </a:rPr>
              <a:t>NUTRICIÓN. </a:t>
            </a:r>
            <a:r>
              <a:rPr lang="es-ES" sz="1600" b="1" u="sng" dirty="0">
                <a:hlinkClick r:id="rId5"/>
              </a:rPr>
              <a:t>CÓDIGO SOLICITUD: IMIB/GI2010/45</a:t>
            </a:r>
            <a:r>
              <a:rPr lang="es-ES" sz="1600" u="sng" dirty="0">
                <a:hlinkClick r:id="rId5"/>
              </a:rPr>
              <a:t>.</a:t>
            </a:r>
            <a:r>
              <a:rPr lang="es-ES" sz="1600" dirty="0">
                <a:hlinkClick r:id="rId5"/>
              </a:rPr>
              <a:t/>
            </a:r>
            <a:br>
              <a:rPr lang="es-ES" sz="1600" dirty="0">
                <a:hlinkClick r:id="rId5"/>
              </a:rPr>
            </a:br>
            <a:r>
              <a:rPr lang="es-ES" sz="1600" b="1" u="sng" dirty="0">
                <a:hlinkClick r:id="rId5"/>
              </a:rPr>
              <a:t>CÓDIGO DE REGISTRO: GI/IMIB/C030/2011</a:t>
            </a:r>
            <a:r>
              <a:rPr lang="es-ES" sz="1600" u="sng" dirty="0">
                <a:hlinkClick r:id="rId5"/>
              </a:rPr>
              <a:t> </a:t>
            </a:r>
            <a:endParaRPr lang="es-ES" sz="1600" dirty="0"/>
          </a:p>
          <a:p>
            <a:pPr lvl="0"/>
            <a:endParaRPr lang="es-ES" sz="1600" dirty="0" smtClean="0"/>
          </a:p>
          <a:p>
            <a:pPr lvl="0"/>
            <a:r>
              <a:rPr lang="es-ES" sz="1600" dirty="0" smtClean="0"/>
              <a:t>Dr. MANUEL </a:t>
            </a:r>
            <a:r>
              <a:rPr lang="es-ES" sz="1600" dirty="0"/>
              <a:t>SEGOVIA HERNANDEZ </a:t>
            </a:r>
            <a:r>
              <a:rPr lang="es-ES" sz="1600" u="sng" dirty="0">
                <a:hlinkClick r:id="rId6"/>
              </a:rPr>
              <a:t>MICROBIOLOGÍA CLÍNICA Y MEDICINA TROPICAL.</a:t>
            </a:r>
            <a:r>
              <a:rPr lang="es-ES" sz="1600" b="1" u="sng" dirty="0">
                <a:hlinkClick r:id="rId6"/>
              </a:rPr>
              <a:t>CÓDIGO SOLICITUD: IMIB/GI2010/43</a:t>
            </a:r>
            <a:r>
              <a:rPr lang="es-ES" sz="1600" u="sng" dirty="0">
                <a:hlinkClick r:id="rId6"/>
              </a:rPr>
              <a:t>. </a:t>
            </a:r>
            <a:r>
              <a:rPr lang="es-ES" sz="1600" b="1" u="sng" dirty="0">
                <a:hlinkClick r:id="rId6"/>
              </a:rPr>
              <a:t>CÓDIGO DE REGISTRO: GI/IMIB/C062/2011</a:t>
            </a:r>
            <a:r>
              <a:rPr lang="es-ES" sz="1600" u="sng" dirty="0">
                <a:hlinkClick r:id="rId6"/>
              </a:rPr>
              <a:t> </a:t>
            </a:r>
            <a:endParaRPr lang="es-ES" sz="1600" dirty="0"/>
          </a:p>
          <a:p>
            <a:pPr lvl="0"/>
            <a:endParaRPr lang="es-ES" sz="1600" dirty="0" smtClean="0"/>
          </a:p>
          <a:p>
            <a:pPr lvl="0"/>
            <a:r>
              <a:rPr lang="es-ES" sz="1600" dirty="0" smtClean="0"/>
              <a:t>Dr. JUAN </a:t>
            </a:r>
            <a:r>
              <a:rPr lang="es-ES" sz="1600" dirty="0"/>
              <a:t>CABEZAS HERRERA. </a:t>
            </a:r>
            <a:r>
              <a:rPr lang="es-ES" sz="1600" u="sng" dirty="0">
                <a:hlinkClick r:id="rId7"/>
              </a:rPr>
              <a:t>TERAPIAS MOLECULARES Y BIOMARCADORES DE TUMORES SÓLIDOS.</a:t>
            </a:r>
            <a:r>
              <a:rPr lang="es-ES" sz="1600" b="1" u="sng" dirty="0">
                <a:hlinkClick r:id="rId7"/>
              </a:rPr>
              <a:t>CÓDIGO SOLICITUD: IMIB/GI2010/72</a:t>
            </a:r>
            <a:r>
              <a:rPr lang="es-ES" sz="1600" u="sng" dirty="0">
                <a:hlinkClick r:id="rId7"/>
              </a:rPr>
              <a:t>.</a:t>
            </a:r>
            <a:r>
              <a:rPr lang="es-ES" sz="1600" dirty="0">
                <a:hlinkClick r:id="rId7"/>
              </a:rPr>
              <a:t/>
            </a:r>
            <a:br>
              <a:rPr lang="es-ES" sz="1600" dirty="0">
                <a:hlinkClick r:id="rId7"/>
              </a:rPr>
            </a:br>
            <a:r>
              <a:rPr lang="es-ES" sz="1600" b="1" u="sng" dirty="0">
                <a:hlinkClick r:id="rId7"/>
              </a:rPr>
              <a:t>CÓDIGO DE REGISTRO: GI/IMIB/C011/2011</a:t>
            </a:r>
            <a:r>
              <a:rPr lang="es-ES" sz="1600" u="sng" dirty="0">
                <a:hlinkClick r:id="rId7"/>
              </a:rPr>
              <a:t> </a:t>
            </a:r>
            <a:endParaRPr lang="es-ES" sz="1600" dirty="0"/>
          </a:p>
          <a:p>
            <a:pPr lvl="0"/>
            <a:endParaRPr lang="es-ES" sz="1600" dirty="0" smtClean="0"/>
          </a:p>
          <a:p>
            <a:pPr lvl="0"/>
            <a:r>
              <a:rPr lang="es-ES" sz="1600" dirty="0" smtClean="0"/>
              <a:t>Dr. LUIS </a:t>
            </a:r>
            <a:r>
              <a:rPr lang="es-ES" sz="1600" dirty="0"/>
              <a:t>V. GARCÍA-MARCOS ÁLVAREZ. </a:t>
            </a:r>
            <a:r>
              <a:rPr lang="es-ES" sz="1600" b="1" dirty="0"/>
              <a:t>INVESTIGACIÓN EN PEDIATRÍA</a:t>
            </a:r>
            <a:endParaRPr lang="es-ES" sz="1600" dirty="0"/>
          </a:p>
          <a:p>
            <a:r>
              <a:rPr lang="es-ES" sz="1600" b="1" dirty="0"/>
              <a:t>CÓDIGO DE REGISTRO: </a:t>
            </a:r>
            <a:r>
              <a:rPr lang="es-ES" sz="1600" b="1" u="sng" cap="all" dirty="0">
                <a:hlinkClick r:id="rId8"/>
              </a:rPr>
              <a:t>[GI/IMIB/C020/2011] </a:t>
            </a:r>
            <a:r>
              <a:rPr lang="es-ES" sz="1600" b="1" u="sng" cap="all" dirty="0" smtClean="0">
                <a:hlinkClick r:id="rId8"/>
              </a:rPr>
              <a:t>– </a:t>
            </a:r>
            <a:r>
              <a:rPr lang="es-ES" sz="1600" b="1" u="sng" cap="all" dirty="0" smtClean="0">
                <a:solidFill>
                  <a:srgbClr val="FF0000"/>
                </a:solidFill>
              </a:rPr>
              <a:t>coordinador proyecto </a:t>
            </a:r>
            <a:r>
              <a:rPr lang="es-ES" sz="1600" b="1" u="sng" cap="all" dirty="0" err="1" smtClean="0">
                <a:solidFill>
                  <a:srgbClr val="FF0000"/>
                </a:solidFill>
              </a:rPr>
              <a:t>nela</a:t>
            </a:r>
            <a:endParaRPr lang="es-ES" sz="1600" b="1" dirty="0">
              <a:solidFill>
                <a:srgbClr val="FF0000"/>
              </a:solidFill>
            </a:endParaRPr>
          </a:p>
          <a:p>
            <a:r>
              <a:rPr lang="es-ES" sz="1600" b="1" dirty="0" smtClean="0">
                <a:solidFill>
                  <a:srgbClr val="C00000"/>
                </a:solidFill>
              </a:rPr>
              <a:t>PROYECTO </a:t>
            </a:r>
            <a:r>
              <a:rPr lang="es-ES" sz="1600" b="1" dirty="0">
                <a:solidFill>
                  <a:srgbClr val="C00000"/>
                </a:solidFill>
              </a:rPr>
              <a:t>NELA: UNRAVELING IN UTERO DETERMINANTS PREDICTING LUNG FUNCTION IN INFANTS: A STEP FOR PRENATAL PREVENTION OF ASTHMA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475656" y="70502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dirty="0" smtClean="0"/>
              <a:t>7</a:t>
            </a:r>
            <a:endParaRPr lang="es-ES" sz="48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1544664" y="609062"/>
            <a:ext cx="41216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/>
              <a:t>GI/</a:t>
            </a:r>
            <a:r>
              <a:rPr lang="es-ES" sz="3600" b="1" dirty="0" err="1"/>
              <a:t>ImiB</a:t>
            </a:r>
            <a:r>
              <a:rPr lang="es-ES" sz="3600" b="1" dirty="0"/>
              <a:t>/C073-2011. 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582167" y="1089445"/>
            <a:ext cx="65505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/>
              <a:t>BIOLOGIA MOLECULAR DE SISTEMAS.</a:t>
            </a:r>
          </a:p>
        </p:txBody>
      </p:sp>
    </p:spTree>
    <p:extLst>
      <p:ext uri="{BB962C8B-B14F-4D97-AF65-F5344CB8AC3E}">
        <p14:creationId xmlns:p14="http://schemas.microsoft.com/office/powerpoint/2010/main" val="171084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9 Imagen" descr="Fondo diapos PUBLICACION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467544" y="2079794"/>
            <a:ext cx="867645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1. </a:t>
            </a:r>
            <a:r>
              <a:rPr lang="en-GB" sz="1400" dirty="0"/>
              <a:t>Regulation of acetate metabolism in </a:t>
            </a:r>
            <a:r>
              <a:rPr lang="en-GB" sz="1400" i="1" dirty="0"/>
              <a:t>Escherichia coli</a:t>
            </a:r>
            <a:r>
              <a:rPr lang="en-GB" sz="1400" dirty="0"/>
              <a:t> BL21 by protein </a:t>
            </a:r>
            <a:r>
              <a:rPr lang="en-GB" sz="1400" dirty="0" err="1"/>
              <a:t>N</a:t>
            </a:r>
            <a:r>
              <a:rPr lang="en-GB" sz="1400" baseline="30000" dirty="0" err="1"/>
              <a:t>ε</a:t>
            </a:r>
            <a:r>
              <a:rPr lang="en-GB" sz="1400" dirty="0"/>
              <a:t>-lysine acetylation. </a:t>
            </a:r>
            <a:endParaRPr lang="es-ES" sz="1400" dirty="0"/>
          </a:p>
          <a:p>
            <a:endParaRPr lang="es-ES" sz="1400" dirty="0" smtClean="0"/>
          </a:p>
          <a:p>
            <a:r>
              <a:rPr lang="es-ES" sz="1400" dirty="0" smtClean="0"/>
              <a:t>Autores</a:t>
            </a:r>
            <a:r>
              <a:rPr lang="es-ES" sz="1400" dirty="0"/>
              <a:t>: </a:t>
            </a:r>
            <a:r>
              <a:rPr lang="pt-BR" sz="1400" dirty="0"/>
              <a:t>Sara Castaño-Cerezo, Vicente </a:t>
            </a:r>
            <a:r>
              <a:rPr lang="pt-BR" sz="1400" dirty="0" smtClean="0"/>
              <a:t>Bernal, </a:t>
            </a:r>
            <a:r>
              <a:rPr lang="pt-BR" sz="1400" dirty="0"/>
              <a:t>Teresa </a:t>
            </a:r>
            <a:r>
              <a:rPr lang="pt-BR" sz="1400" dirty="0" err="1"/>
              <a:t>Röhrig</a:t>
            </a:r>
            <a:r>
              <a:rPr lang="pt-BR" sz="1400" dirty="0"/>
              <a:t>, </a:t>
            </a:r>
            <a:r>
              <a:rPr lang="pt-BR" sz="1400" dirty="0" err="1"/>
              <a:t>Svenja</a:t>
            </a:r>
            <a:r>
              <a:rPr lang="pt-BR" sz="1400" dirty="0"/>
              <a:t> </a:t>
            </a:r>
            <a:r>
              <a:rPr lang="pt-BR" sz="1400" dirty="0" err="1"/>
              <a:t>Termeer</a:t>
            </a:r>
            <a:r>
              <a:rPr lang="pt-BR" sz="1400" dirty="0"/>
              <a:t>, </a:t>
            </a:r>
            <a:r>
              <a:rPr lang="pt-BR" sz="1400" b="1" dirty="0"/>
              <a:t>Manuel </a:t>
            </a:r>
            <a:r>
              <a:rPr lang="pt-BR" sz="1400" b="1" dirty="0" err="1" smtClean="0"/>
              <a:t>Cánovas</a:t>
            </a:r>
            <a:endParaRPr lang="es-ES" sz="1400" b="1" dirty="0"/>
          </a:p>
          <a:p>
            <a:r>
              <a:rPr lang="en-US" sz="1600" b="1" i="1" dirty="0" smtClean="0"/>
              <a:t>Applied </a:t>
            </a:r>
            <a:r>
              <a:rPr lang="en-US" sz="1600" b="1" i="1" dirty="0"/>
              <a:t>Microbiology and Biotechnology:  99, 3533-45. 2015.</a:t>
            </a:r>
            <a:endParaRPr lang="es-ES" sz="1600" b="1" dirty="0"/>
          </a:p>
          <a:p>
            <a:r>
              <a:rPr lang="en-US" sz="1400" dirty="0"/>
              <a:t> </a:t>
            </a:r>
            <a:endParaRPr lang="es-ES" sz="1400" b="1" dirty="0"/>
          </a:p>
          <a:p>
            <a:r>
              <a:rPr lang="en-US" sz="1400" dirty="0"/>
              <a:t> </a:t>
            </a:r>
            <a:endParaRPr lang="es-ES" sz="1400" b="1" dirty="0"/>
          </a:p>
          <a:p>
            <a:r>
              <a:rPr lang="en-US" sz="1400" b="1" dirty="0"/>
              <a:t>2</a:t>
            </a:r>
            <a:r>
              <a:rPr lang="en-US" sz="1400" b="1" dirty="0" smtClean="0"/>
              <a:t>-</a:t>
            </a:r>
            <a:r>
              <a:rPr lang="es-ES" sz="1400" dirty="0" err="1"/>
              <a:t>The</a:t>
            </a:r>
            <a:r>
              <a:rPr lang="es-ES" sz="1400" dirty="0"/>
              <a:t> </a:t>
            </a:r>
            <a:r>
              <a:rPr lang="es-ES" sz="1400" dirty="0" err="1"/>
              <a:t>protein</a:t>
            </a:r>
            <a:r>
              <a:rPr lang="es-ES" sz="1400" dirty="0"/>
              <a:t> </a:t>
            </a:r>
            <a:r>
              <a:rPr lang="es-ES" sz="1400" dirty="0" err="1"/>
              <a:t>acetyltransferase</a:t>
            </a:r>
            <a:r>
              <a:rPr lang="es-ES" sz="1400" dirty="0"/>
              <a:t> </a:t>
            </a:r>
            <a:r>
              <a:rPr lang="es-ES" sz="1400" dirty="0" err="1"/>
              <a:t>PatZ</a:t>
            </a:r>
            <a:r>
              <a:rPr lang="es-ES" sz="1400" dirty="0"/>
              <a:t> </a:t>
            </a:r>
            <a:r>
              <a:rPr lang="es-ES" sz="1400" dirty="0" err="1"/>
              <a:t>from</a:t>
            </a:r>
            <a:r>
              <a:rPr lang="es-ES" sz="1400" dirty="0"/>
              <a:t> </a:t>
            </a:r>
            <a:r>
              <a:rPr lang="es-ES" sz="1400" i="1" dirty="0" err="1"/>
              <a:t>Escherichia</a:t>
            </a:r>
            <a:r>
              <a:rPr lang="es-ES" sz="1400" i="1" dirty="0"/>
              <a:t> </a:t>
            </a:r>
            <a:r>
              <a:rPr lang="es-ES" sz="1400" i="1" dirty="0" err="1"/>
              <a:t>coli</a:t>
            </a:r>
            <a:r>
              <a:rPr lang="es-ES" sz="1400" i="1" dirty="0"/>
              <a:t> </a:t>
            </a:r>
            <a:r>
              <a:rPr lang="es-ES" sz="1400" dirty="0" err="1"/>
              <a:t>is</a:t>
            </a:r>
            <a:r>
              <a:rPr lang="es-ES" sz="1400" dirty="0"/>
              <a:t> </a:t>
            </a:r>
            <a:r>
              <a:rPr lang="es-ES" sz="1400" dirty="0" err="1"/>
              <a:t>regulated</a:t>
            </a:r>
            <a:r>
              <a:rPr lang="es-ES" sz="1400" dirty="0"/>
              <a:t> </a:t>
            </a:r>
            <a:r>
              <a:rPr lang="es-ES" sz="1400" dirty="0" err="1"/>
              <a:t>by</a:t>
            </a:r>
            <a:r>
              <a:rPr lang="es-ES" sz="1400" dirty="0"/>
              <a:t> </a:t>
            </a:r>
            <a:r>
              <a:rPr lang="es-ES" sz="1400" dirty="0" err="1"/>
              <a:t>autoacetylation-induced</a:t>
            </a:r>
            <a:r>
              <a:rPr lang="es-ES" sz="1400" dirty="0"/>
              <a:t> </a:t>
            </a:r>
            <a:r>
              <a:rPr lang="es-ES" sz="1400" dirty="0" err="1"/>
              <a:t>oligomerization</a:t>
            </a:r>
            <a:endParaRPr lang="es-ES" sz="1400" dirty="0"/>
          </a:p>
          <a:p>
            <a:r>
              <a:rPr lang="en-GB" sz="1400" b="1" dirty="0"/>
              <a:t> </a:t>
            </a:r>
            <a:r>
              <a:rPr lang="en-GB" sz="1400" dirty="0"/>
              <a:t> </a:t>
            </a:r>
            <a:endParaRPr lang="es-ES" sz="1400" dirty="0"/>
          </a:p>
          <a:p>
            <a:r>
              <a:rPr lang="es-ES" sz="1400" dirty="0"/>
              <a:t>Teresa de </a:t>
            </a:r>
            <a:r>
              <a:rPr lang="es-ES" sz="1400" dirty="0" smtClean="0"/>
              <a:t>Diego, </a:t>
            </a:r>
            <a:r>
              <a:rPr lang="es-ES" sz="1400" dirty="0"/>
              <a:t>Julia </a:t>
            </a:r>
            <a:r>
              <a:rPr lang="es-ES" sz="1400" dirty="0" smtClean="0"/>
              <a:t>Gallego-Jara, </a:t>
            </a:r>
            <a:r>
              <a:rPr lang="es-ES" sz="1400" dirty="0"/>
              <a:t>Sara Castaño-Cerezo, Vicente Bernal, Arturo </a:t>
            </a:r>
            <a:r>
              <a:rPr lang="es-ES" sz="1400" dirty="0" err="1"/>
              <a:t>Manjón</a:t>
            </a:r>
            <a:r>
              <a:rPr lang="es-ES" sz="1400" dirty="0"/>
              <a:t>, J. García de la Torre, V. and </a:t>
            </a:r>
            <a:r>
              <a:rPr lang="es-ES" sz="1400" b="1" dirty="0"/>
              <a:t>Manuel Cánovas</a:t>
            </a:r>
            <a:r>
              <a:rPr lang="es-ES" sz="1400" dirty="0"/>
              <a:t>.</a:t>
            </a:r>
          </a:p>
          <a:p>
            <a:r>
              <a:rPr lang="en-US" sz="1400" i="1" dirty="0"/>
              <a:t> </a:t>
            </a:r>
            <a:r>
              <a:rPr lang="es-ES" sz="1600" b="1" i="1" dirty="0" err="1" smtClean="0"/>
              <a:t>Journal</a:t>
            </a:r>
            <a:r>
              <a:rPr lang="es-ES" sz="1600" b="1" i="1" dirty="0" smtClean="0"/>
              <a:t> </a:t>
            </a:r>
            <a:r>
              <a:rPr lang="es-ES" sz="1600" b="1" i="1" dirty="0" err="1"/>
              <a:t>Biol</a:t>
            </a:r>
            <a:r>
              <a:rPr lang="es-ES" sz="1600" b="1" i="1" dirty="0"/>
              <a:t> </a:t>
            </a:r>
            <a:r>
              <a:rPr lang="es-ES" sz="1600" b="1" i="1" dirty="0" err="1"/>
              <a:t>Chem</a:t>
            </a:r>
            <a:r>
              <a:rPr lang="es-ES" sz="1600" b="1" i="1" dirty="0"/>
              <a:t>. </a:t>
            </a:r>
            <a:r>
              <a:rPr lang="es-ES" sz="1600" b="1" dirty="0"/>
              <a:t>http://</a:t>
            </a:r>
            <a:r>
              <a:rPr lang="es-ES" sz="1600" b="1" dirty="0" smtClean="0"/>
              <a:t>www.jbc.org/cgi/doi/10.1074/jbc.M115.649806</a:t>
            </a:r>
          </a:p>
          <a:p>
            <a:r>
              <a:rPr lang="en-US" sz="1400" dirty="0" smtClean="0"/>
              <a:t> </a:t>
            </a:r>
            <a:r>
              <a:rPr lang="en-US" sz="1400" dirty="0"/>
              <a:t> </a:t>
            </a:r>
            <a:endParaRPr lang="es-ES" sz="1400" dirty="0"/>
          </a:p>
          <a:p>
            <a:r>
              <a:rPr lang="en-US" sz="1400" dirty="0"/>
              <a:t>3</a:t>
            </a:r>
            <a:r>
              <a:rPr lang="en-US" sz="1400" dirty="0" smtClean="0"/>
              <a:t>-</a:t>
            </a:r>
            <a:r>
              <a:rPr lang="en-US" sz="1400" b="1" dirty="0" smtClean="0"/>
              <a:t> </a:t>
            </a:r>
            <a:r>
              <a:rPr lang="en-US" sz="1400" dirty="0"/>
              <a:t>"Lycopene overproduction and in situ extraction in organic-aqueous culture systems using a metabolically engineered </a:t>
            </a:r>
            <a:r>
              <a:rPr lang="en-US" sz="1400" i="1" dirty="0"/>
              <a:t>Escherichia coli</a:t>
            </a:r>
            <a:r>
              <a:rPr lang="en-US" sz="1400" dirty="0"/>
              <a:t>"</a:t>
            </a:r>
            <a:endParaRPr lang="es-ES" sz="1400" dirty="0"/>
          </a:p>
          <a:p>
            <a:endParaRPr lang="es-ES" sz="1400" dirty="0" smtClean="0"/>
          </a:p>
          <a:p>
            <a:r>
              <a:rPr lang="es-ES" sz="1400" dirty="0" smtClean="0"/>
              <a:t>Teresa </a:t>
            </a:r>
            <a:r>
              <a:rPr lang="es-ES" sz="1400" dirty="0"/>
              <a:t>de </a:t>
            </a:r>
            <a:r>
              <a:rPr lang="es-ES" sz="1400" dirty="0" smtClean="0"/>
              <a:t>Diego, </a:t>
            </a:r>
            <a:r>
              <a:rPr lang="es-ES" sz="1400" dirty="0"/>
              <a:t>Julia </a:t>
            </a:r>
            <a:r>
              <a:rPr lang="es-ES" sz="1400" dirty="0" smtClean="0"/>
              <a:t>Gallego-Jara, </a:t>
            </a:r>
            <a:r>
              <a:rPr lang="es-ES" sz="1400" dirty="0"/>
              <a:t>Álvaro del Real, A. </a:t>
            </a:r>
            <a:r>
              <a:rPr lang="es-ES" sz="1400" dirty="0" err="1"/>
              <a:t>Ecija</a:t>
            </a:r>
            <a:r>
              <a:rPr lang="es-ES" sz="1400" dirty="0"/>
              <a:t>, Arturo </a:t>
            </a:r>
            <a:r>
              <a:rPr lang="es-ES" sz="1400" dirty="0" err="1"/>
              <a:t>Manjón</a:t>
            </a:r>
            <a:r>
              <a:rPr lang="es-ES" sz="1400" dirty="0"/>
              <a:t> and, </a:t>
            </a:r>
            <a:r>
              <a:rPr lang="es-ES" sz="1400" b="1" dirty="0"/>
              <a:t>Manuel Cánovas</a:t>
            </a:r>
            <a:r>
              <a:rPr lang="es-ES" sz="1400" dirty="0"/>
              <a:t>.</a:t>
            </a:r>
          </a:p>
          <a:p>
            <a:r>
              <a:rPr lang="es-ES" sz="1600" dirty="0"/>
              <a:t> </a:t>
            </a:r>
            <a:r>
              <a:rPr lang="es-ES" sz="1600" b="1" i="1" dirty="0" err="1" smtClean="0"/>
              <a:t>Applied</a:t>
            </a:r>
            <a:r>
              <a:rPr lang="es-ES" sz="1600" b="1" i="1" dirty="0" smtClean="0"/>
              <a:t> </a:t>
            </a:r>
            <a:r>
              <a:rPr lang="es-ES" sz="1600" b="1" i="1" dirty="0" err="1" smtClean="0"/>
              <a:t>Microbiology</a:t>
            </a:r>
            <a:r>
              <a:rPr lang="es-ES" sz="1600" b="1" i="1" dirty="0" smtClean="0"/>
              <a:t> </a:t>
            </a:r>
            <a:r>
              <a:rPr lang="es-ES" sz="1600" b="1" i="1" dirty="0" err="1" smtClean="0"/>
              <a:t>Biotechnology</a:t>
            </a:r>
            <a:r>
              <a:rPr lang="es-ES" sz="1600" b="1" i="1" dirty="0" smtClean="0"/>
              <a:t> </a:t>
            </a:r>
            <a:r>
              <a:rPr lang="es-ES" sz="1600" b="1" i="1" dirty="0" err="1"/>
              <a:t>Expr</a:t>
            </a:r>
            <a:r>
              <a:rPr lang="es-ES" sz="1600" b="1" i="1" dirty="0"/>
              <a:t> (2015) 5:65 </a:t>
            </a:r>
            <a:r>
              <a:rPr lang="es-ES" sz="1600" b="1" dirty="0"/>
              <a:t>Page 2 of 11. DOI 10.1186/s13568-015-0150-3</a:t>
            </a:r>
          </a:p>
          <a:p>
            <a:pPr marL="342900" indent="-342900">
              <a:buFont typeface="+mj-lt"/>
              <a:buAutoNum type="arabicPeriod"/>
            </a:pPr>
            <a:endParaRPr lang="es-ES" sz="1400" b="1" dirty="0" smtClean="0"/>
          </a:p>
        </p:txBody>
      </p:sp>
      <p:sp>
        <p:nvSpPr>
          <p:cNvPr id="7" name="6 CuadroTexto"/>
          <p:cNvSpPr txBox="1"/>
          <p:nvPr/>
        </p:nvSpPr>
        <p:spPr>
          <a:xfrm>
            <a:off x="1475656" y="70502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dirty="0"/>
              <a:t>7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544664" y="609062"/>
            <a:ext cx="41216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/>
              <a:t>GI/</a:t>
            </a:r>
            <a:r>
              <a:rPr lang="es-ES" sz="3600" b="1" dirty="0" err="1"/>
              <a:t>ImiB</a:t>
            </a:r>
            <a:r>
              <a:rPr lang="es-ES" sz="3600" b="1" dirty="0"/>
              <a:t>/C073-2011. 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582168" y="1087240"/>
            <a:ext cx="6550511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/>
              <a:t>BIOLOGIA MOLECULAR DE SISTEMAS.</a:t>
            </a:r>
          </a:p>
          <a:p>
            <a:endParaRPr lang="es-ES" sz="3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230</Words>
  <Application>Microsoft Office PowerPoint</Application>
  <PresentationFormat>Presentación en pantalla (4:3)</PresentationFormat>
  <Paragraphs>70</Paragraphs>
  <Slides>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Luis Garcia-Marcos</dc:creator>
  <cp:lastModifiedBy>Manuel Canovas</cp:lastModifiedBy>
  <cp:revision>20</cp:revision>
  <dcterms:created xsi:type="dcterms:W3CDTF">2016-04-25T16:24:49Z</dcterms:created>
  <dcterms:modified xsi:type="dcterms:W3CDTF">2016-07-11T15:37:09Z</dcterms:modified>
</cp:coreProperties>
</file>