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8" r:id="rId3"/>
    <p:sldId id="275" r:id="rId4"/>
    <p:sldId id="279" r:id="rId5"/>
    <p:sldId id="293" r:id="rId6"/>
    <p:sldId id="271" r:id="rId7"/>
    <p:sldId id="268" r:id="rId8"/>
    <p:sldId id="269" r:id="rId9"/>
    <p:sldId id="292" r:id="rId10"/>
    <p:sldId id="257" r:id="rId11"/>
    <p:sldId id="266" r:id="rId12"/>
    <p:sldId id="294" r:id="rId13"/>
    <p:sldId id="273" r:id="rId14"/>
    <p:sldId id="284" r:id="rId15"/>
    <p:sldId id="286" r:id="rId16"/>
    <p:sldId id="295" r:id="rId17"/>
    <p:sldId id="29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73D"/>
    <a:srgbClr val="5FB9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AREA%202%20DIAPOS\Grupo%20Paco\GRAF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AREA%202%20DIAPOS\Grupo%20Paco\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tx>
        <c:rich>
          <a:bodyPr/>
          <a:lstStyle/>
          <a:p>
            <a:pPr>
              <a:defRPr/>
            </a:pPr>
            <a:r>
              <a:rPr lang="es-ES" sz="1500" b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DISTRIBUCIÓN DE PUBLICACIONES POR AÑO</a:t>
            </a:r>
            <a:endParaRPr lang="es-ES" sz="1500">
              <a:latin typeface="+mn-lt"/>
            </a:endParaRPr>
          </a:p>
        </c:rich>
      </c:tx>
      <c:layout/>
    </c:title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Hoja1!$B$2</c:f>
              <c:strCache>
                <c:ptCount val="1"/>
                <c:pt idx="0">
                  <c:v>Área 2</c:v>
                </c:pt>
              </c:strCache>
            </c:strRef>
          </c:tx>
          <c:dLbls>
            <c:dLbl>
              <c:idx val="0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Hoja1!$B$3:$B$8</c:f>
              <c:numCache>
                <c:formatCode>###0</c:formatCode>
                <c:ptCount val="6"/>
                <c:pt idx="0">
                  <c:v>50</c:v>
                </c:pt>
                <c:pt idx="1">
                  <c:v>42</c:v>
                </c:pt>
                <c:pt idx="2">
                  <c:v>81</c:v>
                </c:pt>
                <c:pt idx="3">
                  <c:v>78</c:v>
                </c:pt>
                <c:pt idx="4">
                  <c:v>67</c:v>
                </c:pt>
                <c:pt idx="5">
                  <c:v>99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Cardiología Clínica y Experimental</c:v>
                </c:pt>
              </c:strCache>
            </c:strRef>
          </c:tx>
          <c:dLbls>
            <c:dLbl>
              <c:idx val="0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07419712070878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074197120708748E-2"/>
                  <c:y val="3.5737079040056308E-17"/>
                </c:manualLayout>
              </c:layout>
              <c:showVal val="1"/>
            </c:dLbl>
            <c:dLbl>
              <c:idx val="3"/>
              <c:layout>
                <c:manualLayout>
                  <c:x val="4.4296788482834993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6.6445182724252459E-3"/>
                  <c:y val="3.5737079040056308E-17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Hoja1!$C$3:$C$8</c:f>
              <c:numCache>
                <c:formatCode>####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60</c:v>
                </c:pt>
                <c:pt idx="3">
                  <c:v>45</c:v>
                </c:pt>
                <c:pt idx="4">
                  <c:v>45</c:v>
                </c:pt>
                <c:pt idx="5">
                  <c:v>63</c:v>
                </c:pt>
              </c:numCache>
            </c:numRef>
          </c:val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Grupo Trombosis Arterial y Remodelado Intersticial</c:v>
                </c:pt>
              </c:strCache>
            </c:strRef>
          </c:tx>
          <c:dLbls>
            <c:dLbl>
              <c:idx val="0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8593576965670228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8591832997619718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6.6445182724252459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Hoja1!$D$3:$D$8</c:f>
              <c:numCache>
                <c:formatCode>###0</c:formatCode>
                <c:ptCount val="6"/>
                <c:pt idx="0">
                  <c:v>16</c:v>
                </c:pt>
                <c:pt idx="1">
                  <c:v>24</c:v>
                </c:pt>
                <c:pt idx="2">
                  <c:v>38</c:v>
                </c:pt>
                <c:pt idx="3">
                  <c:v>31</c:v>
                </c:pt>
                <c:pt idx="4">
                  <c:v>29</c:v>
                </c:pt>
                <c:pt idx="5">
                  <c:v>39</c:v>
                </c:pt>
              </c:numCache>
            </c:numRef>
          </c:val>
        </c:ser>
        <c:ser>
          <c:idx val="3"/>
          <c:order val="3"/>
          <c:tx>
            <c:strRef>
              <c:f>Hoja1!$E$2</c:f>
              <c:strCache>
                <c:ptCount val="1"/>
              </c:strCache>
            </c:strRef>
          </c:tx>
          <c:cat>
            <c:strRef>
              <c:f>Hoja1!$A$3:$A$8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Hoja1!$E$3:$E$8</c:f>
              <c:numCache>
                <c:formatCode>General</c:formatCode>
                <c:ptCount val="6"/>
              </c:numCache>
            </c:numRef>
          </c:val>
        </c:ser>
        <c:gapWidth val="75"/>
        <c:shape val="box"/>
        <c:axId val="53623424"/>
        <c:axId val="53657984"/>
        <c:axId val="0"/>
      </c:bar3DChart>
      <c:catAx>
        <c:axId val="53623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53657984"/>
        <c:crosses val="autoZero"/>
        <c:auto val="1"/>
        <c:lblAlgn val="ctr"/>
        <c:lblOffset val="100"/>
      </c:catAx>
      <c:valAx>
        <c:axId val="53657984"/>
        <c:scaling>
          <c:orientation val="minMax"/>
        </c:scaling>
        <c:axPos val="l"/>
        <c:majorGridlines/>
        <c:numFmt formatCode="###0" sourceLinked="1"/>
        <c:majorTickMark val="none"/>
        <c:tickLblPos val="nextTo"/>
        <c:spPr>
          <a:ln w="9525">
            <a:noFill/>
          </a:ln>
        </c:spPr>
        <c:crossAx val="53623424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4.9999912801597518E-2"/>
          <c:y val="0.90772830120372883"/>
          <c:w val="0.91771871539313465"/>
          <c:h val="6.928319304914482E-2"/>
        </c:manualLayout>
      </c:layout>
      <c:txPr>
        <a:bodyPr/>
        <a:lstStyle/>
        <a:p>
          <a:pPr>
            <a:defRPr b="1"/>
          </a:pPr>
          <a:endParaRPr lang="es-ES"/>
        </a:p>
      </c:txPr>
    </c:legend>
    <c:plotVisOnly val="1"/>
  </c:chart>
  <c:spPr>
    <a:solidFill>
      <a:schemeClr val="bg1"/>
    </a:solidFill>
    <a:ln w="38100"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title>
      <c:tx>
        <c:rich>
          <a:bodyPr/>
          <a:lstStyle/>
          <a:p>
            <a:pPr>
              <a:defRPr/>
            </a:pPr>
            <a:r>
              <a:rPr lang="es-ES" sz="1500" b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EVOLUCIÓN DEL FACTOR DE IMPACTO</a:t>
            </a:r>
            <a:endParaRPr lang="es-ES" sz="1500">
              <a:latin typeface="+mn-lt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Hoja1!$B$17</c:f>
              <c:strCache>
                <c:ptCount val="1"/>
                <c:pt idx="0">
                  <c:v>Área 2</c:v>
                </c:pt>
              </c:strCache>
            </c:strRef>
          </c:tx>
          <c:dLbls>
            <c:dLbl>
              <c:idx val="0"/>
              <c:layout>
                <c:manualLayout>
                  <c:x val="1.4355640070999863E-2"/>
                  <c:y val="-1.306439202228558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Hoja1!$A$18:$A$23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Hoja1!$B$18:$B$23</c:f>
              <c:numCache>
                <c:formatCode>General</c:formatCode>
                <c:ptCount val="6"/>
                <c:pt idx="0">
                  <c:v>175.56</c:v>
                </c:pt>
                <c:pt idx="1">
                  <c:v>179.23499999999999</c:v>
                </c:pt>
                <c:pt idx="2">
                  <c:v>339.7029999999998</c:v>
                </c:pt>
                <c:pt idx="3">
                  <c:v>351.46099999999984</c:v>
                </c:pt>
                <c:pt idx="4">
                  <c:v>306.97599999999983</c:v>
                </c:pt>
                <c:pt idx="5">
                  <c:v>582.36099999999965</c:v>
                </c:pt>
              </c:numCache>
            </c:numRef>
          </c:val>
        </c:ser>
        <c:ser>
          <c:idx val="1"/>
          <c:order val="1"/>
          <c:tx>
            <c:strRef>
              <c:f>Hoja1!$C$17</c:f>
              <c:strCache>
                <c:ptCount val="1"/>
                <c:pt idx="0">
                  <c:v>Cardiología Clínica y Experimental</c:v>
                </c:pt>
              </c:strCache>
            </c:strRef>
          </c:tx>
          <c:dLbls>
            <c:dLbl>
              <c:idx val="0"/>
              <c:layout>
                <c:manualLayout>
                  <c:x val="3.4863697315285366E-2"/>
                  <c:y val="-1.6330490027856987E-2"/>
                </c:manualLayout>
              </c:layout>
              <c:showVal val="1"/>
            </c:dLbl>
            <c:dLbl>
              <c:idx val="1"/>
              <c:layout>
                <c:manualLayout>
                  <c:x val="3.281289159085683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101611448857103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2812891590856832E-2"/>
                  <c:y val="6.5321960111427947E-3"/>
                </c:manualLayout>
              </c:layout>
              <c:showVal val="1"/>
            </c:dLbl>
            <c:dLbl>
              <c:idx val="4"/>
              <c:layout>
                <c:manualLayout>
                  <c:x val="3.6914503039713935E-2"/>
                  <c:y val="-6.5321960111427947E-3"/>
                </c:manualLayout>
              </c:layout>
              <c:showVal val="1"/>
            </c:dLbl>
            <c:dLbl>
              <c:idx val="5"/>
              <c:layout>
                <c:manualLayout>
                  <c:x val="3.2812891590856832E-2"/>
                  <c:y val="-6.532196011142825E-3"/>
                </c:manualLayout>
              </c:layout>
              <c:showVal val="1"/>
            </c:dLbl>
            <c:dLbl>
              <c:idx val="6"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</c:dLbls>
          <c:cat>
            <c:strRef>
              <c:f>Hoja1!$A$18:$A$23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Hoja1!$C$18:$C$23</c:f>
              <c:numCache>
                <c:formatCode>General</c:formatCode>
                <c:ptCount val="6"/>
                <c:pt idx="0">
                  <c:v>106.048</c:v>
                </c:pt>
                <c:pt idx="1">
                  <c:v>140.06100000000001</c:v>
                </c:pt>
                <c:pt idx="2">
                  <c:v>257.09099999999984</c:v>
                </c:pt>
                <c:pt idx="3">
                  <c:v>244.02</c:v>
                </c:pt>
                <c:pt idx="4">
                  <c:v>231.416</c:v>
                </c:pt>
                <c:pt idx="5">
                  <c:v>447.93599999999964</c:v>
                </c:pt>
              </c:numCache>
            </c:numRef>
          </c:val>
        </c:ser>
        <c:ser>
          <c:idx val="2"/>
          <c:order val="2"/>
          <c:tx>
            <c:strRef>
              <c:f>Hoja1!$D$17</c:f>
              <c:strCache>
                <c:ptCount val="1"/>
                <c:pt idx="0">
                  <c:v>Grupo Trombosis Arterial y Remodelado Intersticial</c:v>
                </c:pt>
              </c:strCache>
            </c:strRef>
          </c:tx>
          <c:dLbls>
            <c:dLbl>
              <c:idx val="0"/>
              <c:layout>
                <c:manualLayout>
                  <c:x val="2.25588629687140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2812891590856832E-2"/>
                  <c:y val="6.5321960111427947E-3"/>
                </c:manualLayout>
              </c:layout>
              <c:showVal val="1"/>
            </c:dLbl>
            <c:dLbl>
              <c:idx val="2"/>
              <c:layout>
                <c:manualLayout>
                  <c:x val="3.6914503039713935E-2"/>
                  <c:y val="-3.2660980055713973E-3"/>
                </c:manualLayout>
              </c:layout>
              <c:showVal val="1"/>
            </c:dLbl>
            <c:dLbl>
              <c:idx val="3"/>
              <c:layout>
                <c:manualLayout>
                  <c:x val="3.486369731528538E-2"/>
                  <c:y val="-9.7982940167141916E-3"/>
                </c:manualLayout>
              </c:layout>
              <c:showVal val="1"/>
            </c:dLbl>
            <c:dLbl>
              <c:idx val="4"/>
              <c:layout>
                <c:manualLayout>
                  <c:x val="2.8711280141999727E-2"/>
                  <c:y val="-3.2660980055713973E-3"/>
                </c:manualLayout>
              </c:layout>
              <c:showVal val="1"/>
            </c:dLbl>
            <c:dLbl>
              <c:idx val="5"/>
              <c:layout>
                <c:manualLayout>
                  <c:x val="3.8965308764142483E-2"/>
                  <c:y val="-6.5321960111427947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Hoja1!$A$18:$A$23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Hoja1!$D$18:$D$23</c:f>
              <c:numCache>
                <c:formatCode>###0.000</c:formatCode>
                <c:ptCount val="6"/>
                <c:pt idx="0">
                  <c:v>71.117999999999995</c:v>
                </c:pt>
                <c:pt idx="1">
                  <c:v>79.16</c:v>
                </c:pt>
                <c:pt idx="2">
                  <c:v>149.18900000000002</c:v>
                </c:pt>
                <c:pt idx="3">
                  <c:v>110.21599999999999</c:v>
                </c:pt>
                <c:pt idx="4">
                  <c:v>118.28100000000002</c:v>
                </c:pt>
                <c:pt idx="5">
                  <c:v>181.346</c:v>
                </c:pt>
              </c:numCache>
            </c:numRef>
          </c:val>
        </c:ser>
        <c:ser>
          <c:idx val="3"/>
          <c:order val="3"/>
          <c:tx>
            <c:strRef>
              <c:f>Hoja1!$E$17</c:f>
              <c:strCache>
                <c:ptCount val="1"/>
              </c:strCache>
            </c:strRef>
          </c:tx>
          <c:cat>
            <c:strRef>
              <c:f>Hoja1!$A$18:$A$23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Hoja1!$E$18:$E$23</c:f>
              <c:numCache>
                <c:formatCode>General</c:formatCode>
                <c:ptCount val="6"/>
              </c:numCache>
            </c:numRef>
          </c:val>
        </c:ser>
        <c:gapWidth val="75"/>
        <c:shape val="box"/>
        <c:axId val="54117888"/>
        <c:axId val="54119424"/>
        <c:axId val="0"/>
      </c:bar3DChart>
      <c:catAx>
        <c:axId val="54117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54119424"/>
        <c:crosses val="autoZero"/>
        <c:auto val="1"/>
        <c:lblAlgn val="ctr"/>
        <c:lblOffset val="100"/>
      </c:catAx>
      <c:valAx>
        <c:axId val="541194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4117888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9966773717648951E-2"/>
          <c:y val="0.88801938673480729"/>
          <c:w val="0.95404229242466343"/>
          <c:h val="9.0063098173334535E-2"/>
        </c:manualLayout>
      </c:layout>
      <c:txPr>
        <a:bodyPr/>
        <a:lstStyle/>
        <a:p>
          <a:pPr>
            <a:defRPr b="1"/>
          </a:pPr>
          <a:endParaRPr lang="es-ES"/>
        </a:p>
      </c:txPr>
    </c:legend>
    <c:plotVisOnly val="1"/>
  </c:chart>
  <c:spPr>
    <a:solidFill>
      <a:prstClr val="white"/>
    </a:solidFill>
    <a:ln w="38100">
      <a:solidFill>
        <a:prstClr val="black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87816-246B-442D-90F6-36857B94B598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35826-36A6-4CC9-81AD-2E1940D0D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47664" y="242088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400" b="1" dirty="0" smtClean="0"/>
              <a:t>Grupo multidisciplinar, formado en 2008, centrado fundamentalmente en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Fibrilación auricular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Síndrome coronario agudo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Riesgo </a:t>
            </a:r>
            <a:r>
              <a:rPr lang="es-ES" sz="2400" b="1" dirty="0" err="1" smtClean="0"/>
              <a:t>trombótico</a:t>
            </a:r>
            <a:r>
              <a:rPr lang="es-ES" sz="2400" b="1" dirty="0" smtClean="0"/>
              <a:t> y hemorrágico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Fármacos </a:t>
            </a:r>
            <a:r>
              <a:rPr lang="es-ES" sz="2400" b="1" dirty="0" err="1" smtClean="0"/>
              <a:t>antitrombóticos</a:t>
            </a:r>
            <a:endParaRPr lang="es-ES" sz="2400" b="1" dirty="0" smtClean="0"/>
          </a:p>
          <a:p>
            <a:pPr marL="457200" indent="-457200">
              <a:buAutoNum type="arabicPeriod"/>
            </a:pPr>
            <a:r>
              <a:rPr lang="es-ES" sz="2400" b="1" dirty="0" smtClean="0"/>
              <a:t>Remodelado intersticial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Calcificación vascular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Prevención cardiovascular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246420"/>
            <a:ext cx="76683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ENFERMEDADES CARDIOVASCULARES Y RESPIRATORIAS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475656" y="607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CARDIOLOGÍA CLÍNICA Y EXPERIMENTAL</a:t>
            </a:r>
            <a:r>
              <a:rPr lang="es-ES" sz="2000" b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ES" b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[GI/IMIB/C002/2011]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3648" y="1009078"/>
            <a:ext cx="788436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>
              <a:lnSpc>
                <a:spcPct val="150000"/>
              </a:lnSpc>
            </a:pPr>
            <a:r>
              <a:rPr lang="es-ES" sz="2200" b="1" dirty="0" smtClean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GRUPO DE TROMBOSIS ARTERIAL Y REMODELADO INTERSTICIAL</a:t>
            </a:r>
            <a:endParaRPr lang="en-US" sz="2200" b="1" dirty="0">
              <a:ln w="635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6093296"/>
            <a:ext cx="5976664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391906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CALCIFICACIÓN ARTERIAL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2555776" y="3717032"/>
            <a:ext cx="3960440" cy="430877"/>
          </a:xfrm>
          <a:prstGeom prst="rect">
            <a:avLst/>
          </a:prstGeom>
          <a:noFill/>
          <a:ln w="25400">
            <a:noFill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pitchFamily="34" charset="0"/>
              </a:rPr>
              <a:t>INSTALACIONES EDIFICIO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pitchFamily="34" charset="0"/>
              </a:rPr>
              <a:t>LAIB: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395536" y="1988840"/>
            <a:ext cx="8496944" cy="173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Estudio de la funcionalidad e implicación clínica del polimorfismo genético CALU2a9809g en el desarrollo de calcificación arterial en pacientes que se someten a TAC coronario. Modelo celular de calcificación.</a:t>
            </a:r>
          </a:p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Estudio de la matriz extracelular en la calcificación vascular.</a:t>
            </a:r>
          </a:p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Regulación </a:t>
            </a:r>
            <a:r>
              <a:rPr lang="es-ES" sz="1900" dirty="0" err="1" smtClean="0">
                <a:sym typeface="Arial" pitchFamily="34" charset="0"/>
              </a:rPr>
              <a:t>epigenética</a:t>
            </a:r>
            <a:r>
              <a:rPr lang="es-ES" sz="1900" dirty="0" smtClean="0">
                <a:sym typeface="Arial" pitchFamily="34" charset="0"/>
              </a:rPr>
              <a:t> de la calcificación.</a:t>
            </a:r>
            <a:endParaRPr lang="es-ES" sz="19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39552" y="42210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Arial" pitchFamily="34" charset="0"/>
              </a:rPr>
              <a:t> </a:t>
            </a:r>
            <a:r>
              <a:rPr lang="es-ES" dirty="0" smtClean="0">
                <a:sym typeface="Arial" pitchFamily="34" charset="0"/>
              </a:rPr>
              <a:t>Laboratorio de cultivos celulares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499992" y="4222829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Laboratorio de biología molecular: Clonación, </a:t>
            </a:r>
            <a:r>
              <a:rPr lang="es-ES" dirty="0" err="1" smtClean="0"/>
              <a:t>mutagénesis</a:t>
            </a:r>
            <a:r>
              <a:rPr lang="es-ES" dirty="0" smtClean="0"/>
              <a:t> dirigida, RNA, WB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331640" y="5373216"/>
            <a:ext cx="7812360" cy="1484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 descr="cabinafluj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1552041" cy="20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35 Imagen" descr="IMG_3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752" y="4896544"/>
            <a:ext cx="143843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5" descr="Barc3 001"/>
          <p:cNvPicPr>
            <a:picLocks noChangeAspect="1" noChangeArrowheads="1"/>
          </p:cNvPicPr>
          <p:nvPr/>
        </p:nvPicPr>
        <p:blipFill>
          <a:blip r:embed="rId5" cstate="print"/>
          <a:srcRect l="48183" t="69328" r="4964" b="5772"/>
          <a:stretch>
            <a:fillRect/>
          </a:stretch>
        </p:blipFill>
        <p:spPr bwMode="auto">
          <a:xfrm>
            <a:off x="6516216" y="5013176"/>
            <a:ext cx="226457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9" descr="400_F_37326713_4oeEWdiu8dv5Q4oivR3xZqtvKcBeUtL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301208"/>
            <a:ext cx="1512168" cy="101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391906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CALCIFICACIÓN ARTERIAL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95536" y="198884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 smtClean="0">
                <a:sym typeface="Arial" pitchFamily="34" charset="0"/>
              </a:rPr>
              <a:t>El estudio se enmarca en el proyecto financiado por la Sociedad Española de Cardiología: </a:t>
            </a:r>
            <a:r>
              <a:rPr lang="es-ES" sz="2000" b="1" dirty="0" smtClean="0">
                <a:sym typeface="Arial" pitchFamily="34" charset="0"/>
              </a:rPr>
              <a:t>Proyecto de Investigación/Beca </a:t>
            </a:r>
            <a:r>
              <a:rPr lang="es-ES" sz="2000" b="1" dirty="0" err="1" smtClean="0">
                <a:sym typeface="Arial" pitchFamily="34" charset="0"/>
              </a:rPr>
              <a:t>Daiichi-Sankyo</a:t>
            </a:r>
            <a:r>
              <a:rPr lang="es-ES" sz="2000" b="1" dirty="0" smtClean="0">
                <a:sym typeface="Arial" pitchFamily="34" charset="0"/>
              </a:rPr>
              <a:t> en hipertensión arterial </a:t>
            </a:r>
            <a:r>
              <a:rPr lang="es-ES" sz="2000" dirty="0" smtClean="0">
                <a:sym typeface="Arial" pitchFamily="34" charset="0"/>
              </a:rPr>
              <a:t>“</a:t>
            </a:r>
            <a:r>
              <a:rPr lang="es-ES" sz="2000" i="1" dirty="0" smtClean="0">
                <a:sym typeface="Arial" pitchFamily="34" charset="0"/>
              </a:rPr>
              <a:t>Nuevas vías moleculares en el proceso de calcificación vascular: desde la célula hasta el paciente coronario</a:t>
            </a:r>
            <a:r>
              <a:rPr lang="es-ES" sz="2000" dirty="0" smtClean="0">
                <a:sym typeface="Arial" pitchFamily="34" charset="0"/>
              </a:rPr>
              <a:t>”. </a:t>
            </a:r>
          </a:p>
          <a:p>
            <a:pPr algn="just">
              <a:defRPr/>
            </a:pPr>
            <a:r>
              <a:rPr lang="es-ES" sz="2000" dirty="0" smtClean="0">
                <a:sym typeface="Arial" pitchFamily="34" charset="0"/>
              </a:rPr>
              <a:t>-Beca de investigación de </a:t>
            </a:r>
            <a:r>
              <a:rPr lang="es-ES" sz="2000" dirty="0" err="1" smtClean="0">
                <a:sym typeface="Arial" pitchFamily="34" charset="0"/>
              </a:rPr>
              <a:t>Abbott</a:t>
            </a:r>
            <a:r>
              <a:rPr lang="es-ES" sz="2000" dirty="0" smtClean="0">
                <a:sym typeface="Arial" pitchFamily="34" charset="0"/>
              </a:rPr>
              <a:t> Vascular, FI10/714 “PFIS </a:t>
            </a:r>
            <a:r>
              <a:rPr lang="es-ES" sz="2000" dirty="0" err="1" smtClean="0">
                <a:sym typeface="Arial" pitchFamily="34" charset="0"/>
              </a:rPr>
              <a:t>predoctoral</a:t>
            </a:r>
            <a:r>
              <a:rPr lang="es-ES" sz="2000" dirty="0" smtClean="0">
                <a:sym typeface="Arial" pitchFamily="34" charset="0"/>
              </a:rPr>
              <a:t>” y CD09/00010 del ISCIII “Sara Borrell”.</a:t>
            </a:r>
            <a:endParaRPr lang="es-ES" sz="2000" i="1" dirty="0" smtClean="0">
              <a:sym typeface="Arial" pitchFamily="34" charset="0"/>
            </a:endParaRPr>
          </a:p>
          <a:p>
            <a:pPr>
              <a:defRPr/>
            </a:pPr>
            <a:endParaRPr lang="es-ES" sz="1000" dirty="0" smtClean="0">
              <a:sym typeface="Arial" pitchFamily="34" charset="0"/>
            </a:endParaRPr>
          </a:p>
          <a:p>
            <a:pPr>
              <a:defRPr/>
            </a:pPr>
            <a:r>
              <a:rPr lang="es-ES" sz="2000" dirty="0" smtClean="0">
                <a:sym typeface="Arial" pitchFamily="34" charset="0"/>
              </a:rPr>
              <a:t>Actualmente colaboramos en esta línea con :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sz="2000" dirty="0" smtClean="0">
                <a:sym typeface="Arial" pitchFamily="34" charset="0"/>
              </a:rPr>
              <a:t>CCC-CSIC/Hospital de la Santa </a:t>
            </a:r>
            <a:r>
              <a:rPr lang="es-ES" sz="2000" dirty="0" err="1" smtClean="0">
                <a:sym typeface="Arial" pitchFamily="34" charset="0"/>
              </a:rPr>
              <a:t>Creu</a:t>
            </a:r>
            <a:r>
              <a:rPr lang="es-ES" sz="2000" dirty="0" smtClean="0">
                <a:sym typeface="Arial" pitchFamily="34" charset="0"/>
              </a:rPr>
              <a:t> i </a:t>
            </a:r>
            <a:r>
              <a:rPr lang="es-ES" sz="2000" dirty="0" err="1" smtClean="0">
                <a:sym typeface="Arial" pitchFamily="34" charset="0"/>
              </a:rPr>
              <a:t>Sant</a:t>
            </a:r>
            <a:r>
              <a:rPr lang="es-ES" sz="2000" dirty="0" smtClean="0">
                <a:sym typeface="Arial" pitchFamily="34" charset="0"/>
              </a:rPr>
              <a:t> Pau. Barcelona. Grupo del Dr. José </a:t>
            </a:r>
            <a:r>
              <a:rPr lang="es-ES" sz="2000" dirty="0" smtClean="0">
                <a:sym typeface="Arial" pitchFamily="34" charset="0"/>
              </a:rPr>
              <a:t>Martínez-González</a:t>
            </a:r>
            <a:r>
              <a:rPr lang="es-ES" sz="2000" dirty="0" smtClean="0">
                <a:sym typeface="Arial" pitchFamily="34" charset="0"/>
              </a:rPr>
              <a:t>, colaboración dentro del marco de la Red de Investigación Cardiovascular, RETIC, 2012.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sz="2000" dirty="0" smtClean="0">
                <a:sym typeface="Arial" pitchFamily="34" charset="0"/>
              </a:rPr>
              <a:t>Centro Regional de Hemodonación. </a:t>
            </a:r>
            <a:r>
              <a:rPr lang="es-ES" altLang="ja-JP" sz="2000" dirty="0" smtClean="0">
                <a:sym typeface="Arial" pitchFamily="34" charset="0"/>
              </a:rPr>
              <a:t>Dra. Rocío González-Conejero</a:t>
            </a:r>
            <a:endParaRPr lang="es-ES" sz="2000" dirty="0" smtClean="0">
              <a:sym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altLang="ja-JP" sz="2000" dirty="0" smtClean="0">
                <a:sym typeface="Arial" pitchFamily="34" charset="0"/>
              </a:rPr>
              <a:t>Otros grupos del IMIB. Dr. Francisco Javier </a:t>
            </a:r>
            <a:r>
              <a:rPr lang="es-ES" altLang="ja-JP" sz="2000" dirty="0" smtClean="0">
                <a:sym typeface="Arial" pitchFamily="34" charset="0"/>
              </a:rPr>
              <a:t>Rodríguez </a:t>
            </a:r>
            <a:r>
              <a:rPr lang="es-ES" altLang="ja-JP" sz="2000" dirty="0" smtClean="0">
                <a:sym typeface="Arial" pitchFamily="34" charset="0"/>
              </a:rPr>
              <a:t>Lozano. Diferenciación de </a:t>
            </a:r>
            <a:r>
              <a:rPr lang="es-ES" altLang="ja-JP" sz="2000" dirty="0" err="1" smtClean="0">
                <a:sym typeface="Arial" pitchFamily="34" charset="0"/>
              </a:rPr>
              <a:t>odontoblastos</a:t>
            </a:r>
            <a:endParaRPr lang="es-ES" sz="2000" dirty="0" smtClean="0">
              <a:sym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47664" y="6237312"/>
            <a:ext cx="6192688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556792"/>
            <a:ext cx="708525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FUNCIONALIDAD PLAQUETARIA EN ENFERMEDAD CORONARIA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95536" y="1814757"/>
            <a:ext cx="5400600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dirty="0" smtClean="0"/>
              <a:t>RESPONSABLE: DR.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TELLO MONTOLIU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23 Imagen" descr="ANTONIO T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8388424" cy="230425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Rectángulo"/>
          <p:cNvSpPr/>
          <p:nvPr/>
        </p:nvSpPr>
        <p:spPr>
          <a:xfrm>
            <a:off x="7884368" y="393305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 descr="1ecc0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3"/>
            <a:ext cx="1440161" cy="14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35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467544" y="4434205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algn="just">
              <a:buFont typeface="Arial" pitchFamily="34" charset="0"/>
              <a:buChar char="•"/>
            </a:pPr>
            <a:r>
              <a:rPr lang="es-ES" sz="1400" dirty="0" err="1" smtClean="0"/>
              <a:t>Angiolillo</a:t>
            </a:r>
            <a:r>
              <a:rPr lang="es-ES" sz="1400" dirty="0" smtClean="0"/>
              <a:t> DJ, </a:t>
            </a:r>
            <a:r>
              <a:rPr lang="es-ES" sz="1400" dirty="0" err="1" smtClean="0"/>
              <a:t>Jakubowski</a:t>
            </a:r>
            <a:r>
              <a:rPr lang="es-ES" sz="1400" dirty="0" smtClean="0"/>
              <a:t> JA, Ferreiro JL, Tello-</a:t>
            </a:r>
            <a:r>
              <a:rPr lang="es-ES" sz="1400" dirty="0" err="1" smtClean="0"/>
              <a:t>Montoliu</a:t>
            </a:r>
            <a:r>
              <a:rPr lang="es-ES" sz="1400" dirty="0" smtClean="0"/>
              <a:t> A, </a:t>
            </a:r>
            <a:r>
              <a:rPr lang="es-ES" sz="1400" dirty="0" err="1" smtClean="0"/>
              <a:t>Rollini</a:t>
            </a:r>
            <a:r>
              <a:rPr lang="es-ES" sz="1400" dirty="0" smtClean="0"/>
              <a:t> F, </a:t>
            </a:r>
            <a:r>
              <a:rPr lang="es-ES" sz="1400" dirty="0" err="1" smtClean="0"/>
              <a:t>Franchi</a:t>
            </a:r>
            <a:r>
              <a:rPr lang="es-ES" sz="1400" dirty="0" smtClean="0"/>
              <a:t> F, </a:t>
            </a:r>
            <a:r>
              <a:rPr lang="es-ES" sz="1400" dirty="0" err="1" smtClean="0"/>
              <a:t>Ueno</a:t>
            </a:r>
            <a:r>
              <a:rPr lang="es-ES" sz="1400" dirty="0" smtClean="0"/>
              <a:t> M, Darlington A, </a:t>
            </a:r>
            <a:r>
              <a:rPr lang="es-ES" sz="1400" dirty="0" err="1" smtClean="0"/>
              <a:t>Desai</a:t>
            </a:r>
            <a:r>
              <a:rPr lang="es-ES" sz="1400" dirty="0" smtClean="0"/>
              <a:t> B, </a:t>
            </a:r>
            <a:r>
              <a:rPr lang="es-ES" sz="1400" dirty="0" err="1" smtClean="0"/>
              <a:t>Moser</a:t>
            </a:r>
            <a:r>
              <a:rPr lang="es-ES" sz="1400" dirty="0" smtClean="0"/>
              <a:t> BA, </a:t>
            </a:r>
            <a:r>
              <a:rPr lang="es-ES" sz="1400" dirty="0" err="1" smtClean="0"/>
              <a:t>Sugidachi</a:t>
            </a:r>
            <a:r>
              <a:rPr lang="es-ES" sz="1400" dirty="0" smtClean="0"/>
              <a:t> A, </a:t>
            </a:r>
            <a:r>
              <a:rPr lang="es-ES" sz="1400" dirty="0" err="1" smtClean="0"/>
              <a:t>Guzman</a:t>
            </a:r>
            <a:r>
              <a:rPr lang="es-ES" sz="1400" dirty="0" smtClean="0"/>
              <a:t> LA, Bass </a:t>
            </a:r>
            <a:r>
              <a:rPr lang="en-US" sz="1400" dirty="0" smtClean="0"/>
              <a:t>TA. Impaired responsiveness to the platelet P2Y12 receptor antagonist clopidogrel in patients with type 2 diabetes and coronary artery disease. J Am </a:t>
            </a:r>
            <a:r>
              <a:rPr lang="en-US" sz="1400" dirty="0" err="1" smtClean="0"/>
              <a:t>Coll</a:t>
            </a:r>
            <a:r>
              <a:rPr lang="en-US" sz="1400" dirty="0" smtClean="0"/>
              <a:t> </a:t>
            </a:r>
            <a:r>
              <a:rPr lang="en-US" sz="1400" dirty="0" err="1" smtClean="0"/>
              <a:t>Cardiol</a:t>
            </a:r>
            <a:r>
              <a:rPr lang="en-US" sz="1400" dirty="0" smtClean="0"/>
              <a:t>. 2014 Sep 9;64(10):1005-14.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10.1016/j.jacc.2014.06.1170. </a:t>
            </a:r>
            <a:r>
              <a:rPr lang="en-US" sz="1400" dirty="0" err="1" smtClean="0"/>
              <a:t>PubMed</a:t>
            </a:r>
            <a:r>
              <a:rPr lang="en-US" sz="1400" dirty="0" smtClean="0"/>
              <a:t> PMID: 25190236.</a:t>
            </a:r>
            <a:endParaRPr lang="es-ES" sz="1400" dirty="0" smtClean="0"/>
          </a:p>
          <a:p>
            <a:pPr marL="95250" indent="-95250" algn="just">
              <a:buFont typeface="Arial" pitchFamily="34" charset="0"/>
              <a:buChar char="•"/>
            </a:pPr>
            <a:r>
              <a:rPr lang="es-ES" sz="1400" dirty="0" smtClean="0"/>
              <a:t>Tello-</a:t>
            </a:r>
            <a:r>
              <a:rPr lang="es-ES" sz="1400" dirty="0" err="1" smtClean="0"/>
              <a:t>Montoliu</a:t>
            </a:r>
            <a:r>
              <a:rPr lang="es-ES" sz="1400" dirty="0" smtClean="0"/>
              <a:t> A, </a:t>
            </a:r>
            <a:r>
              <a:rPr lang="es-ES" sz="1400" dirty="0" err="1" smtClean="0"/>
              <a:t>Tomasello</a:t>
            </a:r>
            <a:r>
              <a:rPr lang="es-ES" sz="1400" dirty="0" smtClean="0"/>
              <a:t> SD, Ferreiro JL, </a:t>
            </a:r>
            <a:r>
              <a:rPr lang="es-ES" sz="1400" dirty="0" err="1" smtClean="0"/>
              <a:t>Ueno</a:t>
            </a:r>
            <a:r>
              <a:rPr lang="es-ES" sz="1400" dirty="0" smtClean="0"/>
              <a:t> M, </a:t>
            </a:r>
            <a:r>
              <a:rPr lang="es-ES" sz="1400" dirty="0" err="1" smtClean="0"/>
              <a:t>Seecheran</a:t>
            </a:r>
            <a:r>
              <a:rPr lang="es-ES" sz="1400" dirty="0" smtClean="0"/>
              <a:t> N, </a:t>
            </a:r>
            <a:r>
              <a:rPr lang="es-ES" sz="1400" dirty="0" err="1" smtClean="0"/>
              <a:t>Desai</a:t>
            </a:r>
            <a:r>
              <a:rPr lang="es-ES" sz="1400" dirty="0" smtClean="0"/>
              <a:t> B, </a:t>
            </a:r>
            <a:r>
              <a:rPr lang="es-ES" sz="1400" dirty="0" err="1" smtClean="0"/>
              <a:t>Kodali</a:t>
            </a:r>
            <a:r>
              <a:rPr lang="es-ES" sz="1400" dirty="0" smtClean="0"/>
              <a:t> M, Charlton RK, Box LC, </a:t>
            </a:r>
            <a:r>
              <a:rPr lang="es-ES" sz="1400" dirty="0" err="1" smtClean="0"/>
              <a:t>Zenni</a:t>
            </a:r>
            <a:r>
              <a:rPr lang="es-ES" sz="1400" dirty="0" smtClean="0"/>
              <a:t> MM, </a:t>
            </a:r>
            <a:r>
              <a:rPr lang="es-ES" sz="1400" dirty="0" err="1" smtClean="0"/>
              <a:t>Guzman</a:t>
            </a:r>
            <a:r>
              <a:rPr lang="es-ES" sz="1400" dirty="0" smtClean="0"/>
              <a:t> LA, Bass TA, </a:t>
            </a:r>
            <a:r>
              <a:rPr lang="es-ES" sz="1400" dirty="0" err="1" smtClean="0"/>
              <a:t>Angiolillo</a:t>
            </a:r>
            <a:r>
              <a:rPr lang="es-ES" sz="1400" dirty="0" smtClean="0"/>
              <a:t> DJ. </a:t>
            </a:r>
            <a:r>
              <a:rPr lang="en-US" sz="1400" dirty="0" err="1" smtClean="0"/>
              <a:t>Pharmacodynamic</a:t>
            </a:r>
            <a:r>
              <a:rPr lang="en-US" sz="1400" dirty="0" smtClean="0"/>
              <a:t> effects of prasugrel dosing regimens in patients on maintenance prasugrel therapy: results of a prospective randomized study. J Am </a:t>
            </a:r>
            <a:r>
              <a:rPr lang="en-US" sz="1400" dirty="0" err="1" smtClean="0"/>
              <a:t>Coll</a:t>
            </a:r>
            <a:r>
              <a:rPr lang="en-US" sz="1400" dirty="0" smtClean="0"/>
              <a:t> </a:t>
            </a:r>
            <a:r>
              <a:rPr lang="en-US" sz="1400" dirty="0" err="1" smtClean="0"/>
              <a:t>Cardiol</a:t>
            </a:r>
            <a:r>
              <a:rPr lang="en-US" sz="1400" dirty="0" smtClean="0"/>
              <a:t>. 2012 May 8;59(19):1681-7.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10.1016/j.jacc.2011.12.039. </a:t>
            </a:r>
            <a:r>
              <a:rPr lang="en-US" sz="1400" dirty="0" err="1" smtClean="0"/>
              <a:t>PubMed</a:t>
            </a:r>
            <a:r>
              <a:rPr lang="en-US" sz="1400" dirty="0" smtClean="0"/>
              <a:t> PMID: 22554598.</a:t>
            </a:r>
            <a:endParaRPr lang="es-ES" sz="1400" dirty="0" smtClean="0"/>
          </a:p>
          <a:p>
            <a:pPr marL="95250" indent="-95250" algn="just">
              <a:buFont typeface="Arial" pitchFamily="34" charset="0"/>
              <a:buChar char="•"/>
            </a:pPr>
            <a:r>
              <a:rPr lang="en-US" sz="1400" dirty="0" err="1" smtClean="0"/>
              <a:t>Tello-Montoliu</a:t>
            </a:r>
            <a:r>
              <a:rPr lang="en-US" sz="1400" dirty="0" smtClean="0"/>
              <a:t> A, Rivera J, </a:t>
            </a:r>
            <a:r>
              <a:rPr lang="en-US" sz="1400" dirty="0" err="1" smtClean="0"/>
              <a:t>Hernández</a:t>
            </a:r>
            <a:r>
              <a:rPr lang="en-US" sz="1400" dirty="0" smtClean="0"/>
              <a:t>-Romero D, </a:t>
            </a:r>
            <a:r>
              <a:rPr lang="en-US" sz="1400" dirty="0" err="1" smtClean="0"/>
              <a:t>Silvente</a:t>
            </a:r>
            <a:r>
              <a:rPr lang="en-US" sz="1400" dirty="0" smtClean="0"/>
              <a:t> A, </a:t>
            </a:r>
            <a:r>
              <a:rPr lang="en-US" sz="1400" dirty="0" err="1" smtClean="0"/>
              <a:t>Jover</a:t>
            </a:r>
            <a:r>
              <a:rPr lang="en-US" sz="1400" dirty="0" smtClean="0"/>
              <a:t> E, Quintana M, </a:t>
            </a:r>
            <a:r>
              <a:rPr lang="en-US" sz="1400" dirty="0" err="1" smtClean="0"/>
              <a:t>Orenes-Piñero</a:t>
            </a:r>
            <a:r>
              <a:rPr lang="en-US" sz="1400" dirty="0" smtClean="0"/>
              <a:t> E, </a:t>
            </a:r>
            <a:r>
              <a:rPr lang="en-US" sz="1400" dirty="0" err="1" smtClean="0"/>
              <a:t>Hurtado</a:t>
            </a:r>
            <a:r>
              <a:rPr lang="en-US" sz="1400" dirty="0" smtClean="0"/>
              <a:t> J, </a:t>
            </a:r>
            <a:r>
              <a:rPr lang="en-US" sz="1400" dirty="0" err="1" smtClean="0"/>
              <a:t>Ferreiro</a:t>
            </a:r>
            <a:r>
              <a:rPr lang="en-US" sz="1400" dirty="0" smtClean="0"/>
              <a:t> JL, Marin F, </a:t>
            </a:r>
            <a:r>
              <a:rPr lang="en-US" sz="1400" dirty="0" err="1" smtClean="0"/>
              <a:t>Valdés</a:t>
            </a:r>
            <a:r>
              <a:rPr lang="en-US" sz="1400" dirty="0" smtClean="0"/>
              <a:t> M. Platelet reactivity over time in coronary artery disease patients treated with a </a:t>
            </a:r>
            <a:r>
              <a:rPr lang="en-US" sz="1400" dirty="0" err="1" smtClean="0"/>
              <a:t>bioabsorbable</a:t>
            </a:r>
            <a:r>
              <a:rPr lang="en-US" sz="1400" dirty="0" smtClean="0"/>
              <a:t> </a:t>
            </a:r>
            <a:r>
              <a:rPr lang="en-US" sz="1400" dirty="0" err="1" smtClean="0"/>
              <a:t>evelorimus</a:t>
            </a:r>
            <a:r>
              <a:rPr lang="en-US" sz="1400" dirty="0" smtClean="0"/>
              <a:t>-eluting scaffold. Platelets 2016 [</a:t>
            </a:r>
            <a:r>
              <a:rPr lang="en-US" sz="1400" dirty="0" err="1" smtClean="0"/>
              <a:t>Epub</a:t>
            </a:r>
            <a:r>
              <a:rPr lang="en-US" sz="1400" dirty="0" smtClean="0"/>
              <a:t> ahead of print].</a:t>
            </a:r>
            <a:endParaRPr lang="es-E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779675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FUNCIONALIDAD PLAQUETARIA EN ENFERMEDAD CORONARIA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95536" y="1988840"/>
            <a:ext cx="8568952" cy="473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Estudio de la variabilidad de la respuesta a los diferentes fármacos antiagregantes. </a:t>
            </a:r>
          </a:p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Análisis del efecto de diferentes patologías en cuanto a la función plaquetaria y su posible impacto no sólo en la trombosis si no también en el sangrado.</a:t>
            </a:r>
          </a:p>
          <a:p>
            <a:pPr marL="179388" indent="-179388" algn="just">
              <a:lnSpc>
                <a:spcPct val="114000"/>
              </a:lnSpc>
              <a:defRPr/>
            </a:pPr>
            <a:endParaRPr lang="es-ES" sz="1000" dirty="0" smtClean="0">
              <a:sym typeface="Arial" pitchFamily="34" charset="0"/>
            </a:endParaRPr>
          </a:p>
          <a:p>
            <a:pPr>
              <a:defRPr/>
            </a:pPr>
            <a:r>
              <a:rPr lang="es-ES" dirty="0" smtClean="0"/>
              <a:t>Actualmente desarrollamos varios proyectos en nuestro departamento: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dirty="0" smtClean="0"/>
              <a:t>Proyecto sustentado por una Beca de la Sociedad Española de Cardiología-</a:t>
            </a:r>
            <a:r>
              <a:rPr lang="es-ES" dirty="0" err="1" smtClean="0"/>
              <a:t>Daiichi</a:t>
            </a:r>
            <a:r>
              <a:rPr lang="es-ES" dirty="0" smtClean="0"/>
              <a:t> </a:t>
            </a:r>
            <a:r>
              <a:rPr lang="es-ES" dirty="0" err="1" smtClean="0"/>
              <a:t>Sankyo</a:t>
            </a:r>
            <a:r>
              <a:rPr lang="es-ES" dirty="0" smtClean="0"/>
              <a:t>.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dirty="0" smtClean="0"/>
              <a:t>ESR concedido por </a:t>
            </a:r>
            <a:r>
              <a:rPr lang="es-ES" dirty="0" err="1" smtClean="0"/>
              <a:t>Astra</a:t>
            </a:r>
            <a:r>
              <a:rPr lang="es-ES" dirty="0" smtClean="0"/>
              <a:t> </a:t>
            </a:r>
            <a:r>
              <a:rPr lang="es-ES" dirty="0" err="1" smtClean="0"/>
              <a:t>Zeneca</a:t>
            </a:r>
            <a:r>
              <a:rPr lang="es-ES" dirty="0" smtClean="0"/>
              <a:t>:</a:t>
            </a:r>
            <a:r>
              <a:rPr lang="es-ES" i="1" dirty="0" smtClean="0"/>
              <a:t> </a:t>
            </a:r>
            <a:r>
              <a:rPr lang="es-ES" altLang="en-US" i="1" dirty="0" smtClean="0"/>
              <a:t>“</a:t>
            </a:r>
            <a:r>
              <a:rPr lang="es-ES" i="1" dirty="0" err="1" smtClean="0"/>
              <a:t>Impact</a:t>
            </a:r>
            <a:r>
              <a:rPr lang="es-ES" i="1" dirty="0" smtClean="0"/>
              <a:t> of Renal </a:t>
            </a:r>
            <a:r>
              <a:rPr lang="es-ES" i="1" dirty="0" err="1" smtClean="0"/>
              <a:t>Function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i="1" dirty="0" smtClean="0"/>
              <a:t> Ticagrelor-</a:t>
            </a:r>
            <a:r>
              <a:rPr lang="es-ES" i="1" dirty="0" err="1" smtClean="0"/>
              <a:t>Induced</a:t>
            </a:r>
            <a:r>
              <a:rPr lang="es-ES" i="1" dirty="0" smtClean="0"/>
              <a:t> Antiplatelet </a:t>
            </a:r>
            <a:r>
              <a:rPr lang="es-ES" i="1" dirty="0" err="1" smtClean="0"/>
              <a:t>Effects</a:t>
            </a:r>
            <a:r>
              <a:rPr lang="es-ES" i="1" dirty="0" smtClean="0"/>
              <a:t> in </a:t>
            </a:r>
            <a:r>
              <a:rPr lang="es-ES" i="1" dirty="0" err="1" smtClean="0"/>
              <a:t>Coronary</a:t>
            </a:r>
            <a:r>
              <a:rPr lang="es-ES" i="1" dirty="0" smtClean="0"/>
              <a:t> </a:t>
            </a:r>
            <a:r>
              <a:rPr lang="es-ES" i="1" dirty="0" err="1" smtClean="0"/>
              <a:t>Artery</a:t>
            </a:r>
            <a:r>
              <a:rPr lang="es-ES" i="1" dirty="0" smtClean="0"/>
              <a:t> </a:t>
            </a:r>
            <a:r>
              <a:rPr lang="es-ES" i="1" dirty="0" err="1" smtClean="0"/>
              <a:t>Disease</a:t>
            </a:r>
            <a:r>
              <a:rPr lang="es-ES" i="1" dirty="0" smtClean="0"/>
              <a:t> </a:t>
            </a:r>
            <a:r>
              <a:rPr lang="es-ES" i="1" dirty="0" err="1" smtClean="0"/>
              <a:t>Patients</a:t>
            </a:r>
            <a:r>
              <a:rPr lang="es-ES" i="1" dirty="0" smtClean="0"/>
              <a:t>. ISSBRIL0182</a:t>
            </a:r>
            <a:r>
              <a:rPr lang="es-ES" altLang="en-US" i="1" dirty="0" smtClean="0"/>
              <a:t>”</a:t>
            </a:r>
            <a:r>
              <a:rPr lang="es-ES" i="1" dirty="0" smtClean="0"/>
              <a:t>. </a:t>
            </a:r>
          </a:p>
          <a:p>
            <a:pPr marL="269875" indent="-269875">
              <a:defRPr/>
            </a:pPr>
            <a:endParaRPr lang="es-ES" sz="1000" i="1" dirty="0" smtClean="0"/>
          </a:p>
          <a:p>
            <a:pPr marL="269875" indent="-269875">
              <a:defRPr/>
            </a:pPr>
            <a:r>
              <a:rPr lang="es-ES" dirty="0" smtClean="0"/>
              <a:t>Colaboramos estrechamente con diversos grupos de investigación: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dirty="0" smtClean="0"/>
              <a:t>Centro Regional de Hemodonación (Dr. José Rivera).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dirty="0" smtClean="0"/>
              <a:t>Servicio de Cirugía Cardiovascular (Dra. </a:t>
            </a:r>
            <a:r>
              <a:rPr lang="es-ES" dirty="0" err="1" smtClean="0"/>
              <a:t>Albadalejo</a:t>
            </a:r>
            <a:r>
              <a:rPr lang="es-ES" dirty="0" smtClean="0"/>
              <a:t> y Dr. Taboada). Concedida Beca en Investigación Clínica de la Fundación Española del Corazón.</a:t>
            </a:r>
          </a:p>
          <a:p>
            <a:pPr marL="269875" lvl="1" indent="-269875" algn="just">
              <a:buFont typeface="Arial" pitchFamily="34" charset="0"/>
              <a:buChar char="•"/>
              <a:defRPr/>
            </a:pPr>
            <a:r>
              <a:rPr lang="es-ES" dirty="0" smtClean="0"/>
              <a:t>FIS concedido 2013-2014 </a:t>
            </a:r>
            <a:r>
              <a:rPr lang="es-ES" altLang="en-US" i="1" dirty="0" smtClean="0"/>
              <a:t>“</a:t>
            </a:r>
            <a:r>
              <a:rPr lang="es-ES" altLang="ja-JP" i="1" dirty="0" smtClean="0">
                <a:ea typeface="ＭＳ Ｐゴシック" charset="-128"/>
              </a:rPr>
              <a:t>Respuesta </a:t>
            </a:r>
            <a:r>
              <a:rPr lang="es-ES" altLang="ja-JP" i="1" dirty="0" err="1" smtClean="0">
                <a:ea typeface="ＭＳ Ｐゴシック" charset="-128"/>
              </a:rPr>
              <a:t>Subóptima</a:t>
            </a:r>
            <a:r>
              <a:rPr lang="es-ES" altLang="ja-JP" i="1" dirty="0" smtClean="0">
                <a:ea typeface="ＭＳ Ｐゴシック" charset="-128"/>
              </a:rPr>
              <a:t> a los Antiagregantes Inhibidores del Receptor P2Y12: </a:t>
            </a:r>
            <a:r>
              <a:rPr lang="es-ES" altLang="ja-JP" i="1" dirty="0" err="1" smtClean="0">
                <a:ea typeface="ＭＳ Ｐゴシック" charset="-128"/>
              </a:rPr>
              <a:t>Búsqueda</a:t>
            </a:r>
            <a:r>
              <a:rPr lang="es-ES" altLang="ja-JP" i="1" dirty="0" smtClean="0">
                <a:ea typeface="ＭＳ Ｐゴシック" charset="-128"/>
              </a:rPr>
              <a:t> del Valor Umbral Asociado con Eventos </a:t>
            </a:r>
            <a:r>
              <a:rPr lang="es-ES" altLang="ja-JP" i="1" dirty="0" err="1" smtClean="0">
                <a:ea typeface="ＭＳ Ｐゴシック" charset="-128"/>
              </a:rPr>
              <a:t>Clínicos</a:t>
            </a:r>
            <a:r>
              <a:rPr lang="es-ES" altLang="ja-JP" i="1" dirty="0" smtClean="0">
                <a:ea typeface="ＭＳ Ｐゴシック" charset="-128"/>
              </a:rPr>
              <a:t> en </a:t>
            </a:r>
            <a:r>
              <a:rPr lang="es-ES" altLang="ja-JP" i="1" dirty="0" err="1" smtClean="0">
                <a:ea typeface="ＭＳ Ｐゴシック" charset="-128"/>
              </a:rPr>
              <a:t>Población</a:t>
            </a:r>
            <a:r>
              <a:rPr lang="es-ES" altLang="ja-JP" i="1" dirty="0" smtClean="0">
                <a:ea typeface="ＭＳ Ｐゴシック" charset="-128"/>
              </a:rPr>
              <a:t> </a:t>
            </a:r>
            <a:r>
              <a:rPr lang="es-ES" altLang="ja-JP" i="1" dirty="0" err="1" smtClean="0">
                <a:ea typeface="ＭＳ Ｐゴシック" charset="-128"/>
              </a:rPr>
              <a:t>Española</a:t>
            </a:r>
            <a:r>
              <a:rPr lang="es-ES" altLang="en-US" i="1" dirty="0" smtClean="0"/>
              <a:t>”</a:t>
            </a:r>
            <a:r>
              <a:rPr lang="es-ES" altLang="ja-JP" dirty="0" smtClean="0">
                <a:ea typeface="ＭＳ Ｐゴシック" charset="-128"/>
              </a:rPr>
              <a:t> (PI13/01012) IDIBELL.  Participación a tiempo completo.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1835696" y="1501924"/>
            <a:ext cx="5472608" cy="6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FINANCIACIÓN 2010-2015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0040" y="1988840"/>
            <a:ext cx="8820472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/>
              <a:t>INSTITUTO DE SALUD CARLOS III, ISCIII:</a:t>
            </a:r>
            <a:endParaRPr lang="es-ES" dirty="0" smtClean="0"/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PROYECTO INVESTIGACIÓN EN SALUD PS09/00721 (2010-2012): </a:t>
            </a:r>
            <a:r>
              <a:rPr lang="es-ES" sz="1700" b="1" dirty="0" smtClean="0"/>
              <a:t>90145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PROYECTO INVESTIGACIÓN EN SALUD PI13/00513 (2014-2016): </a:t>
            </a:r>
            <a:r>
              <a:rPr lang="es-ES" sz="1700" b="1" dirty="0" smtClean="0"/>
              <a:t>41140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CONT. POSTDOCTORALES PERF. SARA BORRELL (D. HERNÁNDEZ) CD09/00010 (10-14): </a:t>
            </a:r>
            <a:r>
              <a:rPr lang="es-ES" sz="1700" b="1" dirty="0" smtClean="0"/>
              <a:t>144000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CONT. POSTDOCTORALES PERF. SARA BORRELL (SILVIA MONTORO) CD12/00432: </a:t>
            </a:r>
            <a:r>
              <a:rPr lang="es-ES" sz="1700" b="1" dirty="0" smtClean="0"/>
              <a:t>75600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INTENSIFICACIÓN ACTIVIDAD INVESTIGADORA DEL PERSONAL DEL SNS (INT10/098), (INT11/230) Y (INT14/00070): </a:t>
            </a:r>
            <a:r>
              <a:rPr lang="es-ES" sz="1700" b="1" dirty="0" smtClean="0"/>
              <a:t>92073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BECAS-CONTRATO PFIS  (EVA JOVER, FI10/00714): </a:t>
            </a:r>
            <a:r>
              <a:rPr lang="es-ES" sz="1700" b="1" dirty="0" smtClean="0"/>
              <a:t>85200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dirty="0" smtClean="0"/>
              <a:t>CONTRATOS DE FORMACIÓN “RIO HORTEGA” (JUAN ANTONIO VÍLCHEZ): </a:t>
            </a:r>
            <a:r>
              <a:rPr lang="es-ES" sz="1700" b="1" dirty="0" smtClean="0"/>
              <a:t>108000</a:t>
            </a:r>
            <a:r>
              <a:rPr lang="es-ES" sz="1700" dirty="0" smtClean="0"/>
              <a:t> </a:t>
            </a:r>
            <a:r>
              <a:rPr lang="es-ES" sz="1700" b="1" dirty="0" smtClean="0"/>
              <a:t>€</a:t>
            </a:r>
          </a:p>
          <a:p>
            <a:endParaRPr lang="es-ES" sz="1700" dirty="0" smtClean="0"/>
          </a:p>
          <a:p>
            <a:r>
              <a:rPr lang="es-ES" b="1" u="sng" cap="all" dirty="0" smtClean="0"/>
              <a:t>instituto murciano de investigación </a:t>
            </a:r>
            <a:r>
              <a:rPr lang="es-ES" b="1" u="sng" cap="all" dirty="0" err="1" smtClean="0"/>
              <a:t>biosanitaria</a:t>
            </a:r>
            <a:r>
              <a:rPr lang="es-ES" b="1" u="sng" cap="all" dirty="0" smtClean="0"/>
              <a:t>:</a:t>
            </a:r>
            <a:endParaRPr lang="es-ES" u="sng" dirty="0" smtClean="0"/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AYUDAS PARA LA CONTRATACIÓN DE RECURSOS HUMANOS DE APOYO A LA INVESTIGACIÓN SANITARIA 2014 (diana </a:t>
            </a:r>
            <a:r>
              <a:rPr lang="es-ES" sz="1700" cap="all" dirty="0" err="1" smtClean="0"/>
              <a:t>hernández</a:t>
            </a:r>
            <a:r>
              <a:rPr lang="es-ES" sz="1700" cap="all" dirty="0" smtClean="0"/>
              <a:t>): </a:t>
            </a:r>
            <a:r>
              <a:rPr lang="es-ES" sz="1700" b="1" cap="all" dirty="0" smtClean="0"/>
              <a:t>36000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AYUDAS PARA LA CONTRATACIÓN DE RECURSOS HUMANOS DE APOYO A LA INVESTIGACIÓN SANITARIA 2014 (esteban </a:t>
            </a:r>
            <a:r>
              <a:rPr lang="es-ES" sz="1700" cap="all" dirty="0" err="1" smtClean="0"/>
              <a:t>orenes</a:t>
            </a:r>
            <a:r>
              <a:rPr lang="es-ES" sz="1700" cap="all" dirty="0" smtClean="0"/>
              <a:t>): </a:t>
            </a:r>
            <a:r>
              <a:rPr lang="es-ES" sz="1700" b="1" cap="all" dirty="0" smtClean="0"/>
              <a:t>36000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AYUDAS DE COFINANCIACIÓN RAIC-MUR 2014 (ANA Isabel ROMERO): </a:t>
            </a:r>
            <a:r>
              <a:rPr lang="es-ES" sz="1700" b="1" cap="all" dirty="0" smtClean="0"/>
              <a:t>12000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177800" indent="-1778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AYUDAS DE COFINANCIACIÓN RAIC-MUR 2014 (MIRIAM QUINTANA): </a:t>
            </a:r>
            <a:r>
              <a:rPr lang="es-ES" sz="1700" b="1" cap="all" dirty="0" smtClean="0"/>
              <a:t>12000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  <a:r>
              <a:rPr lang="es-ES" sz="1700" b="1" cap="all" dirty="0" smtClean="0"/>
              <a:t> </a:t>
            </a:r>
            <a:endParaRPr lang="es-ES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1835696" y="1501924"/>
            <a:ext cx="5472608" cy="6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FINANCIACIÓN 2010-2015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0040" y="1988841"/>
            <a:ext cx="882047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b="1" u="sng" cap="all" dirty="0" smtClean="0"/>
              <a:t>FUNDACIÓN SÉNECA:</a:t>
            </a:r>
            <a:endParaRPr lang="es-ES" u="sng" dirty="0" smtClean="0"/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AYUDAS PARA LA REALIZACIÓN DE PROYECTOS DE INVESTIGACIÓN 2014</a:t>
            </a:r>
            <a:r>
              <a:rPr lang="es-ES" sz="1700" dirty="0" smtClean="0"/>
              <a:t> </a:t>
            </a:r>
            <a:r>
              <a:rPr lang="es-ES" sz="1700" cap="all" dirty="0" smtClean="0"/>
              <a:t>(francisco </a:t>
            </a:r>
            <a:r>
              <a:rPr lang="es-ES" sz="1700" cap="all" dirty="0" err="1" smtClean="0"/>
              <a:t>marín</a:t>
            </a:r>
            <a:r>
              <a:rPr lang="es-ES" sz="1700" cap="all" dirty="0" smtClean="0"/>
              <a:t>) 2014 19245/PI/14 : </a:t>
            </a:r>
            <a:r>
              <a:rPr lang="es-ES" sz="1700" b="1" cap="all" dirty="0" smtClean="0"/>
              <a:t>28222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  <a:r>
              <a:rPr lang="es-ES" sz="1700" b="1" cap="all" dirty="0" smtClean="0"/>
              <a:t> </a:t>
            </a:r>
          </a:p>
          <a:p>
            <a:endParaRPr lang="es-ES" sz="1000" b="1" dirty="0" smtClean="0"/>
          </a:p>
          <a:p>
            <a:pPr>
              <a:lnSpc>
                <a:spcPct val="110000"/>
              </a:lnSpc>
            </a:pPr>
            <a:r>
              <a:rPr lang="es-ES" b="1" u="sng" dirty="0" smtClean="0"/>
              <a:t>SOCIEDAD ESPAÑOLA DE CARDIOLOGÍA:</a:t>
            </a:r>
            <a:endParaRPr lang="es-ES" u="sng" dirty="0" smtClean="0"/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Proyecto de la </a:t>
            </a:r>
            <a:r>
              <a:rPr lang="es-ES" sz="1700" cap="all" dirty="0" err="1" smtClean="0"/>
              <a:t>sec</a:t>
            </a:r>
            <a:r>
              <a:rPr lang="es-ES" sz="1700" cap="all" dirty="0" smtClean="0"/>
              <a:t> para Formación e Investigación en Enfermería de  la Asociación Española de Enfermería en Cardiología (Mª Concepción Fernández Redondo): </a:t>
            </a:r>
            <a:r>
              <a:rPr lang="es-ES" sz="1700" b="1" cap="all" dirty="0" smtClean="0"/>
              <a:t>4500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Proyecto de Investigación </a:t>
            </a:r>
            <a:r>
              <a:rPr lang="es-ES" sz="1700" cap="all" dirty="0" err="1" smtClean="0"/>
              <a:t>Daiichi-Sankyo</a:t>
            </a:r>
            <a:r>
              <a:rPr lang="es-ES" sz="1700" cap="all" dirty="0" smtClean="0"/>
              <a:t> en hipertensión arterial Y PROTECCIÓN VASCULAR 2012 (MARIANO VALDÉS-DIANA HERNÁNDEZ): </a:t>
            </a:r>
            <a:r>
              <a:rPr lang="es-ES" sz="1700" b="1" cap="all" dirty="0" smtClean="0"/>
              <a:t>10000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Proyecto de Investigación BÁSICA EN CARDIOLOGÍA DE LA SOCIEDAD ESPAÑOLA </a:t>
            </a:r>
            <a:endParaRPr lang="es-ES" sz="1700" dirty="0" smtClean="0"/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DE CARDIOLOGÍA (SERGIO MANZANO-SILVIA MONTORO) 2013: </a:t>
            </a:r>
            <a:r>
              <a:rPr lang="es-ES" sz="1700" b="1" cap="all" dirty="0" smtClean="0"/>
              <a:t>18000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Proyecto de Investigación CLÍNICA EN CARDIOLOGÍA DE LA SOCIEDAD ESPAÑOLA DE CARDIOLOGÍA (PAULA ALBALADEJO-ANTONIO TELLO) 2014: </a:t>
            </a:r>
            <a:r>
              <a:rPr lang="es-ES" sz="1700" b="1" cap="all" dirty="0" smtClean="0"/>
              <a:t>18000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700" cap="all" dirty="0" smtClean="0"/>
              <a:t>Proyecto de la </a:t>
            </a:r>
            <a:r>
              <a:rPr lang="es-ES" sz="1700" cap="all" dirty="0" err="1" smtClean="0"/>
              <a:t>sec</a:t>
            </a:r>
            <a:r>
              <a:rPr lang="es-ES" sz="1700" cap="all" dirty="0" smtClean="0"/>
              <a:t> para Formación e Investigación en Enfermería de  la Asociación Española de </a:t>
            </a:r>
            <a:r>
              <a:rPr lang="es-ES" sz="1700" cap="all" dirty="0" err="1" smtClean="0"/>
              <a:t>Enfermeria</a:t>
            </a:r>
            <a:r>
              <a:rPr lang="es-ES" sz="1700" cap="all" dirty="0" smtClean="0"/>
              <a:t> en Cardiología (ANA Isabel ROMERO): </a:t>
            </a:r>
            <a:r>
              <a:rPr lang="es-ES" sz="1700" b="1" cap="all" dirty="0" smtClean="0"/>
              <a:t>4500</a:t>
            </a:r>
            <a:r>
              <a:rPr lang="es-ES" sz="1700" cap="all" dirty="0" smtClean="0"/>
              <a:t> </a:t>
            </a:r>
            <a:r>
              <a:rPr lang="es-ES" sz="1700" b="1" dirty="0" smtClean="0"/>
              <a:t>€</a:t>
            </a:r>
          </a:p>
          <a:p>
            <a:pPr marL="95250" indent="-95250">
              <a:lnSpc>
                <a:spcPct val="110000"/>
              </a:lnSpc>
              <a:buFont typeface="Arial" pitchFamily="34" charset="0"/>
              <a:buChar char="•"/>
            </a:pPr>
            <a:endParaRPr lang="es-ES" sz="700" dirty="0" smtClean="0"/>
          </a:p>
          <a:p>
            <a:pPr>
              <a:lnSpc>
                <a:spcPct val="110000"/>
              </a:lnSpc>
            </a:pPr>
            <a:endParaRPr lang="es-ES" sz="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395536" y="1501924"/>
            <a:ext cx="8748464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 EN ENSAYOS Y REGISTROS 2010-2015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60040" y="2020193"/>
            <a:ext cx="882047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/>
              <a:t>Ensayos clínicos: 14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28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/>
              <a:t>Registros nacionales e internacionales: 16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1700" dirty="0" smtClean="0"/>
          </a:p>
          <a:p>
            <a:pPr marL="177800" indent="-177800" algn="just">
              <a:buFont typeface="Arial" pitchFamily="34" charset="0"/>
              <a:buChar char="•"/>
            </a:pPr>
            <a:endParaRPr lang="en-US" sz="1700" dirty="0" smtClean="0"/>
          </a:p>
          <a:p>
            <a:pPr marL="177800" indent="-17780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</a:t>
            </a:r>
          </a:p>
          <a:p>
            <a:pPr marL="177800" indent="-17780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DE 1500 PACIENTES INCLUIDOS REGISTROS Y ENSAYOS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1700" dirty="0"/>
          </a:p>
        </p:txBody>
      </p:sp>
      <p:sp>
        <p:nvSpPr>
          <p:cNvPr id="13" name="12 Rectángulo"/>
          <p:cNvSpPr/>
          <p:nvPr/>
        </p:nvSpPr>
        <p:spPr>
          <a:xfrm>
            <a:off x="1952713" y="5877272"/>
            <a:ext cx="504792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FINANCIACION: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815.380 €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83568" y="161166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83568" y="161166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395536" y="1484784"/>
            <a:ext cx="8748464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endParaRPr lang="es-E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DEBILIDADES-AMENAZAS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76064" y="2703978"/>
            <a:ext cx="802838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/>
              <a:t>Futuro profesional: Bolsa de trabajo, acreditados, …</a:t>
            </a:r>
            <a:endParaRPr lang="es-ES" sz="2800" dirty="0" smtClean="0"/>
          </a:p>
          <a:p>
            <a:pPr marL="177800" indent="-177800" algn="just">
              <a:buFont typeface="Arial" pitchFamily="34" charset="0"/>
              <a:buChar char="•"/>
            </a:pPr>
            <a:endParaRPr lang="es-ES" sz="28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/>
              <a:t>Falta de financiación personal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28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/>
              <a:t>Recambio personal del grupo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28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/>
              <a:t>Diversificación búsqueda de fondos</a:t>
            </a:r>
            <a:endParaRPr lang="es-ES" sz="2800" dirty="0" smtClean="0"/>
          </a:p>
          <a:p>
            <a:pPr marL="177800" indent="-177800" algn="just">
              <a:buFont typeface="Arial" pitchFamily="34" charset="0"/>
              <a:buChar char="•"/>
            </a:pPr>
            <a:endParaRPr lang="es-ES" sz="1700" dirty="0" smtClean="0"/>
          </a:p>
          <a:p>
            <a:pPr marL="177800" indent="-177800" algn="just">
              <a:buFont typeface="Arial" pitchFamily="34" charset="0"/>
              <a:buChar char="•"/>
            </a:pPr>
            <a:endParaRPr lang="en-US" sz="1700" dirty="0" smtClean="0"/>
          </a:p>
          <a:p>
            <a:pPr marL="177800" indent="-177800" algn="just">
              <a:buFont typeface="Arial" pitchFamily="34" charset="0"/>
              <a:buChar char="•"/>
            </a:pPr>
            <a:endParaRPr lang="es-ES" sz="1700" dirty="0"/>
          </a:p>
        </p:txBody>
      </p:sp>
      <p:sp>
        <p:nvSpPr>
          <p:cNvPr id="13" name="12 Rectángulo"/>
          <p:cNvSpPr/>
          <p:nvPr/>
        </p:nvSpPr>
        <p:spPr>
          <a:xfrm>
            <a:off x="2736654" y="6165304"/>
            <a:ext cx="3390031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¡¡FUTURO INCIERTO!!</a:t>
            </a:r>
            <a:endParaRPr lang="es-E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encrypted-tbn1.gstatic.com/images?q=tbn:ANd9GcQRIB_jykR5RpLVtUVA_sgMdV0TtrT-ai8vqVxOa4vBsOrPZMic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253" y="3908251"/>
            <a:ext cx="2979243" cy="189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195736" y="6432371"/>
            <a:ext cx="4680520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es-E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34" charset="0"/>
              </a:rPr>
              <a:t>DISTRIBUCIÓN DE PUBLICACIONES POR AÑO</a:t>
            </a:r>
            <a:endParaRPr lang="es-ES" sz="1900" dirty="0" smtClean="0">
              <a:sym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95536" y="2132856"/>
            <a:ext cx="8568952" cy="75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34" charset="0"/>
              </a:rPr>
              <a:t>177 artículos </a:t>
            </a:r>
            <a:r>
              <a:rPr lang="es-ES" sz="1900" dirty="0" smtClean="0">
                <a:sym typeface="Arial" pitchFamily="34" charset="0"/>
              </a:rPr>
              <a:t>en revistas indexadas en </a:t>
            </a:r>
            <a:r>
              <a:rPr lang="es-ES" sz="1900" b="1" u="sng" dirty="0" smtClean="0">
                <a:sym typeface="Arial" pitchFamily="34" charset="0"/>
              </a:rPr>
              <a:t>JCR</a:t>
            </a:r>
            <a:endParaRPr lang="es-E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itchFamily="34" charset="0"/>
            </a:endParaRPr>
          </a:p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Media de </a:t>
            </a:r>
            <a:r>
              <a:rPr lang="es-E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34" charset="0"/>
              </a:rPr>
              <a:t>29,5 artículos/año</a:t>
            </a:r>
            <a:endParaRPr lang="es-ES" sz="1900" dirty="0" smtClean="0">
              <a:sym typeface="Arial" pitchFamily="34" charset="0"/>
            </a:endParaRPr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1835696" y="1573932"/>
            <a:ext cx="5472608" cy="6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 2010-2015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6 Gráfico"/>
          <p:cNvGraphicFramePr/>
          <p:nvPr/>
        </p:nvGraphicFramePr>
        <p:xfrm>
          <a:off x="1619672" y="2924944"/>
          <a:ext cx="59046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395536" y="5085184"/>
            <a:ext cx="8748464" cy="177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1835696" y="1484784"/>
            <a:ext cx="5472608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 2010-2015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627784" y="1868747"/>
            <a:ext cx="3816424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34" charset="0"/>
              </a:rPr>
              <a:t>EVOLUCIÓN DEL FACTOR DE IMPACTO</a:t>
            </a:r>
            <a:endParaRPr lang="es-ES" dirty="0" smtClean="0">
              <a:sym typeface="Arial" pitchFamily="34" charset="0"/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1115616" y="6309320"/>
          <a:ext cx="6909045" cy="4267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34439"/>
                <a:gridCol w="853898"/>
                <a:gridCol w="853898"/>
                <a:gridCol w="853898"/>
                <a:gridCol w="853898"/>
                <a:gridCol w="851218"/>
                <a:gridCol w="851218"/>
                <a:gridCol w="856578"/>
              </a:tblGrid>
              <a:tr h="1568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 </a:t>
                      </a:r>
                      <a:r>
                        <a:rPr lang="es-ES" sz="1400" u="none" strike="noStrike" dirty="0" smtClean="0"/>
                        <a:t>AÑO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2010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2011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2012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2013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s-ES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s-ES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TOTAL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8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Suma de FI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71,118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79,160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149,189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110,216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118,281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181,346</a:t>
                      </a:r>
                      <a:endParaRPr lang="es-E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709,931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7 Gráfico"/>
          <p:cNvGraphicFramePr/>
          <p:nvPr/>
        </p:nvGraphicFramePr>
        <p:xfrm>
          <a:off x="1691680" y="2276872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6969687" y="1772816"/>
            <a:ext cx="2174313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34" charset="0"/>
              </a:rPr>
              <a:t>FI medio de 4,011</a:t>
            </a:r>
            <a:r>
              <a:rPr lang="es-ES" dirty="0" smtClean="0">
                <a:sym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16" name="15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683568" y="1628800"/>
            <a:ext cx="54726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67544" y="2182212"/>
            <a:ext cx="849694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dirty="0" smtClean="0"/>
              <a:t>A lo anterior hay que añadir que, fruto de la estrecha colaboración con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grupos del IMIB </a:t>
            </a:r>
            <a:r>
              <a:rPr lang="es-ES" dirty="0" smtClean="0"/>
              <a:t>se han publicado </a:t>
            </a: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artículos</a:t>
            </a:r>
            <a:r>
              <a:rPr lang="es-ES" dirty="0" smtClean="0"/>
              <a:t> más en los que investigadores de nuestro grupo participan activamente en el desarrollo de la investigación y realización del artículo aunque el responsable sea el otro grupo.  Principalmente con el ÁREA 1. HEMATOLOGÍA Y ONCOLOGÍA CLÍNICO - EXPERIMENTAL. GENÉTICA CLÍNICA</a:t>
            </a:r>
          </a:p>
          <a:p>
            <a:pPr lvl="0" algn="ctr">
              <a:lnSpc>
                <a:spcPct val="150000"/>
              </a:lnSpc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ARTÍCULOS MÁS COMO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COLABORACION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(23,7% del total)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</a:p>
          <a:p>
            <a:pPr algn="ctr">
              <a:lnSpc>
                <a:spcPct val="150000"/>
              </a:lnSpc>
            </a:pP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187,66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DE IMPACTO ACUMULADO 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709,93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(propio) +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187,66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(colaboraciones) =    </a:t>
            </a: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897,59</a:t>
            </a:r>
            <a:endParaRPr lang="es-E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1835696" y="1573932"/>
            <a:ext cx="5472608" cy="6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 2010-2015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28184" y="5589240"/>
            <a:ext cx="1224136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403648" y="6237312"/>
            <a:ext cx="6336704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395536" y="1628800"/>
            <a:ext cx="869635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LÍNEAS DE REMODELADO INTERSTICIAL Y CARDIACO Y DE TROMBOSIS ARTERIAL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95536" y="1942166"/>
            <a:ext cx="5400600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/>
              <a:t>RESPONSABLE: DR. </a:t>
            </a:r>
            <a:r>
              <a:rPr lang="es-E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MARÍN ORTUÑO</a:t>
            </a:r>
            <a:endPara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5536" y="5373216"/>
            <a:ext cx="8748464" cy="1484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 descr="FRANCISCO MARÍ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8496944" cy="235183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Rectángulo"/>
          <p:cNvSpPr/>
          <p:nvPr/>
        </p:nvSpPr>
        <p:spPr>
          <a:xfrm>
            <a:off x="7884368" y="414908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39552" y="486916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Publicaciones  en revistas indexadas en JCR: 275.</a:t>
            </a:r>
          </a:p>
          <a:p>
            <a:pPr marL="95250" indent="-952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Tesis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Doctorales dirigidas (2010-2015): 14.</a:t>
            </a:r>
          </a:p>
          <a:p>
            <a:pPr marL="95250" indent="-952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Citaciones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recibidas:  &gt;2500.</a:t>
            </a:r>
          </a:p>
          <a:p>
            <a:pPr marL="95250" indent="-952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Índice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HIRSCH: 28 (ISI WOS).</a:t>
            </a:r>
          </a:p>
        </p:txBody>
      </p:sp>
      <p:pic>
        <p:nvPicPr>
          <p:cNvPr id="24" name="23 Imagen" descr="IMG_1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869160"/>
            <a:ext cx="1368152" cy="181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3590899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TROMBOSIS ARTERIAL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331640" y="5373216"/>
            <a:ext cx="7812360" cy="1484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95536" y="198884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 smtClean="0">
                <a:sym typeface="Arial" pitchFamily="34" charset="0"/>
              </a:rPr>
              <a:t>Financiación pública a través de los proyectos de investigación: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es-ES" sz="2000" dirty="0" smtClean="0">
                <a:sym typeface="Arial" pitchFamily="34" charset="0"/>
              </a:rPr>
              <a:t>FFIS/CM10/013. FFIS-</a:t>
            </a:r>
            <a:r>
              <a:rPr lang="es-ES" sz="2000" dirty="0" err="1" smtClean="0">
                <a:sym typeface="Arial" pitchFamily="34" charset="0"/>
              </a:rPr>
              <a:t>CajaMurcia</a:t>
            </a:r>
            <a:r>
              <a:rPr lang="es-ES" sz="2000" dirty="0" smtClean="0">
                <a:sym typeface="Arial" pitchFamily="34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sz="2000" dirty="0" smtClean="0">
                <a:sym typeface="Arial" pitchFamily="34" charset="0"/>
              </a:rPr>
              <a:t>PI13/00513. FIS. </a:t>
            </a:r>
            <a:r>
              <a:rPr lang="es-ES" sz="2000" b="1" dirty="0" smtClean="0">
                <a:sym typeface="Arial" pitchFamily="34" charset="0"/>
              </a:rPr>
              <a:t>Proyecto de Investigación en Salud</a:t>
            </a:r>
            <a:r>
              <a:rPr lang="es-ES" sz="2000" dirty="0" smtClean="0">
                <a:sym typeface="Arial" pitchFamily="34" charset="0"/>
              </a:rPr>
              <a:t>: “</a:t>
            </a:r>
            <a:r>
              <a:rPr lang="es-ES" sz="2000" i="1" dirty="0" smtClean="0">
                <a:sym typeface="Arial" pitchFamily="34" charset="0"/>
              </a:rPr>
              <a:t>Nuevos anticoagulantes orales en la Fibrilación Auricular”.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altLang="ja-JP" sz="2000" b="1" dirty="0" smtClean="0">
                <a:sym typeface="Arial" pitchFamily="34" charset="0"/>
              </a:rPr>
              <a:t>Proyecto de Investigación de la Sociedad Española de Cardiología </a:t>
            </a:r>
            <a:r>
              <a:rPr lang="es-ES" altLang="ja-JP" sz="2000" dirty="0" smtClean="0">
                <a:sym typeface="Arial" pitchFamily="34" charset="0"/>
              </a:rPr>
              <a:t>2013: “</a:t>
            </a:r>
            <a:r>
              <a:rPr lang="es-ES" altLang="ja-JP" sz="2000" i="1" dirty="0" smtClean="0">
                <a:sym typeface="Arial" pitchFamily="34" charset="0"/>
              </a:rPr>
              <a:t>Nuevos</a:t>
            </a:r>
            <a:r>
              <a:rPr lang="es-ES" altLang="ja-JP" sz="2000" dirty="0" smtClean="0">
                <a:sym typeface="Arial" pitchFamily="34" charset="0"/>
              </a:rPr>
              <a:t> m</a:t>
            </a:r>
            <a:r>
              <a:rPr lang="es-ES" altLang="ja-JP" sz="2000" i="1" dirty="0" smtClean="0">
                <a:sym typeface="Arial" pitchFamily="34" charset="0"/>
              </a:rPr>
              <a:t>arcadores en Fibrilación Auricular bajo anticoagulación oral estable: cuantificación, caracterización funcional del trombo y valor pronóstico</a:t>
            </a:r>
            <a:r>
              <a:rPr lang="es-ES" altLang="ja-JP" sz="2000" dirty="0" smtClean="0">
                <a:sym typeface="Arial" pitchFamily="34" charset="0"/>
              </a:rPr>
              <a:t>”.</a:t>
            </a:r>
          </a:p>
          <a:p>
            <a:pPr>
              <a:buFont typeface="Arial" pitchFamily="34" charset="0"/>
              <a:buChar char="•"/>
              <a:defRPr/>
            </a:pPr>
            <a:endParaRPr lang="es-ES" altLang="ja-JP" sz="1000" dirty="0" smtClean="0">
              <a:sym typeface="Arial" pitchFamily="34" charset="0"/>
            </a:endParaRPr>
          </a:p>
          <a:p>
            <a:pPr marL="179388" indent="-179388">
              <a:defRPr/>
            </a:pPr>
            <a:r>
              <a:rPr lang="es-ES" altLang="ja-JP" sz="2000" dirty="0" smtClean="0">
                <a:sym typeface="Arial" pitchFamily="34" charset="0"/>
              </a:rPr>
              <a:t>Colaboramos estrechamente con los grupos en diferentes proyectos: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altLang="ja-JP" sz="2000" dirty="0" smtClean="0">
                <a:sym typeface="Arial" pitchFamily="34" charset="0"/>
              </a:rPr>
              <a:t>Centro Regional de Hemodonación. Dra. Vanessa Roldán, Dr. Rocío González-Conejero, Dr. Vicente </a:t>
            </a:r>
            <a:r>
              <a:rPr lang="es-ES" altLang="ja-JP" sz="2000" dirty="0" err="1" smtClean="0">
                <a:sym typeface="Arial" pitchFamily="34" charset="0"/>
              </a:rPr>
              <a:t>Vicente</a:t>
            </a:r>
            <a:r>
              <a:rPr lang="es-ES" altLang="ja-JP" sz="2000" dirty="0" smtClean="0">
                <a:sym typeface="Arial" pitchFamily="34" charset="0"/>
              </a:rPr>
              <a:t>, Dr. Javier Corral.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altLang="ja-JP" sz="2000" dirty="0" smtClean="0">
                <a:sym typeface="Arial" pitchFamily="34" charset="0"/>
              </a:rPr>
              <a:t>Hospital de Santa Lucía (Cartagena). Dr. Ignacio Gil.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altLang="ja-JP" sz="2000" dirty="0" smtClean="0">
                <a:sym typeface="Arial" pitchFamily="34" charset="0"/>
              </a:rPr>
              <a:t>Hospital General Universitario de Alicante. Dr. Juan Miguel Ruiz </a:t>
            </a:r>
            <a:r>
              <a:rPr lang="es-ES" altLang="ja-JP" sz="2000" dirty="0" err="1" smtClean="0">
                <a:sym typeface="Arial" pitchFamily="34" charset="0"/>
              </a:rPr>
              <a:t>Nodar</a:t>
            </a:r>
            <a:endParaRPr lang="es-ES" altLang="ja-JP" sz="2000" dirty="0" smtClean="0">
              <a:sym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s-ES" altLang="ja-JP" sz="2000" dirty="0" smtClean="0">
                <a:sym typeface="Arial" pitchFamily="34" charset="0"/>
              </a:rPr>
              <a:t>Universidad de Birmingham. Prof. Gregory </a:t>
            </a:r>
            <a:r>
              <a:rPr lang="es-ES" altLang="ja-JP" sz="2000" dirty="0" err="1" smtClean="0">
                <a:sym typeface="Arial" pitchFamily="34" charset="0"/>
              </a:rPr>
              <a:t>Lip</a:t>
            </a:r>
            <a:r>
              <a:rPr lang="es-ES" altLang="ja-JP" sz="2000" dirty="0" smtClean="0">
                <a:sym typeface="Arial" pitchFamily="34" charset="0"/>
              </a:rPr>
              <a:t>.</a:t>
            </a:r>
            <a:endParaRPr lang="es-ES" altLang="ja-JP" sz="2000" dirty="0"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563651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REMODELADO INTERSTICIAL Y CARDIACO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2555776" y="3502179"/>
            <a:ext cx="3960440" cy="430877"/>
          </a:xfrm>
          <a:prstGeom prst="rect">
            <a:avLst/>
          </a:prstGeom>
          <a:noFill/>
          <a:ln w="25400">
            <a:noFill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pitchFamily="34" charset="0"/>
              </a:rPr>
              <a:t>INSTALACIONES EDIFICIO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pitchFamily="34" charset="0"/>
              </a:rPr>
              <a:t>LAIB: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395536" y="1988840"/>
            <a:ext cx="8496944" cy="1406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Estudio del remodelado intersticial en la Fibrilación Auricular.</a:t>
            </a:r>
          </a:p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Relevancia de polimorfismos en genes no </a:t>
            </a:r>
            <a:r>
              <a:rPr lang="es-ES" sz="1900" dirty="0" err="1" smtClean="0">
                <a:sym typeface="Arial" pitchFamily="34" charset="0"/>
              </a:rPr>
              <a:t>sarcoméricos</a:t>
            </a:r>
            <a:r>
              <a:rPr lang="es-ES" sz="1900" dirty="0" smtClean="0">
                <a:sym typeface="Arial" pitchFamily="34" charset="0"/>
              </a:rPr>
              <a:t> en el desarrollo de fibrosis y remodelado cardiaco en Miocardiopatía Hipertrófica.</a:t>
            </a:r>
          </a:p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err="1" smtClean="0">
                <a:sym typeface="Arial" pitchFamily="34" charset="0"/>
              </a:rPr>
              <a:t>Biomarcadores</a:t>
            </a:r>
            <a:r>
              <a:rPr lang="es-ES" sz="1900" dirty="0" smtClean="0">
                <a:sym typeface="Arial" pitchFamily="34" charset="0"/>
              </a:rPr>
              <a:t> de remodelado cardiaco en pacientes con Enfermedad de Fabry.</a:t>
            </a:r>
            <a:endParaRPr lang="es-ES" sz="1900" dirty="0">
              <a:sym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259632" y="3933056"/>
            <a:ext cx="24482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Arial" pitchFamily="34" charset="0"/>
              </a:rPr>
              <a:t> </a:t>
            </a:r>
            <a:r>
              <a:rPr lang="es-ES" sz="1900" dirty="0" smtClean="0">
                <a:sym typeface="Arial" pitchFamily="34" charset="0"/>
              </a:rPr>
              <a:t>Laboratorio de tejidos</a:t>
            </a:r>
            <a:endParaRPr lang="es-ES" sz="19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211960" y="3908375"/>
            <a:ext cx="46440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dirty="0" smtClean="0"/>
              <a:t>Técnicas </a:t>
            </a:r>
            <a:r>
              <a:rPr lang="es-ES" sz="1900" dirty="0" smtClean="0"/>
              <a:t>automatizadas/</a:t>
            </a:r>
            <a:r>
              <a:rPr lang="es-ES" sz="1900" dirty="0" err="1" smtClean="0"/>
              <a:t>ELISAs</a:t>
            </a:r>
            <a:endParaRPr lang="es-ES" sz="1900" dirty="0" smtClean="0"/>
          </a:p>
        </p:txBody>
      </p:sp>
      <p:sp>
        <p:nvSpPr>
          <p:cNvPr id="40" name="39 Rectángulo"/>
          <p:cNvSpPr/>
          <p:nvPr/>
        </p:nvSpPr>
        <p:spPr>
          <a:xfrm>
            <a:off x="1331640" y="5373216"/>
            <a:ext cx="7812360" cy="1484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23 Imagen" descr="IMG_3236.JPG"/>
          <p:cNvPicPr>
            <a:picLocks noChangeAspect="1"/>
          </p:cNvPicPr>
          <p:nvPr/>
        </p:nvPicPr>
        <p:blipFill>
          <a:blip r:embed="rId3" cstate="print"/>
          <a:srcRect t="34967"/>
          <a:stretch>
            <a:fillRect/>
          </a:stretch>
        </p:blipFill>
        <p:spPr bwMode="auto">
          <a:xfrm>
            <a:off x="611560" y="4293096"/>
            <a:ext cx="38379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33 Imagen" descr="Imagen1.png"/>
          <p:cNvPicPr>
            <a:picLocks noChangeAspect="1"/>
          </p:cNvPicPr>
          <p:nvPr/>
        </p:nvPicPr>
        <p:blipFill>
          <a:blip r:embed="rId4" cstate="print"/>
          <a:srcRect l="76056" r="9917" b="5759"/>
          <a:stretch>
            <a:fillRect/>
          </a:stretch>
        </p:blipFill>
        <p:spPr bwMode="auto">
          <a:xfrm>
            <a:off x="3131840" y="5449902"/>
            <a:ext cx="1152128" cy="123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Imagen" descr="IMG_3235.JPG"/>
          <p:cNvPicPr>
            <a:picLocks noChangeAspect="1"/>
          </p:cNvPicPr>
          <p:nvPr/>
        </p:nvPicPr>
        <p:blipFill>
          <a:blip r:embed="rId5" cstate="print"/>
          <a:srcRect t="14035" b="6433"/>
          <a:stretch>
            <a:fillRect/>
          </a:stretch>
        </p:blipFill>
        <p:spPr bwMode="auto">
          <a:xfrm>
            <a:off x="4864999" y="4365104"/>
            <a:ext cx="337940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40 Imagen" descr="imag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252" y="5601543"/>
            <a:ext cx="1754188" cy="113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570852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REMODELADO INTERSTICIAL Y CARDIACO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95536" y="4932784"/>
            <a:ext cx="8748464" cy="1925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95536" y="1988840"/>
            <a:ext cx="8568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900" dirty="0" smtClean="0">
                <a:sym typeface="Arial" pitchFamily="34" charset="0"/>
              </a:rPr>
              <a:t>Esta línea se financia con proyectos públicos competitivos y privados con empresas: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PS09/00721. FIS. </a:t>
            </a:r>
            <a:r>
              <a:rPr lang="es-ES" sz="1900" b="1" dirty="0" smtClean="0">
                <a:sym typeface="Arial" pitchFamily="34" charset="0"/>
              </a:rPr>
              <a:t>Proyecto de Investigación en Salud</a:t>
            </a:r>
            <a:r>
              <a:rPr lang="es-ES" sz="1900" dirty="0" smtClean="0">
                <a:sym typeface="Arial" pitchFamily="34" charset="0"/>
              </a:rPr>
              <a:t>: “</a:t>
            </a:r>
            <a:r>
              <a:rPr lang="es-ES" sz="1900" i="1" dirty="0" smtClean="0">
                <a:sym typeface="Arial" pitchFamily="34" charset="0"/>
              </a:rPr>
              <a:t>Miocardiopatía Hipertrófica y remodelado tisular, papel de los </a:t>
            </a:r>
            <a:r>
              <a:rPr lang="es-ES" sz="1900" i="1" dirty="0" err="1" smtClean="0">
                <a:sym typeface="Arial" pitchFamily="34" charset="0"/>
              </a:rPr>
              <a:t>biomarcadores</a:t>
            </a:r>
            <a:r>
              <a:rPr lang="es-ES" sz="1900" i="1" dirty="0" smtClean="0">
                <a:sym typeface="Arial" pitchFamily="34" charset="0"/>
              </a:rPr>
              <a:t>”.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es-ES" sz="1900" b="1" dirty="0" smtClean="0">
                <a:sym typeface="Arial" pitchFamily="34" charset="0"/>
              </a:rPr>
              <a:t>Subprograma Redes Temáticas de Investigación Cooperativa en Salud</a:t>
            </a:r>
            <a:r>
              <a:rPr lang="es-ES" sz="1900" dirty="0" smtClean="0">
                <a:sym typeface="Arial" pitchFamily="34" charset="0"/>
              </a:rPr>
              <a:t>, RD12/0042/0049. RETIC. Red de Investigación Cardiovascular .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Proyecto cofinanciado por Genzyme y </a:t>
            </a:r>
            <a:r>
              <a:rPr lang="es-ES" sz="1900" dirty="0" err="1" smtClean="0">
                <a:sym typeface="Arial" pitchFamily="34" charset="0"/>
              </a:rPr>
              <a:t>Shire</a:t>
            </a:r>
            <a:r>
              <a:rPr lang="es-ES" sz="1900" dirty="0" smtClean="0">
                <a:sym typeface="Arial" pitchFamily="34" charset="0"/>
              </a:rPr>
              <a:t> S.L.“</a:t>
            </a:r>
            <a:r>
              <a:rPr lang="es-ES" sz="1900" i="1" dirty="0" err="1" smtClean="0">
                <a:sym typeface="Arial" pitchFamily="34" charset="0"/>
              </a:rPr>
              <a:t>Myocardial</a:t>
            </a:r>
            <a:r>
              <a:rPr lang="es-ES" sz="1900" i="1" dirty="0" smtClean="0">
                <a:sym typeface="Arial" pitchFamily="34" charset="0"/>
              </a:rPr>
              <a:t> </a:t>
            </a:r>
            <a:r>
              <a:rPr lang="es-ES" sz="1900" i="1" dirty="0" err="1" smtClean="0">
                <a:sym typeface="Arial" pitchFamily="34" charset="0"/>
              </a:rPr>
              <a:t>affectation</a:t>
            </a:r>
            <a:r>
              <a:rPr lang="es-ES" sz="1900" i="1" dirty="0" smtClean="0">
                <a:sym typeface="Arial" pitchFamily="34" charset="0"/>
              </a:rPr>
              <a:t> in </a:t>
            </a:r>
            <a:r>
              <a:rPr lang="es-ES" sz="1900" i="1" dirty="0" err="1" smtClean="0">
                <a:sym typeface="Arial" pitchFamily="34" charset="0"/>
              </a:rPr>
              <a:t>patients</a:t>
            </a:r>
            <a:r>
              <a:rPr lang="es-ES" sz="1900" i="1" dirty="0" smtClean="0">
                <a:sym typeface="Arial" pitchFamily="34" charset="0"/>
              </a:rPr>
              <a:t> </a:t>
            </a:r>
            <a:r>
              <a:rPr lang="es-ES" sz="1900" i="1" dirty="0" err="1" smtClean="0">
                <a:sym typeface="Arial" pitchFamily="34" charset="0"/>
              </a:rPr>
              <a:t>with</a:t>
            </a:r>
            <a:r>
              <a:rPr lang="es-ES" sz="1900" i="1" dirty="0" smtClean="0">
                <a:sym typeface="Arial" pitchFamily="34" charset="0"/>
              </a:rPr>
              <a:t> Fabry </a:t>
            </a:r>
            <a:r>
              <a:rPr lang="es-ES" sz="1900" i="1" dirty="0" err="1" smtClean="0">
                <a:sym typeface="Arial" pitchFamily="34" charset="0"/>
              </a:rPr>
              <a:t>disease</a:t>
            </a:r>
            <a:r>
              <a:rPr lang="es-ES" sz="1900" i="1" dirty="0" smtClean="0">
                <a:sym typeface="Arial" pitchFamily="34" charset="0"/>
              </a:rPr>
              <a:t> </a:t>
            </a:r>
            <a:r>
              <a:rPr lang="es-ES" sz="1900" i="1" dirty="0" err="1" smtClean="0">
                <a:sym typeface="Arial" pitchFamily="34" charset="0"/>
              </a:rPr>
              <a:t>without</a:t>
            </a:r>
            <a:r>
              <a:rPr lang="es-ES" sz="1900" i="1" dirty="0" smtClean="0">
                <a:sym typeface="Arial" pitchFamily="34" charset="0"/>
              </a:rPr>
              <a:t> </a:t>
            </a:r>
            <a:r>
              <a:rPr lang="es-ES" sz="1900" i="1" dirty="0" err="1" smtClean="0">
                <a:sym typeface="Arial" pitchFamily="34" charset="0"/>
              </a:rPr>
              <a:t>phenotypic</a:t>
            </a:r>
            <a:r>
              <a:rPr lang="es-ES" sz="1900" i="1" dirty="0" smtClean="0">
                <a:sym typeface="Arial" pitchFamily="34" charset="0"/>
              </a:rPr>
              <a:t> </a:t>
            </a:r>
            <a:r>
              <a:rPr lang="es-ES" sz="1900" i="1" dirty="0" err="1" smtClean="0">
                <a:sym typeface="Arial" pitchFamily="34" charset="0"/>
              </a:rPr>
              <a:t>manifestation</a:t>
            </a:r>
            <a:r>
              <a:rPr lang="es-ES" sz="1900" i="1" dirty="0" smtClean="0">
                <a:sym typeface="Arial" pitchFamily="34" charset="0"/>
              </a:rPr>
              <a:t>. </a:t>
            </a:r>
            <a:r>
              <a:rPr lang="es-ES" sz="1900" i="1" dirty="0" err="1" smtClean="0">
                <a:sym typeface="Arial" pitchFamily="34" charset="0"/>
              </a:rPr>
              <a:t>Diagnostic</a:t>
            </a:r>
            <a:r>
              <a:rPr lang="es-ES" sz="1900" i="1" dirty="0" smtClean="0">
                <a:sym typeface="Arial" pitchFamily="34" charset="0"/>
              </a:rPr>
              <a:t> </a:t>
            </a:r>
            <a:r>
              <a:rPr lang="es-ES" sz="1900" i="1" dirty="0" err="1" smtClean="0">
                <a:sym typeface="Arial" pitchFamily="34" charset="0"/>
              </a:rPr>
              <a:t>value</a:t>
            </a:r>
            <a:r>
              <a:rPr lang="es-ES" sz="1900" i="1" dirty="0" smtClean="0">
                <a:sym typeface="Arial" pitchFamily="34" charset="0"/>
              </a:rPr>
              <a:t> of </a:t>
            </a:r>
            <a:r>
              <a:rPr lang="es-ES" sz="1900" i="1" dirty="0" err="1" smtClean="0">
                <a:sym typeface="Arial" pitchFamily="34" charset="0"/>
              </a:rPr>
              <a:t>biomarkers</a:t>
            </a:r>
            <a:r>
              <a:rPr lang="es-ES" sz="1900" dirty="0" smtClean="0">
                <a:sym typeface="Arial" pitchFamily="34" charset="0"/>
              </a:rPr>
              <a:t>”.</a:t>
            </a:r>
          </a:p>
          <a:p>
            <a:pPr>
              <a:defRPr/>
            </a:pPr>
            <a:r>
              <a:rPr lang="es-ES" sz="1900" dirty="0" smtClean="0">
                <a:sym typeface="Arial" pitchFamily="34" charset="0"/>
              </a:rPr>
              <a:t>Actualmente colaboramos en esta línea con: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Instituto Inmunológico de Alicante.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sz="1900" dirty="0" smtClean="0">
                <a:sym typeface="Arial" pitchFamily="34" charset="0"/>
              </a:rPr>
              <a:t>Hospital General Universitario de Elche. Dr. Antonio García </a:t>
            </a:r>
            <a:r>
              <a:rPr lang="es-ES" sz="1900" dirty="0" err="1" smtClean="0">
                <a:sym typeface="Arial" pitchFamily="34" charset="0"/>
              </a:rPr>
              <a:t>Honrubia</a:t>
            </a:r>
            <a:r>
              <a:rPr lang="es-ES" sz="1900" dirty="0" smtClean="0">
                <a:sym typeface="Arial" pitchFamily="34" charset="0"/>
              </a:rPr>
              <a:t>.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altLang="ja-JP" sz="1900" dirty="0" smtClean="0">
                <a:sym typeface="Arial" pitchFamily="34" charset="0"/>
              </a:rPr>
              <a:t>Hospital General Universitario de Alicante. Dr. Vicente </a:t>
            </a:r>
            <a:r>
              <a:rPr lang="es-ES" altLang="ja-JP" sz="1900" dirty="0" err="1" smtClean="0">
                <a:sym typeface="Arial" pitchFamily="34" charset="0"/>
              </a:rPr>
              <a:t>Climent</a:t>
            </a:r>
            <a:r>
              <a:rPr lang="es-ES" altLang="ja-JP" sz="1900" dirty="0" smtClean="0">
                <a:sym typeface="Arial" pitchFamily="34" charset="0"/>
              </a:rPr>
              <a:t>.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altLang="ja-JP" sz="1900" dirty="0" smtClean="0">
                <a:sym typeface="Arial" pitchFamily="34" charset="0"/>
              </a:rPr>
              <a:t>Hospital Ramón y Cajal. Prof. Concepción Moro.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s-ES" altLang="ja-JP" sz="1900" dirty="0" smtClean="0">
                <a:sym typeface="Arial" pitchFamily="34" charset="0"/>
              </a:rPr>
              <a:t>ERESA: Exploraciones Radiológicas Especiales S.A. Dra. Alicia </a:t>
            </a:r>
            <a:r>
              <a:rPr lang="es-ES" altLang="ja-JP" sz="1900" dirty="0" err="1" smtClean="0">
                <a:sym typeface="Arial" pitchFamily="34" charset="0"/>
              </a:rPr>
              <a:t>Maceira</a:t>
            </a:r>
            <a:r>
              <a:rPr lang="es-ES" altLang="ja-JP" sz="1900" dirty="0" smtClean="0">
                <a:sym typeface="Arial" pitchFamily="34" charset="0"/>
              </a:rPr>
              <a:t>.</a:t>
            </a:r>
            <a:endParaRPr lang="es-ES" sz="1900" dirty="0">
              <a:sym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Uno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Y tres (máximo)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X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Y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Z</a:t>
            </a:r>
            <a:endParaRPr lang="es-ES" sz="3000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diapos PROYECT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843808" y="1628800"/>
              <a:ext cx="3168352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03648" y="246420"/>
            <a:ext cx="8136904" cy="1310372"/>
            <a:chOff x="1403648" y="246420"/>
            <a:chExt cx="8136904" cy="1310372"/>
          </a:xfrm>
        </p:grpSpPr>
        <p:sp>
          <p:nvSpPr>
            <p:cNvPr id="25" name="24 CuadroTexto"/>
            <p:cNvSpPr txBox="1"/>
            <p:nvPr/>
          </p:nvSpPr>
          <p:spPr>
            <a:xfrm>
              <a:off x="1475656" y="246420"/>
              <a:ext cx="76683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2. ENFERMEDADES CARDIOVASCULARES Y RESPIRATORIAS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75656" y="607680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CARDIOLOGÍA CLÍNICA Y EXPERIMENTAL</a:t>
              </a:r>
              <a:r>
                <a:rPr lang="es-ES" sz="2000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</a:t>
              </a:r>
              <a:r>
                <a:rPr lang="es-ES" b="1" spc="50" dirty="0" smtClean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[GI/IMIB/C002/2011] 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403648" y="1009078"/>
              <a:ext cx="7884368" cy="54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>
                <a:lnSpc>
                  <a:spcPct val="150000"/>
                </a:lnSpc>
              </a:pPr>
              <a:r>
                <a:rPr lang="es-ES" sz="2200" b="1" dirty="0" smtClean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GRUPO DE TROMBOSIS ARTERIAL Y REMODELADO INTERSTICIAL</a:t>
              </a:r>
              <a:endParaRPr lang="en-US" sz="22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675938" y="9124950"/>
            <a:ext cx="320675" cy="342900"/>
          </a:xfrm>
        </p:spPr>
        <p:txBody>
          <a:bodyPr/>
          <a:lstStyle/>
          <a:p>
            <a:pPr>
              <a:defRPr/>
            </a:pPr>
            <a:fld id="{B6CD454B-4E72-49D9-9EC2-B6ADD85B03C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47650" y="1628800"/>
            <a:ext cx="391906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CALCIFICACIÓN ARTERIAL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95536" y="1942166"/>
            <a:ext cx="5400600" cy="4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s-ES" sz="1900" dirty="0" smtClean="0"/>
              <a:t>RESPONSABLE: DRA. </a:t>
            </a:r>
            <a:r>
              <a:rPr lang="es-E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DIANA HERNÁNDEZ ROMERO</a:t>
            </a:r>
            <a:endPara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5536" y="5373216"/>
            <a:ext cx="8748464" cy="1484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 descr="DIANA HERNAND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0" y="2387263"/>
            <a:ext cx="8028384" cy="22658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5" name="34 Rectángulo"/>
          <p:cNvSpPr/>
          <p:nvPr/>
        </p:nvSpPr>
        <p:spPr>
          <a:xfrm>
            <a:off x="0" y="4725144"/>
            <a:ext cx="395536" cy="2132856"/>
          </a:xfrm>
          <a:prstGeom prst="rect">
            <a:avLst/>
          </a:prstGeom>
          <a:solidFill>
            <a:srgbClr val="C8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7668344" y="4077072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467544" y="4712801"/>
            <a:ext cx="8424936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algn="just">
              <a:buFont typeface="Arial" pitchFamily="34" charset="0"/>
              <a:buChar char="•"/>
            </a:pPr>
            <a:r>
              <a:rPr lang="es-ES" sz="1450" dirty="0" smtClean="0"/>
              <a:t>Hernández-Romero D, Ruiz-</a:t>
            </a:r>
            <a:r>
              <a:rPr lang="es-ES" sz="1450" dirty="0" err="1" smtClean="0"/>
              <a:t>Nodar</a:t>
            </a:r>
            <a:r>
              <a:rPr lang="es-ES" sz="1450" dirty="0" smtClean="0"/>
              <a:t> JM, Marín F, Tello-</a:t>
            </a:r>
            <a:r>
              <a:rPr lang="es-ES" sz="1450" dirty="0" err="1" smtClean="0"/>
              <a:t>Montoliu</a:t>
            </a:r>
            <a:r>
              <a:rPr lang="es-ES" sz="1450" dirty="0" smtClean="0"/>
              <a:t> A, Roldán V, </a:t>
            </a:r>
            <a:r>
              <a:rPr lang="es-ES" sz="1450" dirty="0" err="1" smtClean="0"/>
              <a:t>Mainar</a:t>
            </a:r>
            <a:r>
              <a:rPr lang="es-ES" sz="1450" dirty="0" smtClean="0"/>
              <a:t> L, Pérez-Andreu V, Antón AI, </a:t>
            </a:r>
            <a:r>
              <a:rPr lang="es-ES" sz="1450" dirty="0" err="1" smtClean="0"/>
              <a:t>Bonaque</a:t>
            </a:r>
            <a:r>
              <a:rPr lang="es-ES" sz="1450" dirty="0" smtClean="0"/>
              <a:t> JC, Valdés M, Vicente V, González-Conejero R. CALU A29809G </a:t>
            </a:r>
            <a:r>
              <a:rPr lang="es-ES" sz="1450" dirty="0" err="1" smtClean="0"/>
              <a:t>polymorphism</a:t>
            </a:r>
            <a:r>
              <a:rPr lang="es-ES" sz="1450" dirty="0" smtClean="0"/>
              <a:t> in </a:t>
            </a:r>
            <a:r>
              <a:rPr lang="es-ES" sz="1450" dirty="0" err="1" smtClean="0"/>
              <a:t>coronary</a:t>
            </a:r>
            <a:r>
              <a:rPr lang="es-ES" sz="1450" dirty="0" smtClean="0"/>
              <a:t> </a:t>
            </a:r>
            <a:r>
              <a:rPr lang="es-ES" sz="1450" dirty="0" err="1" smtClean="0"/>
              <a:t>atherothrombosis</a:t>
            </a:r>
            <a:r>
              <a:rPr lang="es-ES" sz="1450" dirty="0" smtClean="0"/>
              <a:t>: </a:t>
            </a:r>
            <a:r>
              <a:rPr lang="es-ES" sz="1450" dirty="0" err="1" smtClean="0"/>
              <a:t>Implications</a:t>
            </a:r>
            <a:r>
              <a:rPr lang="es-ES" sz="1450" dirty="0" smtClean="0"/>
              <a:t> for </a:t>
            </a:r>
            <a:r>
              <a:rPr lang="es-ES" sz="1450" dirty="0" err="1" smtClean="0"/>
              <a:t>coronary</a:t>
            </a:r>
            <a:r>
              <a:rPr lang="es-ES" sz="1450" dirty="0" smtClean="0"/>
              <a:t> </a:t>
            </a:r>
            <a:r>
              <a:rPr lang="es-ES" sz="1450" dirty="0" err="1" smtClean="0"/>
              <a:t>calcification</a:t>
            </a:r>
            <a:r>
              <a:rPr lang="es-ES" sz="1450" dirty="0" smtClean="0"/>
              <a:t> and prognosis. Ann </a:t>
            </a:r>
            <a:r>
              <a:rPr lang="es-ES" sz="1450" dirty="0" err="1" smtClean="0"/>
              <a:t>Med</a:t>
            </a:r>
            <a:r>
              <a:rPr lang="es-ES" sz="1450" dirty="0" smtClean="0"/>
              <a:t>. 2010 Sep;42(6):439-46. </a:t>
            </a:r>
          </a:p>
          <a:p>
            <a:pPr marL="95250" indent="-95250" algn="just">
              <a:buFont typeface="Arial" pitchFamily="34" charset="0"/>
              <a:buChar char="•"/>
            </a:pPr>
            <a:r>
              <a:rPr lang="es-ES" sz="1450" dirty="0" err="1" smtClean="0"/>
              <a:t>Jover</a:t>
            </a:r>
            <a:r>
              <a:rPr lang="es-ES" sz="1450" dirty="0" smtClean="0"/>
              <a:t> E, Marín F, Quintana M, Pérez-Andreu J, Hurtado JA, Rodríguez C, Martínez-González J, González-Conejero R, Valdés M, Hernández-Romero D. CALU </a:t>
            </a:r>
            <a:r>
              <a:rPr lang="es-ES" sz="1450" dirty="0" err="1" smtClean="0"/>
              <a:t>polymorphism</a:t>
            </a:r>
            <a:r>
              <a:rPr lang="es-ES" sz="1450" dirty="0" smtClean="0"/>
              <a:t> A29809G </a:t>
            </a:r>
            <a:r>
              <a:rPr lang="es-ES" sz="1450" dirty="0" err="1" smtClean="0"/>
              <a:t>affects</a:t>
            </a:r>
            <a:r>
              <a:rPr lang="es-ES" sz="1450" dirty="0" smtClean="0"/>
              <a:t> </a:t>
            </a:r>
            <a:r>
              <a:rPr lang="es-ES" sz="1450" dirty="0" err="1" smtClean="0"/>
              <a:t>calumenin</a:t>
            </a:r>
            <a:r>
              <a:rPr lang="es-ES" sz="1450" dirty="0" smtClean="0"/>
              <a:t> </a:t>
            </a:r>
            <a:r>
              <a:rPr lang="es-ES" sz="1450" dirty="0" err="1" smtClean="0"/>
              <a:t>availability</a:t>
            </a:r>
            <a:r>
              <a:rPr lang="es-ES" sz="1450" dirty="0" smtClean="0"/>
              <a:t> </a:t>
            </a:r>
            <a:r>
              <a:rPr lang="es-ES" sz="1450" dirty="0" err="1" smtClean="0"/>
              <a:t>involving</a:t>
            </a:r>
            <a:r>
              <a:rPr lang="es-ES" sz="1450" dirty="0" smtClean="0"/>
              <a:t> vascular </a:t>
            </a:r>
            <a:r>
              <a:rPr lang="es-ES" sz="1450" dirty="0" err="1" smtClean="0"/>
              <a:t>calcification</a:t>
            </a:r>
            <a:r>
              <a:rPr lang="es-ES" sz="1450" dirty="0" smtClean="0"/>
              <a:t>. J Mol </a:t>
            </a:r>
            <a:r>
              <a:rPr lang="es-ES" sz="1450" dirty="0" err="1" smtClean="0"/>
              <a:t>Cell</a:t>
            </a:r>
            <a:r>
              <a:rPr lang="es-ES" sz="1450" dirty="0" smtClean="0"/>
              <a:t> </a:t>
            </a:r>
            <a:r>
              <a:rPr lang="es-ES" sz="1450" dirty="0" err="1" smtClean="0"/>
              <a:t>Cardiol</a:t>
            </a:r>
            <a:r>
              <a:rPr lang="es-ES" sz="1450" dirty="0" smtClean="0"/>
              <a:t>. 2015 May;82:218-27.</a:t>
            </a:r>
          </a:p>
          <a:p>
            <a:pPr marL="95250" indent="-95250" algn="just">
              <a:buFont typeface="Arial" pitchFamily="34" charset="0"/>
              <a:buChar char="•"/>
            </a:pPr>
            <a:r>
              <a:rPr lang="es-ES" sz="1450" dirty="0" err="1" smtClean="0"/>
              <a:t>Jover</a:t>
            </a:r>
            <a:r>
              <a:rPr lang="es-ES" sz="1450" dirty="0" smtClean="0"/>
              <a:t> E, </a:t>
            </a:r>
            <a:r>
              <a:rPr lang="es-ES" sz="1450" dirty="0" err="1" smtClean="0"/>
              <a:t>Silvente</a:t>
            </a:r>
            <a:r>
              <a:rPr lang="es-ES" sz="1450" dirty="0" smtClean="0"/>
              <a:t> A, Marín F, </a:t>
            </a:r>
            <a:r>
              <a:rPr lang="es-ES" sz="1450" dirty="0" err="1" smtClean="0"/>
              <a:t>Rodriguez</a:t>
            </a:r>
            <a:r>
              <a:rPr lang="es-ES" sz="1450" dirty="0" smtClean="0"/>
              <a:t> C, Martínez-González J, Puche CM, Valdés M, Hernández-Romero D. </a:t>
            </a:r>
            <a:r>
              <a:rPr lang="es-ES" sz="1450" dirty="0" err="1" smtClean="0"/>
              <a:t>Regulation</a:t>
            </a:r>
            <a:r>
              <a:rPr lang="es-ES" sz="1450" dirty="0" smtClean="0"/>
              <a:t> of </a:t>
            </a:r>
            <a:r>
              <a:rPr lang="es-ES" sz="1450" dirty="0" err="1" smtClean="0"/>
              <a:t>hydroxilase</a:t>
            </a:r>
            <a:r>
              <a:rPr lang="es-ES" sz="1450" dirty="0" smtClean="0"/>
              <a:t> </a:t>
            </a:r>
            <a:r>
              <a:rPr lang="es-ES" sz="1450" dirty="0" err="1" smtClean="0"/>
              <a:t>enzymes</a:t>
            </a:r>
            <a:r>
              <a:rPr lang="es-ES" sz="1450" dirty="0" smtClean="0"/>
              <a:t> </a:t>
            </a:r>
            <a:r>
              <a:rPr lang="es-ES" sz="1450" dirty="0" err="1" smtClean="0"/>
              <a:t>involved</a:t>
            </a:r>
            <a:r>
              <a:rPr lang="es-ES" sz="1450" dirty="0" smtClean="0"/>
              <a:t> in </a:t>
            </a:r>
            <a:r>
              <a:rPr lang="es-ES" sz="1450" dirty="0" err="1" smtClean="0"/>
              <a:t>collagen</a:t>
            </a:r>
            <a:r>
              <a:rPr lang="es-ES" sz="1450" dirty="0" smtClean="0"/>
              <a:t> </a:t>
            </a:r>
            <a:r>
              <a:rPr lang="es-ES" sz="1450" dirty="0" err="1" smtClean="0"/>
              <a:t>cross-linking</a:t>
            </a:r>
            <a:r>
              <a:rPr lang="es-ES" sz="1450" dirty="0" smtClean="0"/>
              <a:t> reduces </a:t>
            </a:r>
            <a:r>
              <a:rPr lang="es-ES" sz="1450" dirty="0" err="1" smtClean="0"/>
              <a:t>calcification</a:t>
            </a:r>
            <a:r>
              <a:rPr lang="es-ES" sz="1450" dirty="0" smtClean="0"/>
              <a:t> of vascular </a:t>
            </a:r>
            <a:r>
              <a:rPr lang="es-ES" sz="1450" dirty="0" err="1" smtClean="0"/>
              <a:t>smooth</a:t>
            </a:r>
            <a:r>
              <a:rPr lang="es-ES" sz="1450" dirty="0" smtClean="0"/>
              <a:t> </a:t>
            </a:r>
            <a:r>
              <a:rPr lang="es-ES" sz="1450" dirty="0" err="1" smtClean="0"/>
              <a:t>muscle</a:t>
            </a:r>
            <a:r>
              <a:rPr lang="es-ES" sz="1450" dirty="0" smtClean="0"/>
              <a:t> </a:t>
            </a:r>
            <a:r>
              <a:rPr lang="es-ES" sz="1450" dirty="0" err="1" smtClean="0"/>
              <a:t>cells</a:t>
            </a:r>
            <a:r>
              <a:rPr lang="es-ES" sz="1450" dirty="0" smtClean="0"/>
              <a:t>. </a:t>
            </a:r>
            <a:r>
              <a:rPr lang="es-ES" sz="1450" dirty="0" err="1" smtClean="0"/>
              <a:t>Under</a:t>
            </a:r>
            <a:r>
              <a:rPr lang="es-ES" sz="1450" dirty="0" smtClean="0"/>
              <a:t> </a:t>
            </a:r>
            <a:r>
              <a:rPr lang="es-ES" sz="1450" dirty="0" err="1" smtClean="0"/>
              <a:t>revision</a:t>
            </a:r>
            <a:r>
              <a:rPr lang="es-ES" sz="1450" dirty="0" smtClean="0"/>
              <a:t> in Basic </a:t>
            </a:r>
            <a:r>
              <a:rPr lang="es-ES" sz="1450" dirty="0" err="1" smtClean="0"/>
              <a:t>Research</a:t>
            </a:r>
            <a:r>
              <a:rPr lang="es-ES" sz="1450" dirty="0" smtClean="0"/>
              <a:t> in </a:t>
            </a:r>
            <a:r>
              <a:rPr lang="es-ES" sz="1450" dirty="0" err="1" smtClean="0"/>
              <a:t>Cardiology</a:t>
            </a:r>
            <a:r>
              <a:rPr lang="es-ES" sz="1450" dirty="0" smtClean="0"/>
              <a:t>.</a:t>
            </a:r>
            <a:endParaRPr lang="es-ES" sz="1450" dirty="0"/>
          </a:p>
        </p:txBody>
      </p:sp>
      <p:pic>
        <p:nvPicPr>
          <p:cNvPr id="22" name="21 Imagen" descr="DHR.JPG"/>
          <p:cNvPicPr>
            <a:picLocks noChangeAspect="1"/>
          </p:cNvPicPr>
          <p:nvPr/>
        </p:nvPicPr>
        <p:blipFill>
          <a:blip r:embed="rId4" cstate="print"/>
          <a:srcRect t="11250"/>
          <a:stretch>
            <a:fillRect/>
          </a:stretch>
        </p:blipFill>
        <p:spPr>
          <a:xfrm>
            <a:off x="6876256" y="1556792"/>
            <a:ext cx="1440160" cy="170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2080</Words>
  <Application>Microsoft Office PowerPoint</Application>
  <PresentationFormat>Presentación en pantalla (4:3)</PresentationFormat>
  <Paragraphs>301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Usuario</cp:lastModifiedBy>
  <cp:revision>164</cp:revision>
  <dcterms:created xsi:type="dcterms:W3CDTF">2016-04-25T16:24:49Z</dcterms:created>
  <dcterms:modified xsi:type="dcterms:W3CDTF">2016-05-31T07:32:39Z</dcterms:modified>
</cp:coreProperties>
</file>