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3" r:id="rId3"/>
    <p:sldId id="314" r:id="rId4"/>
    <p:sldId id="308" r:id="rId5"/>
    <p:sldId id="436" r:id="rId6"/>
    <p:sldId id="437" r:id="rId7"/>
    <p:sldId id="438" r:id="rId8"/>
    <p:sldId id="439" r:id="rId9"/>
    <p:sldId id="442" r:id="rId10"/>
    <p:sldId id="440" r:id="rId11"/>
    <p:sldId id="44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99"/>
    <a:srgbClr val="339933"/>
    <a:srgbClr val="99CC00"/>
    <a:srgbClr val="00FFFF"/>
    <a:srgbClr val="CCFF66"/>
    <a:srgbClr val="003399"/>
    <a:srgbClr val="6F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737" autoAdjust="0"/>
  </p:normalViewPr>
  <p:slideViewPr>
    <p:cSldViewPr snapToGrid="0">
      <p:cViewPr>
        <p:scale>
          <a:sx n="100" d="100"/>
          <a:sy n="100" d="100"/>
        </p:scale>
        <p:origin x="-16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Investigadores Principales</c:v>
                </c:pt>
                <c:pt idx="1">
                  <c:v>Investigadores Colaboradores</c:v>
                </c:pt>
                <c:pt idx="2">
                  <c:v>Técnico medio de apoyo</c:v>
                </c:pt>
                <c:pt idx="3">
                  <c:v>Investigadores en formación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26.0</c:v>
                </c:pt>
                <c:pt idx="1">
                  <c:v>62.0</c:v>
                </c:pt>
                <c:pt idx="2">
                  <c:v>10.0</c:v>
                </c:pt>
                <c:pt idx="3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Comic Sans M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HCUVA</c:v>
                </c:pt>
                <c:pt idx="1">
                  <c:v>HU MM</c:v>
                </c:pt>
                <c:pt idx="2">
                  <c:v>U DE MURCIA</c:v>
                </c:pt>
                <c:pt idx="3">
                  <c:v>POLITÉCNICA CARTAGENA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12.0</c:v>
                </c:pt>
                <c:pt idx="1">
                  <c:v>2.0</c:v>
                </c:pt>
                <c:pt idx="2">
                  <c:v>9.0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Comic Sans M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AREA 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214</c:v>
                </c:pt>
                <c:pt idx="6">
                  <c:v>2015</c:v>
                </c:pt>
                <c:pt idx="7">
                  <c:v>TOTAL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43.0</c:v>
                </c:pt>
                <c:pt idx="1">
                  <c:v>41.0</c:v>
                </c:pt>
                <c:pt idx="2">
                  <c:v>42.0</c:v>
                </c:pt>
                <c:pt idx="3">
                  <c:v>59.0</c:v>
                </c:pt>
                <c:pt idx="4">
                  <c:v>78.0</c:v>
                </c:pt>
                <c:pt idx="5">
                  <c:v>67.0</c:v>
                </c:pt>
                <c:pt idx="6">
                  <c:v>89.0</c:v>
                </c:pt>
                <c:pt idx="7">
                  <c:v>419.0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CCI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214</c:v>
                </c:pt>
                <c:pt idx="6">
                  <c:v>2015</c:v>
                </c:pt>
                <c:pt idx="7">
                  <c:v>TOTAL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30.0</c:v>
                </c:pt>
                <c:pt idx="1">
                  <c:v>16.0</c:v>
                </c:pt>
                <c:pt idx="2">
                  <c:v>31.0</c:v>
                </c:pt>
                <c:pt idx="3">
                  <c:v>38.0</c:v>
                </c:pt>
                <c:pt idx="4">
                  <c:v>45.0</c:v>
                </c:pt>
                <c:pt idx="5">
                  <c:v>45.0</c:v>
                </c:pt>
                <c:pt idx="6">
                  <c:v>53.0</c:v>
                </c:pt>
                <c:pt idx="7">
                  <c:v>258.0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490616"/>
        <c:axId val="2124493592"/>
        <c:axId val="0"/>
      </c:bar3DChart>
      <c:catAx>
        <c:axId val="212449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493592"/>
        <c:crosses val="autoZero"/>
        <c:auto val="1"/>
        <c:lblAlgn val="ctr"/>
        <c:lblOffset val="100"/>
        <c:noMultiLvlLbl val="0"/>
      </c:catAx>
      <c:valAx>
        <c:axId val="2124493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44906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Comic Sans M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AREA 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 i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214</c:v>
                </c:pt>
                <c:pt idx="6">
                  <c:v>2015</c:v>
                </c:pt>
                <c:pt idx="7">
                  <c:v>TOTAL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177.066</c:v>
                </c:pt>
                <c:pt idx="1">
                  <c:v>138.415</c:v>
                </c:pt>
                <c:pt idx="2">
                  <c:v>179.235</c:v>
                </c:pt>
                <c:pt idx="3">
                  <c:v>226.824</c:v>
                </c:pt>
                <c:pt idx="4">
                  <c:v>351.461</c:v>
                </c:pt>
                <c:pt idx="5">
                  <c:v>306.9759999999999</c:v>
                </c:pt>
                <c:pt idx="6">
                  <c:v>498.795</c:v>
                </c:pt>
                <c:pt idx="7">
                  <c:v>1878.772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CCI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214</c:v>
                </c:pt>
                <c:pt idx="6">
                  <c:v>2015</c:v>
                </c:pt>
                <c:pt idx="7">
                  <c:v>TOTAL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126.644</c:v>
                </c:pt>
                <c:pt idx="1">
                  <c:v>68.903</c:v>
                </c:pt>
                <c:pt idx="2">
                  <c:v>140.061</c:v>
                </c:pt>
                <c:pt idx="3">
                  <c:v>144.212</c:v>
                </c:pt>
                <c:pt idx="4">
                  <c:v>244.02</c:v>
                </c:pt>
                <c:pt idx="5">
                  <c:v>231.416</c:v>
                </c:pt>
                <c:pt idx="6">
                  <c:v>364.37</c:v>
                </c:pt>
                <c:pt idx="7">
                  <c:v>1320.626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7532024"/>
        <c:axId val="2127038360"/>
        <c:axId val="0"/>
      </c:bar3DChart>
      <c:catAx>
        <c:axId val="-208753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7038360"/>
        <c:crosses val="autoZero"/>
        <c:auto val="1"/>
        <c:lblAlgn val="ctr"/>
        <c:lblOffset val="100"/>
        <c:noMultiLvlLbl val="0"/>
      </c:catAx>
      <c:valAx>
        <c:axId val="2127038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875320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Comic Sans M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HEMTA/ONCO</c:v>
                </c:pt>
                <c:pt idx="1">
                  <c:v>TERAPIAS MOL</c:v>
                </c:pt>
                <c:pt idx="2">
                  <c:v>TROMBOEMBOLISMO VENOSO</c:v>
                </c:pt>
                <c:pt idx="3">
                  <c:v>M DIGESTIVA</c:v>
                </c:pt>
                <c:pt idx="4">
                  <c:v>CG DIGESTIVA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33.0</c:v>
                </c:pt>
                <c:pt idx="1">
                  <c:v>5.0</c:v>
                </c:pt>
                <c:pt idx="2">
                  <c:v>4.0</c:v>
                </c:pt>
                <c:pt idx="3">
                  <c:v>1.0</c:v>
                </c:pt>
                <c:pt idx="4">
                  <c:v>6.0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HEMTA/ONCO</c:v>
                </c:pt>
                <c:pt idx="1">
                  <c:v>TERAPIAS MOL</c:v>
                </c:pt>
                <c:pt idx="2">
                  <c:v>TROMBOEMBOLISMO VENOSO</c:v>
                </c:pt>
                <c:pt idx="3">
                  <c:v>M DIGESTIVA</c:v>
                </c:pt>
                <c:pt idx="4">
                  <c:v>CG DIGESTIVA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160.332</c:v>
                </c:pt>
                <c:pt idx="1">
                  <c:v>14.087</c:v>
                </c:pt>
                <c:pt idx="2">
                  <c:v>13.241</c:v>
                </c:pt>
                <c:pt idx="3">
                  <c:v>1.414</c:v>
                </c:pt>
                <c:pt idx="4">
                  <c:v>23.807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2258200"/>
        <c:axId val="-2092698424"/>
        <c:axId val="0"/>
      </c:bar3DChart>
      <c:catAx>
        <c:axId val="2082258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2698424"/>
        <c:crosses val="autoZero"/>
        <c:auto val="1"/>
        <c:lblAlgn val="ctr"/>
        <c:lblOffset val="100"/>
        <c:noMultiLvlLbl val="0"/>
      </c:catAx>
      <c:valAx>
        <c:axId val="-209269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258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AREA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TESIS DOCTORALES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57.0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TESIS DOCTORALES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8875800"/>
        <c:axId val="-2133701416"/>
        <c:axId val="0"/>
      </c:bar3DChart>
      <c:catAx>
        <c:axId val="-20888758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3701416"/>
        <c:crosses val="autoZero"/>
        <c:auto val="1"/>
        <c:lblAlgn val="ctr"/>
        <c:lblOffset val="100"/>
        <c:noMultiLvlLbl val="0"/>
      </c:catAx>
      <c:valAx>
        <c:axId val="-2133701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8875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PROYECTOS</c:v>
                </c:pt>
              </c:strCache>
            </c:strRef>
          </c:tx>
          <c:spPr>
            <a:solidFill>
              <a:srgbClr val="FF6600"/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3366FF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INTERNACIONALES</c:v>
                </c:pt>
                <c:pt idx="1">
                  <c:v>NACIONALES</c:v>
                </c:pt>
                <c:pt idx="2">
                  <c:v>REGIONALES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135.0</c:v>
                </c:pt>
                <c:pt idx="1">
                  <c:v>74.0</c:v>
                </c:pt>
                <c:pt idx="2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AREA 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PROYECTOS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228.0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PROYECTOS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7049512"/>
        <c:axId val="2124465864"/>
        <c:axId val="0"/>
      </c:bar3DChart>
      <c:catAx>
        <c:axId val="2127049512"/>
        <c:scaling>
          <c:orientation val="minMax"/>
        </c:scaling>
        <c:delete val="1"/>
        <c:axPos val="b"/>
        <c:majorTickMark val="out"/>
        <c:minorTickMark val="none"/>
        <c:tickLblPos val="nextTo"/>
        <c:crossAx val="2124465864"/>
        <c:crosses val="autoZero"/>
        <c:auto val="1"/>
        <c:lblAlgn val="ctr"/>
        <c:lblOffset val="100"/>
        <c:noMultiLvlLbl val="0"/>
      </c:catAx>
      <c:valAx>
        <c:axId val="2124465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7049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BB6C-B781-4910-BF10-C98699D11835}" type="datetimeFigureOut">
              <a:rPr lang="es-ES" smtClean="0"/>
              <a:pPr/>
              <a:t>31/5/16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42370-04FB-44CC-8E3B-8001EA70B9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85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5BF8-9935-4780-BE60-76BF5A900C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CA8CB-8141-4729-A75D-15CD69FCB3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7A2F-B9F5-4F6E-A9F7-EC34793496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9E76-85D4-42B9-B4A7-BA160BC705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A253-4F1F-4E0E-977E-1CD84FAE23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DC53-D2E9-4839-B39A-38A3ED6208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EA166-45FA-496A-94C8-559A485651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7947-78DC-4964-ABFD-CB184B7B3B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6352-06C1-4455-9E0E-3D261448B4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85B4-0491-422E-B12E-6F31C2ED6A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602A-40DA-43C2-B859-226DFE226A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29CB1D-7CF9-4600-9E1D-3B2C0B0B30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876925" y="52577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ÁREA 3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9 Grupo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1266" name="Picture 2" descr="EAACI_0009_0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68" name="Picture 4" descr="http://www.uromurcia.es/wp/wp-content/uploads/2013/10/Logo-Morales-Meseguer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924047" y="4867276"/>
                  <a:ext cx="2333503" cy="129087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rcRect/>
              <a:stretch>
                <a:fillRect/>
              </a:stretch>
            </p:blipFill>
            <p:spPr bwMode="auto">
              <a:xfrm>
                <a:off x="2695575" y="2020335"/>
                <a:ext cx="4147935" cy="292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10 CuadroTexto"/>
            <p:cNvSpPr txBox="1"/>
            <p:nvPr/>
          </p:nvSpPr>
          <p:spPr>
            <a:xfrm>
              <a:off x="5867400" y="5095874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odoni MT Black" pitchFamily="18" charset="0"/>
                </a:rPr>
                <a:t>ÁREA 2</a:t>
              </a:r>
              <a:endPara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4700" y="1346200"/>
            <a:ext cx="7899400" cy="4902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9322854"/>
              </p:ext>
            </p:extLst>
          </p:nvPr>
        </p:nvGraphicFramePr>
        <p:xfrm>
          <a:off x="596900" y="1320800"/>
          <a:ext cx="8039100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 Rectángulo"/>
          <p:cNvSpPr/>
          <p:nvPr/>
        </p:nvSpPr>
        <p:spPr>
          <a:xfrm>
            <a:off x="977752" y="430584"/>
            <a:ext cx="7223273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LECTURA DE TESIS DOCTORALES </a:t>
            </a:r>
            <a:r>
              <a:rPr lang="es-ES" b="1" dirty="0" smtClean="0">
                <a:solidFill>
                  <a:srgbClr val="000000"/>
                </a:solidFill>
              </a:rPr>
              <a:t>DEL ÁREA 2 DEL IMIB</a:t>
            </a:r>
            <a:r>
              <a:rPr lang="es-ES" b="1" dirty="0" smtClean="0"/>
              <a:t> (2009-2015)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090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1358900"/>
            <a:ext cx="5054600" cy="431800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53482083"/>
              </p:ext>
            </p:extLst>
          </p:nvPr>
        </p:nvGraphicFramePr>
        <p:xfrm>
          <a:off x="546100" y="1651000"/>
          <a:ext cx="45593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839972" y="281763"/>
            <a:ext cx="7410893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DISTRIBUCIÓN DE PROYECTOS DE INVESTIGACIÓN POR ÁMBITO GEOGRÁFICO</a:t>
            </a:r>
            <a:r>
              <a:rPr lang="es-ES" b="1" dirty="0" smtClean="0">
                <a:solidFill>
                  <a:srgbClr val="000000"/>
                </a:solidFill>
              </a:rPr>
              <a:t> DEL ÁREA 2 DEL IMIB</a:t>
            </a:r>
            <a:r>
              <a:rPr lang="es-ES" b="1" dirty="0" smtClean="0">
                <a:latin typeface="+mj-lt"/>
              </a:rPr>
              <a:t> (2010-2015) (N=228)</a:t>
            </a:r>
            <a:endParaRPr lang="es-ES" b="1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51500" y="1384300"/>
            <a:ext cx="3352800" cy="42799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33646235"/>
              </p:ext>
            </p:extLst>
          </p:nvPr>
        </p:nvGraphicFramePr>
        <p:xfrm>
          <a:off x="5727700" y="1409700"/>
          <a:ext cx="33147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292100" y="5710535"/>
            <a:ext cx="8699500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Proyectos Área 2 (2009-2015): 228 proyectos (cuantía total: 8.119.817,169€; media de 35.613,23€ por proyecto).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79400" y="6207036"/>
            <a:ext cx="87249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Proyectos pertenecientes a Cardiología Clínica y Experimental (2009-2010): 171 (75% del total del proyecto del Área 2) (cuantía total: 5.642.721,027€)</a:t>
            </a:r>
          </a:p>
        </p:txBody>
      </p:sp>
    </p:spTree>
    <p:extLst>
      <p:ext uri="{BB962C8B-B14F-4D97-AF65-F5344CB8AC3E}">
        <p14:creationId xmlns:p14="http://schemas.microsoft.com/office/powerpoint/2010/main" val="262351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roceso alternativo"/>
          <p:cNvSpPr/>
          <p:nvPr/>
        </p:nvSpPr>
        <p:spPr>
          <a:xfrm>
            <a:off x="2971800" y="3514725"/>
            <a:ext cx="1088400" cy="165735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34" name="Picture 2" descr="EAACI_0018_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3357348" y="1187353"/>
              <a:ext cx="2606723" cy="6987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400" dirty="0" smtClean="0"/>
                <a:t>DIRECTOR IMIB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dirty="0" smtClean="0"/>
                <a:t>Dr. Pascual Parrilla</a:t>
              </a:r>
              <a:endParaRPr lang="es-ES" sz="14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359620" y="2035801"/>
              <a:ext cx="2606723" cy="6987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400" dirty="0" smtClean="0"/>
                <a:t>SUBDIRECTOR CIENTÍFICO Dr. Pablo </a:t>
              </a:r>
              <a:r>
                <a:rPr lang="es-ES" sz="1400" dirty="0" err="1" smtClean="0"/>
                <a:t>Pelegrín</a:t>
              </a:r>
              <a:endParaRPr lang="es-E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2"/>
          <p:cNvPicPr>
            <a:picLocks noChangeAspect="1" noChangeArrowheads="1"/>
          </p:cNvPicPr>
          <p:nvPr/>
        </p:nvPicPr>
        <p:blipFill>
          <a:blip r:embed="rId2" cstate="print"/>
          <a:srcRect l="7558" t="9457" r="5814" b="9147"/>
          <a:stretch>
            <a:fillRect/>
          </a:stretch>
        </p:blipFill>
        <p:spPr bwMode="auto">
          <a:xfrm>
            <a:off x="691116" y="648586"/>
            <a:ext cx="7921256" cy="5582093"/>
          </a:xfrm>
          <a:prstGeom prst="rect">
            <a:avLst/>
          </a:prstGeom>
          <a:noFill/>
        </p:spPr>
      </p:pic>
      <p:sp>
        <p:nvSpPr>
          <p:cNvPr id="3" name="2 Proceso alternativo"/>
          <p:cNvSpPr/>
          <p:nvPr/>
        </p:nvSpPr>
        <p:spPr>
          <a:xfrm>
            <a:off x="2044700" y="2162175"/>
            <a:ext cx="936000" cy="356235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72332"/>
              </p:ext>
            </p:extLst>
          </p:nvPr>
        </p:nvGraphicFramePr>
        <p:xfrm>
          <a:off x="1" y="917030"/>
          <a:ext cx="6589986" cy="5269557"/>
        </p:xfrm>
        <a:graphic>
          <a:graphicData uri="http://schemas.openxmlformats.org/drawingml/2006/table">
            <a:tbl>
              <a:tblPr/>
              <a:tblGrid>
                <a:gridCol w="1550585"/>
                <a:gridCol w="3068866"/>
                <a:gridCol w="1970535"/>
              </a:tblGrid>
              <a:tr h="473252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Área </a:t>
                      </a:r>
                      <a:r>
                        <a:rPr lang="es-ES" sz="1300" b="1" dirty="0" smtClean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Enfermedades </a:t>
                      </a:r>
                      <a:r>
                        <a:rPr lang="es-ES" sz="1300" b="1" dirty="0" smtClean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CARDIOVASCULARES</a:t>
                      </a:r>
                      <a:r>
                        <a:rPr lang="es-ES" sz="1300" b="1" baseline="0" dirty="0" smtClean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 Y RESPIRATORIAS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Tipología Grupo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Nombre de grupo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Responsable de grupo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4A9"/>
                    </a:solidFill>
                  </a:tcPr>
                </a:tc>
              </a:tr>
              <a:tr h="400843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b="1" i="1" dirty="0">
                          <a:solidFill>
                            <a:srgbClr val="40404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Consolidados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1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C002</a:t>
                      </a: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Cardiología Clínica y Experimental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Mariano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Valdés Chávarri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C020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/2011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Investigación en Pediatría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Luis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García-Marcos Álvarez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C021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/2011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Terapias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respiratorias en la insuficiencia respiratoria aguda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Andrés Carrillo Alcaraz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C022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/2011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Regulación renal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y presión arterial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Francisco Javier Salazar Aparicio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43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b="1" i="1" dirty="0">
                          <a:solidFill>
                            <a:srgbClr val="40404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Emergentes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0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E120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2016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err="1" smtClean="0">
                          <a:latin typeface="Segoe UI"/>
                          <a:ea typeface="Times New Roman"/>
                          <a:cs typeface="Times New Roman"/>
                        </a:rPr>
                        <a:t>Aerobiología</a:t>
                      </a: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 y toxicología ambiental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Stella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Moreno Grau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GI/IMIB/</a:t>
                      </a:r>
                      <a:r>
                        <a:rPr lang="es-ES" sz="1300" b="1" dirty="0" smtClean="0">
                          <a:latin typeface="Segoe UI"/>
                          <a:ea typeface="Times New Roman"/>
                          <a:cs typeface="Times New Roman"/>
                        </a:rPr>
                        <a:t>E121</a:t>
                      </a:r>
                      <a:r>
                        <a:rPr lang="es-ES" sz="1300" dirty="0">
                          <a:latin typeface="Segoe UI"/>
                          <a:ea typeface="Times New Roman"/>
                          <a:cs typeface="Times New Roman"/>
                        </a:rPr>
                        <a:t>/2011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Fisiología Médica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s-ES" sz="1300" dirty="0" smtClean="0">
                          <a:latin typeface="Segoe UI"/>
                          <a:ea typeface="Times New Roman"/>
                          <a:cs typeface="Times New Roman"/>
                        </a:rPr>
                        <a:t>Isabel</a:t>
                      </a:r>
                      <a:r>
                        <a:rPr lang="es-ES" sz="1300" baseline="0" dirty="0" smtClean="0">
                          <a:latin typeface="Segoe UI"/>
                          <a:ea typeface="Times New Roman"/>
                          <a:cs typeface="Times New Roman"/>
                        </a:rPr>
                        <a:t> Hernández García</a:t>
                      </a:r>
                      <a:endParaRPr lang="es-ES" sz="1300" dirty="0"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6D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2053"/>
              </p:ext>
            </p:extLst>
          </p:nvPr>
        </p:nvGraphicFramePr>
        <p:xfrm>
          <a:off x="6736212" y="1561644"/>
          <a:ext cx="2160000" cy="990600"/>
        </p:xfrm>
        <a:graphic>
          <a:graphicData uri="http://schemas.openxmlformats.org/drawingml/2006/table">
            <a:tbl>
              <a:tblPr/>
              <a:tblGrid>
                <a:gridCol w="216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ARCADIO GARCÍA ALBEROLA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JUAN</a:t>
                      </a:r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RAMÓN GIMENO BLANES</a:t>
                      </a:r>
                    </a:p>
                    <a:p>
                      <a:pPr algn="l" fontAlgn="b"/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FRANCISCO MARÍN ORTUÑO</a:t>
                      </a:r>
                    </a:p>
                    <a:p>
                      <a:pPr algn="l" fontAlgn="b"/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GONZALO DE LA MORENA VALENZUELA</a:t>
                      </a:r>
                    </a:p>
                    <a:p>
                      <a:pPr algn="l" fontAlgn="b"/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DOMINGO PASCUAL FIGAL</a:t>
                      </a:r>
                    </a:p>
                    <a:p>
                      <a:pPr algn="l" fontAlgn="b"/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EDUARDO PINAR BERMÚDEZ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68211"/>
              </p:ext>
            </p:extLst>
          </p:nvPr>
        </p:nvGraphicFramePr>
        <p:xfrm>
          <a:off x="6698156" y="2769690"/>
          <a:ext cx="2124000" cy="960120"/>
        </p:xfrm>
        <a:graphic>
          <a:graphicData uri="http://schemas.openxmlformats.org/drawingml/2006/table">
            <a:tbl>
              <a:tblPr/>
              <a:tblGrid>
                <a:gridCol w="2124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ENCARNACIÓN GUILLEN NAVARRO</a:t>
                      </a:r>
                    </a:p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ELENA MARTÍN-OROZCO SANTIAGO</a:t>
                      </a:r>
                    </a:p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CATALINA DE PACO MATALLANA</a:t>
                      </a:r>
                    </a:p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 MORALES BARTOLOMÉ</a:t>
                      </a:r>
                    </a:p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MANUEL SÁNCHEZ-SOLIS DE QUEROL</a:t>
                      </a:r>
                    </a:p>
                    <a:p>
                      <a:pPr algn="l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TRINIDAD HERNÁNDEZ CASELLES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83241"/>
              </p:ext>
            </p:extLst>
          </p:nvPr>
        </p:nvGraphicFramePr>
        <p:xfrm>
          <a:off x="6700345" y="4040565"/>
          <a:ext cx="2443655" cy="190500"/>
        </p:xfrm>
        <a:graphic>
          <a:graphicData uri="http://schemas.openxmlformats.org/drawingml/2006/table">
            <a:tbl>
              <a:tblPr/>
              <a:tblGrid>
                <a:gridCol w="244365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JUAN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MIGUEL SÁNCHEZ NIETO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18025"/>
              </p:ext>
            </p:extLst>
          </p:nvPr>
        </p:nvGraphicFramePr>
        <p:xfrm>
          <a:off x="6731219" y="4504121"/>
          <a:ext cx="1800000" cy="381000"/>
        </p:xfrm>
        <a:graphic>
          <a:graphicData uri="http://schemas.openxmlformats.org/drawingml/2006/table">
            <a:tbl>
              <a:tblPr/>
              <a:tblGrid>
                <a:gridCol w="180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FRANCISCO MOLINA MIÑANO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MAYRA LUCERO BERDUGO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81924"/>
              </p:ext>
            </p:extLst>
          </p:nvPr>
        </p:nvGraphicFramePr>
        <p:xfrm>
          <a:off x="6699250" y="5181161"/>
          <a:ext cx="2317750" cy="335280"/>
        </p:xfrm>
        <a:graphic>
          <a:graphicData uri="http://schemas.openxmlformats.org/drawingml/2006/table">
            <a:tbl>
              <a:tblPr/>
              <a:tblGrid>
                <a:gridCol w="231775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MARÍA LUISA BELÉN ELVIRA RENDUELES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NURIA VERGARA JUÁREZ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86661"/>
              </p:ext>
            </p:extLst>
          </p:nvPr>
        </p:nvGraphicFramePr>
        <p:xfrm>
          <a:off x="6731876" y="5717190"/>
          <a:ext cx="2412124" cy="1005840"/>
        </p:xfrm>
        <a:graphic>
          <a:graphicData uri="http://schemas.openxmlformats.org/drawingml/2006/table">
            <a:tbl>
              <a:tblPr/>
              <a:tblGrid>
                <a:gridCol w="24121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TOMÁS QUESADA PÉREZ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MIGUEL GARCÍA SALOM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FRANCISCO JOSÉ  FENOY PALACIOS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LUIS FERNANDO CARBONELL MESEGUER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FRANCISCA RODRIGUEZ MULERO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BERNARDO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LOPEZ CANO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11 Conector recto de flecha"/>
          <p:cNvCxnSpPr/>
          <p:nvPr/>
        </p:nvCxnSpPr>
        <p:spPr>
          <a:xfrm flipV="1">
            <a:off x="6463862" y="1970690"/>
            <a:ext cx="157655" cy="646386"/>
          </a:xfrm>
          <a:prstGeom prst="straightConnector1">
            <a:avLst/>
          </a:prstGeom>
          <a:ln w="158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5990899" y="3389586"/>
            <a:ext cx="551794" cy="1576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906816" y="4188373"/>
            <a:ext cx="551794" cy="15766"/>
          </a:xfrm>
          <a:prstGeom prst="straightConnector1">
            <a:avLst/>
          </a:prstGeom>
          <a:ln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027685" y="4766443"/>
            <a:ext cx="515005" cy="136633"/>
          </a:xfrm>
          <a:prstGeom prst="straightConnector1">
            <a:avLst/>
          </a:prstGeom>
          <a:ln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5927839" y="5448300"/>
            <a:ext cx="638061" cy="2903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416566" y="6243145"/>
            <a:ext cx="252248" cy="1576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06400" y="1371600"/>
            <a:ext cx="8559800" cy="5105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132018020"/>
              </p:ext>
            </p:extLst>
          </p:nvPr>
        </p:nvGraphicFramePr>
        <p:xfrm>
          <a:off x="736600" y="1600200"/>
          <a:ext cx="7988300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8911" y="444500"/>
            <a:ext cx="8204940" cy="707886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latin typeface="Comic Sans MS"/>
                <a:cs typeface="Comic Sans MS"/>
              </a:rPr>
              <a:t>DISTRIBUCIÓN DEL PERSONAL INVESTIGADOR DEL ÁREA 2 </a:t>
            </a:r>
          </a:p>
          <a:p>
            <a:pPr algn="ctr"/>
            <a:r>
              <a:rPr lang="es-ES" sz="2000" b="1" dirty="0" smtClean="0">
                <a:latin typeface="Comic Sans MS"/>
                <a:cs typeface="Comic Sans MS"/>
              </a:rPr>
              <a:t>DEL</a:t>
            </a:r>
            <a:r>
              <a:rPr lang="es-ES" sz="2000" b="1" dirty="0">
                <a:latin typeface="Comic Sans MS"/>
                <a:cs typeface="Comic Sans MS"/>
              </a:rPr>
              <a:t> </a:t>
            </a:r>
            <a:r>
              <a:rPr lang="es-ES" sz="2000" b="1" dirty="0" smtClean="0">
                <a:latin typeface="Comic Sans MS"/>
                <a:cs typeface="Comic Sans MS"/>
              </a:rPr>
              <a:t>IMIB POR CATEGORÍA PROFESIONAL. Nº: 106</a:t>
            </a:r>
            <a:endParaRPr lang="es-ES" sz="2000" b="1" dirty="0">
              <a:latin typeface="Comic Sans MS"/>
              <a:cs typeface="Comic Sans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88000" y="2476500"/>
            <a:ext cx="78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24,5%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83100" y="3835400"/>
            <a:ext cx="78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58,5%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6400" y="2235200"/>
            <a:ext cx="66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7,6%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30600" y="2349500"/>
            <a:ext cx="66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9,4%</a:t>
            </a:r>
            <a:endParaRPr lang="es-E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896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06400" y="1371600"/>
            <a:ext cx="8559800" cy="5105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003804997"/>
              </p:ext>
            </p:extLst>
          </p:nvPr>
        </p:nvGraphicFramePr>
        <p:xfrm>
          <a:off x="736600" y="1600200"/>
          <a:ext cx="7988300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74100" y="177800"/>
            <a:ext cx="6734561" cy="1015663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latin typeface="Comic Sans MS"/>
                <a:cs typeface="Comic Sans MS"/>
              </a:rPr>
              <a:t>DISTRIBUCIÓN IPS DEL ÁREA 2 POR CENTRO DE</a:t>
            </a:r>
          </a:p>
          <a:p>
            <a:pPr algn="ctr"/>
            <a:r>
              <a:rPr lang="es-ES" sz="2000" b="1" dirty="0" smtClean="0">
                <a:latin typeface="Comic Sans MS"/>
                <a:cs typeface="Comic Sans MS"/>
              </a:rPr>
              <a:t>TRABAJO, INCLUIDOS LOS PROFESIONALES</a:t>
            </a:r>
          </a:p>
          <a:p>
            <a:pPr algn="ctr"/>
            <a:r>
              <a:rPr lang="es-ES" sz="2000" b="1" dirty="0" smtClean="0">
                <a:latin typeface="Comic Sans MS"/>
                <a:cs typeface="Comic Sans MS"/>
              </a:rPr>
              <a:t>CON DOBLE VINCULACIÓN  (N=5)</a:t>
            </a:r>
            <a:endParaRPr lang="es-ES" sz="2000" b="1" dirty="0">
              <a:latin typeface="Comic Sans MS"/>
              <a:cs typeface="Comic Sans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88000" y="2476500"/>
            <a:ext cx="752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46,1%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83100" y="3670300"/>
            <a:ext cx="66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7,7%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75100" y="2235200"/>
            <a:ext cx="71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11,6%</a:t>
            </a:r>
            <a:endParaRPr lang="es-ES" sz="1600" dirty="0">
              <a:latin typeface="Comic Sans MS"/>
              <a:cs typeface="Comic Sans M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70200" y="3086100"/>
            <a:ext cx="78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Comic Sans MS"/>
                <a:cs typeface="Comic Sans MS"/>
              </a:rPr>
              <a:t>34,6%</a:t>
            </a:r>
            <a:endParaRPr lang="es-ES" sz="1600" dirty="0">
              <a:latin typeface="Comic Sans MS"/>
              <a:cs typeface="Comic Sans MS"/>
            </a:endParaRPr>
          </a:p>
        </p:txBody>
      </p:sp>
      <p:pic>
        <p:nvPicPr>
          <p:cNvPr id="12" name="Picture 2" descr="http://www.cursos-masters.es/wp-content/uploads/2010/07/escudo_Murci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3168651"/>
            <a:ext cx="819150" cy="807682"/>
          </a:xfrm>
          <a:prstGeom prst="rect">
            <a:avLst/>
          </a:prstGeom>
          <a:noFill/>
        </p:spPr>
      </p:pic>
      <p:pic>
        <p:nvPicPr>
          <p:cNvPr id="13" name="Picture 2" descr="EAACI_0009_09"/>
          <p:cNvPicPr>
            <a:picLocks noChangeAspect="1" noChangeArrowheads="1"/>
          </p:cNvPicPr>
          <p:nvPr/>
        </p:nvPicPr>
        <p:blipFill>
          <a:blip r:embed="rId4" cstate="print"/>
          <a:srcRect l="52917" t="14444" r="11875" b="73889"/>
          <a:stretch>
            <a:fillRect/>
          </a:stretch>
        </p:blipFill>
        <p:spPr bwMode="auto">
          <a:xfrm>
            <a:off x="7070273" y="2425700"/>
            <a:ext cx="168637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uromurcia.es/wp/wp-content/uploads/2013/10/Logo-Morales-Meseguer.png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>
            <a:off x="3180738" y="4752976"/>
            <a:ext cx="123971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31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8300" y="990600"/>
            <a:ext cx="8597900" cy="56515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793580354"/>
              </p:ext>
            </p:extLst>
          </p:nvPr>
        </p:nvGraphicFramePr>
        <p:xfrm>
          <a:off x="622300" y="939800"/>
          <a:ext cx="8115300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 Rectángulo"/>
          <p:cNvSpPr/>
          <p:nvPr/>
        </p:nvSpPr>
        <p:spPr>
          <a:xfrm>
            <a:off x="977752" y="176584"/>
            <a:ext cx="7223273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DISTRIBUCIÓN DEL NÚMERO DE PUBLICACIONES </a:t>
            </a:r>
            <a:r>
              <a:rPr lang="es-ES" b="1" dirty="0" smtClean="0">
                <a:solidFill>
                  <a:srgbClr val="000000"/>
                </a:solidFill>
              </a:rPr>
              <a:t>DEL ÁREA 2 DEL IMIB</a:t>
            </a:r>
            <a:r>
              <a:rPr lang="es-ES" b="1" dirty="0" smtClean="0"/>
              <a:t> (2009-2015)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526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Q1:23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908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Q1:20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909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Q1:26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54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Q1:36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64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Q1:25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518400" y="3733800"/>
            <a:ext cx="691941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Q1:215</a:t>
            </a:r>
            <a:endParaRPr lang="es-ES" sz="1200" dirty="0">
              <a:latin typeface="Comic Sans MS"/>
              <a:cs typeface="Comic Sans M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929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Q1:46</a:t>
            </a:r>
            <a:endParaRPr lang="es-ES" sz="1200" dirty="0">
              <a:latin typeface="Comic Sans MS"/>
              <a:cs typeface="Comic Sans M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92800" y="3733800"/>
            <a:ext cx="622661" cy="276999"/>
          </a:xfrm>
          <a:prstGeom prst="rect">
            <a:avLst/>
          </a:prstGeom>
          <a:solidFill>
            <a:srgbClr val="BADDE1"/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Q1:39</a:t>
            </a:r>
            <a:endParaRPr lang="es-ES" sz="1200" dirty="0">
              <a:latin typeface="Comic Sans MS"/>
              <a:cs typeface="Comic Sans M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28800" y="1917700"/>
            <a:ext cx="59801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Q1:15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67000" y="1917700"/>
            <a:ext cx="52873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Q1:9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67100" y="1917700"/>
            <a:ext cx="59801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Q1:19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81600" y="1917700"/>
            <a:ext cx="62266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Q1:20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292600" y="1917700"/>
            <a:ext cx="59801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Q1:13</a:t>
            </a:r>
            <a:endParaRPr lang="es-E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94600" y="1917700"/>
            <a:ext cx="66729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Q1:131</a:t>
            </a:r>
            <a:endParaRPr lang="es-ES" sz="1200" dirty="0">
              <a:latin typeface="Comic Sans MS"/>
              <a:cs typeface="Comic Sans M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769100" y="1917700"/>
            <a:ext cx="62266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Q1:29</a:t>
            </a:r>
            <a:endParaRPr lang="es-ES" sz="1200" dirty="0">
              <a:latin typeface="Comic Sans MS"/>
              <a:cs typeface="Comic Sans M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69000" y="1917700"/>
            <a:ext cx="62266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omic Sans MS"/>
                <a:cs typeface="Comic Sans MS"/>
              </a:rPr>
              <a:t>Q1:26</a:t>
            </a:r>
            <a:endParaRPr lang="es-ES"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466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8300" y="990600"/>
            <a:ext cx="8597900" cy="56515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62427977"/>
              </p:ext>
            </p:extLst>
          </p:nvPr>
        </p:nvGraphicFramePr>
        <p:xfrm>
          <a:off x="622300" y="939800"/>
          <a:ext cx="8115300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4 Rectángulo"/>
          <p:cNvSpPr/>
          <p:nvPr/>
        </p:nvSpPr>
        <p:spPr>
          <a:xfrm>
            <a:off x="922078" y="223968"/>
            <a:ext cx="7187610" cy="646331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b="1" dirty="0" smtClean="0">
                <a:solidFill>
                  <a:srgbClr val="000000"/>
                </a:solidFill>
              </a:rPr>
              <a:t>EVOLUCIÓN DEL FACTOR DE IMPACTO DEL ÁREA 2 DEL IMIB (2009-2015)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22" name="5 CuadroTexto"/>
          <p:cNvSpPr txBox="1"/>
          <p:nvPr/>
        </p:nvSpPr>
        <p:spPr>
          <a:xfrm>
            <a:off x="152400" y="6321139"/>
            <a:ext cx="89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Rounded MT Bold" pitchFamily="34" charset="0"/>
              </a:rPr>
              <a:t>TOTAL FACTOR IMPACTO ACUMULADO IMIB (2010-2015) : 7674,561</a:t>
            </a:r>
            <a:endParaRPr lang="es-ES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8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5600" y="1257300"/>
            <a:ext cx="8661400" cy="47371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764688498"/>
              </p:ext>
            </p:extLst>
          </p:nvPr>
        </p:nvGraphicFramePr>
        <p:xfrm>
          <a:off x="431800" y="1397000"/>
          <a:ext cx="8458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7800" y="381000"/>
            <a:ext cx="8828909" cy="461665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s-ES" sz="2400" dirty="0" smtClean="0"/>
              <a:t>ARTICULOS PUBLICADOS ASIMILADOS A OTROS GRUPOS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51100" y="6286500"/>
            <a:ext cx="3610521" cy="369332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s-ES" dirty="0" smtClean="0"/>
              <a:t>52 ARTICULOS  Y 221,741 FE FI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5939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454</Words>
  <Application>Microsoft Macintosh PowerPoint</Application>
  <PresentationFormat>Presentación en pantalla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Mariano Valdés Chávarri</cp:lastModifiedBy>
  <cp:revision>367</cp:revision>
  <dcterms:created xsi:type="dcterms:W3CDTF">2014-05-29T10:22:41Z</dcterms:created>
  <dcterms:modified xsi:type="dcterms:W3CDTF">2016-05-31T07:58:41Z</dcterms:modified>
</cp:coreProperties>
</file>