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8" y="-10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t>13/06/16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348880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_tradnl" sz="2400" b="1" dirty="0"/>
              <a:t>Establecer si hay </a:t>
            </a:r>
            <a:r>
              <a:rPr lang="es-ES_tradnl" sz="2400" b="1" dirty="0" err="1"/>
              <a:t>coactivación</a:t>
            </a:r>
            <a:r>
              <a:rPr lang="es-ES_tradnl" sz="2400" b="1" dirty="0"/>
              <a:t> simpático-parasimpática y un déficit de regulación emocional en la </a:t>
            </a:r>
            <a:r>
              <a:rPr lang="es-ES_tradnl" sz="2400" b="1" dirty="0" err="1" smtClean="0"/>
              <a:t>hematofobia</a:t>
            </a:r>
            <a:endParaRPr lang="es-ES_tradnl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s-ES_tradnl" sz="2400" b="1" dirty="0" smtClean="0"/>
              <a:t>Llevar </a:t>
            </a:r>
            <a:r>
              <a:rPr lang="es-ES_tradnl" sz="2400" b="1" dirty="0"/>
              <a:t>a cabo estudios genéticamente informativos en diversas áreas relacionadas con la salud y la calidad de vida (sueño, cronobiología y nutrición, dolor, depresión,...</a:t>
            </a:r>
            <a:r>
              <a:rPr lang="es-ES_tradnl" sz="2400" b="1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400" b="1" dirty="0"/>
              <a:t>Establecer el efecto de las hormonas del estrés en procesos cognitivos como la atención y la memoria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/>
            <a:r>
              <a:rPr lang="en-US" sz="3200" b="1" dirty="0" err="1" smtClean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Neurociencias</a:t>
            </a:r>
            <a:r>
              <a:rPr lang="en-US" sz="3200" b="1" dirty="0" smtClean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y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Órganos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 los </a:t>
            </a:r>
            <a:r>
              <a:rPr lang="en-US" sz="3200" b="1" dirty="0" err="1" smtClean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Sentidos</a:t>
            </a:r>
            <a:endParaRPr lang="en-US" sz="32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  <a:p>
            <a:endParaRPr lang="es-ES" sz="4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76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"/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Psicobiología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del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Comportamiento</a:t>
            </a:r>
            <a:endParaRPr lang="en-US" sz="28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39552" y="2060848"/>
            <a:ext cx="860444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1</a:t>
            </a:r>
            <a:r>
              <a:rPr lang="es-ES" sz="1600" dirty="0" smtClean="0"/>
              <a:t>. </a:t>
            </a:r>
            <a:r>
              <a:rPr lang="es-ES" sz="1600" b="1" dirty="0" smtClean="0"/>
              <a:t>ESTADO </a:t>
            </a:r>
            <a:r>
              <a:rPr lang="es-ES" sz="1600" b="1" dirty="0"/>
              <a:t>DE SALUD Y SALUD PERCIBIDA EN POBLACIÓN ADULTA DESDE UN ENFOQUE GENÉTICAMENTE INFORMATIVO</a:t>
            </a:r>
            <a:r>
              <a:rPr lang="es-ES" sz="1600" dirty="0"/>
              <a:t>. </a:t>
            </a:r>
            <a:r>
              <a:rPr lang="es-ES" sz="1600" dirty="0" smtClean="0"/>
              <a:t> </a:t>
            </a:r>
            <a:r>
              <a:rPr lang="es-ES" sz="1600" dirty="0"/>
              <a:t>MINISTERIO DE ECONOMÍA Y COMPETITIVIDAD </a:t>
            </a:r>
          </a:p>
          <a:p>
            <a:r>
              <a:rPr lang="es-ES" sz="1600" dirty="0"/>
              <a:t>COMIENZO: 01/01/2015 ,FIN: 31/12/2016 </a:t>
            </a:r>
          </a:p>
          <a:p>
            <a:r>
              <a:rPr lang="es-ES" sz="1600" dirty="0" smtClean="0"/>
              <a:t>IP: </a:t>
            </a:r>
            <a:r>
              <a:rPr lang="es-ES" sz="1600" dirty="0"/>
              <a:t>ORDOÑANA, J. </a:t>
            </a:r>
            <a:r>
              <a:rPr lang="es-ES" sz="1600" dirty="0" smtClean="0"/>
              <a:t>R.;MARTINEZ </a:t>
            </a:r>
            <a:r>
              <a:rPr lang="es-ES" sz="1600" dirty="0"/>
              <a:t>SELVA, J. M.; GONZALEZ JAVIER, F.; CARRILLO VERDEJO, M. E.; PEREZ RIQUELME, F. </a:t>
            </a:r>
            <a:endParaRPr lang="es-ES" sz="1600" dirty="0" smtClean="0"/>
          </a:p>
          <a:p>
            <a:r>
              <a:rPr lang="es-ES" sz="1600" b="1" dirty="0" smtClean="0"/>
              <a:t>2. </a:t>
            </a:r>
            <a:r>
              <a:rPr lang="es-ES" sz="1600" b="1" dirty="0"/>
              <a:t>RESPUESTA EMOCIONAL, PROCESAMIENTO ATENCIONAL Y MECANISMOS DE REGULACIÓN DE LA EMOCIÓN EN LA FOBIA A LA SANGRE, INYECCIONES Y </a:t>
            </a:r>
            <a:r>
              <a:rPr lang="es-ES" sz="1600" b="1" dirty="0" smtClean="0"/>
              <a:t>HERIDAS</a:t>
            </a:r>
            <a:r>
              <a:rPr lang="es-ES" sz="1600" dirty="0" smtClean="0"/>
              <a:t>. MINISTERIO </a:t>
            </a:r>
            <a:r>
              <a:rPr lang="es-ES" sz="1600" dirty="0"/>
              <a:t>DE ECONOMÍA Y COMPETITIVIDAD </a:t>
            </a:r>
            <a:r>
              <a:rPr lang="es-ES" sz="1600" dirty="0" smtClean="0"/>
              <a:t> COMIENZO</a:t>
            </a:r>
            <a:r>
              <a:rPr lang="es-ES" sz="1600" dirty="0"/>
              <a:t>: 01/01/2016 ,FIN: 31/12/2019 </a:t>
            </a:r>
          </a:p>
          <a:p>
            <a:r>
              <a:rPr lang="es-ES" sz="1600" dirty="0" smtClean="0"/>
              <a:t>IP: </a:t>
            </a:r>
            <a:r>
              <a:rPr lang="es-ES" sz="1600" dirty="0"/>
              <a:t>SANCHEZ NAVARRO, J. P</a:t>
            </a:r>
            <a:r>
              <a:rPr lang="es-ES" sz="1600" dirty="0" smtClean="0"/>
              <a:t>.;  </a:t>
            </a:r>
            <a:r>
              <a:rPr lang="es-ES" sz="1600" dirty="0"/>
              <a:t>MARTINEZ SELVA, J. M.; TORRENTE HERNANDEZ, G.; CARRILLO VERDEJO, M. E. </a:t>
            </a:r>
            <a:endParaRPr lang="es-ES" sz="1600" b="1" dirty="0" smtClean="0"/>
          </a:p>
          <a:p>
            <a:r>
              <a:rPr lang="es-ES" sz="1600" b="1" dirty="0" smtClean="0"/>
              <a:t>3. GEMA </a:t>
            </a:r>
            <a:r>
              <a:rPr lang="es-ES" sz="1600" b="1" dirty="0"/>
              <a:t>4: EFECTOS AMBIENTALES Y GENÉTICOS EN LA CALIDAD DE VIDA RELACIONADA CON LA SALUD. AMPLIACIÓN DEL REGISTRO DE GEMELOS DE MURCIA</a:t>
            </a:r>
            <a:r>
              <a:rPr lang="es-ES" sz="1600" dirty="0"/>
              <a:t>. </a:t>
            </a:r>
            <a:r>
              <a:rPr lang="es-ES" sz="1600" dirty="0" smtClean="0"/>
              <a:t>FUNDACION </a:t>
            </a:r>
            <a:r>
              <a:rPr lang="es-ES" sz="1600" dirty="0"/>
              <a:t>SENECA </a:t>
            </a:r>
          </a:p>
          <a:p>
            <a:r>
              <a:rPr lang="es-ES" sz="1600" dirty="0"/>
              <a:t>COMIENZO: 01/07/2015 ,FIN: 30/06/2018 </a:t>
            </a:r>
          </a:p>
          <a:p>
            <a:r>
              <a:rPr lang="es-ES" sz="1600" dirty="0" smtClean="0"/>
              <a:t>IP: </a:t>
            </a:r>
            <a:r>
              <a:rPr lang="es-ES" sz="1600" dirty="0"/>
              <a:t>ORDOÑANA, J. R</a:t>
            </a:r>
            <a:r>
              <a:rPr lang="es-ES" sz="1600" dirty="0" smtClean="0"/>
              <a:t>.; </a:t>
            </a:r>
            <a:r>
              <a:rPr lang="es-ES" sz="1600" dirty="0"/>
              <a:t>COLODRO CONDE, L.; PEREZ RIQUELME</a:t>
            </a:r>
            <a:r>
              <a:rPr lang="es-ES" sz="1600" dirty="0" smtClean="0"/>
              <a:t>, MARTINEZ </a:t>
            </a:r>
            <a:r>
              <a:rPr lang="es-ES" sz="1600" dirty="0"/>
              <a:t>SELVA, J. M.; GONZALEZ JAVIER, F.; CARRILLO VERDEJO, M. E</a:t>
            </a:r>
            <a:r>
              <a:rPr lang="es-ES" sz="2400" dirty="0"/>
              <a:t>. 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6683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/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Neurociencias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Órganos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 los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Sentidos</a:t>
            </a:r>
            <a:endParaRPr lang="en-US" sz="32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03648" y="1052736"/>
            <a:ext cx="76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"/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Psicobiología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del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Comportamiento</a:t>
            </a:r>
            <a:endParaRPr lang="en-US" sz="28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39552" y="2060848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4</a:t>
            </a:r>
            <a:r>
              <a:rPr lang="es-ES" sz="1600" dirty="0" smtClean="0"/>
              <a:t>. </a:t>
            </a:r>
            <a:r>
              <a:rPr lang="en-US" sz="1600" b="1" cap="all" dirty="0"/>
              <a:t>Investigating the relationship between Depression, Anxiety and Nausea and Vomiting during Pregnancy: Causation or shared liability</a:t>
            </a:r>
            <a:r>
              <a:rPr lang="en-US" sz="1600" dirty="0"/>
              <a:t>. </a:t>
            </a:r>
            <a:r>
              <a:rPr lang="es-ES" sz="1600" dirty="0"/>
              <a:t>2015-2017 (</a:t>
            </a:r>
            <a:r>
              <a:rPr lang="es-ES" sz="1600" dirty="0" err="1"/>
              <a:t>National</a:t>
            </a:r>
            <a:r>
              <a:rPr lang="es-ES" sz="1600" dirty="0"/>
              <a:t> </a:t>
            </a:r>
            <a:r>
              <a:rPr lang="es-ES" sz="1600" dirty="0" err="1"/>
              <a:t>Health</a:t>
            </a:r>
            <a:r>
              <a:rPr lang="es-ES" sz="1600" dirty="0"/>
              <a:t> and Medical </a:t>
            </a:r>
            <a:r>
              <a:rPr lang="es-ES" sz="1600" dirty="0" err="1"/>
              <a:t>Research</a:t>
            </a:r>
            <a:r>
              <a:rPr lang="es-ES" sz="1600" dirty="0"/>
              <a:t> Council – Australia: APP1084325) </a:t>
            </a:r>
            <a:r>
              <a:rPr lang="es-ES" sz="1600" dirty="0" smtClean="0"/>
              <a:t>IP: ORDOÑANA, J. R.; GONZ</a:t>
            </a:r>
            <a:r>
              <a:rPr lang="es-ES" sz="1600" dirty="0" smtClean="0"/>
              <a:t>ÁLEZ</a:t>
            </a:r>
            <a:r>
              <a:rPr lang="es-ES" sz="1600" dirty="0" smtClean="0"/>
              <a:t> </a:t>
            </a:r>
            <a:r>
              <a:rPr lang="es-ES" sz="1600" dirty="0"/>
              <a:t>JAVIER, F.; CARRILLO VERDEJO, M. E</a:t>
            </a:r>
            <a:r>
              <a:rPr lang="es-ES" sz="2400" dirty="0"/>
              <a:t>. 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6683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/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Neurociencias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Órganos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 los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Sentidos</a:t>
            </a:r>
            <a:endParaRPr lang="en-US" sz="32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03648" y="1052736"/>
            <a:ext cx="76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"/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Psicobiología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del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Comportamiento</a:t>
            </a:r>
            <a:endParaRPr lang="en-US" sz="28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84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323528" y="2060848"/>
            <a:ext cx="88204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000" dirty="0"/>
              <a:t>LÓPEZ-MINGUEZ, J.; COLODRO CONDE, L.; BANDÍN, C.; GARAULET AZA, M.; MADRID PEREZ, J. A.  (2016) APPLICATION OF MULTIPARAMETRIC PROCEDURES FOR ASSESSING THE HERITABILITY OF CIRCADIAN HEALTH. </a:t>
            </a:r>
            <a:r>
              <a:rPr lang="es-ES" sz="2000" i="1" dirty="0" smtClean="0"/>
              <a:t>CHRONOBIOLOGY </a:t>
            </a:r>
            <a:r>
              <a:rPr lang="es-ES" sz="2000" i="1" dirty="0"/>
              <a:t>INTERNATIONAL</a:t>
            </a:r>
            <a:r>
              <a:rPr lang="es-ES" sz="2000" i="1" dirty="0" smtClean="0"/>
              <a:t>, </a:t>
            </a:r>
            <a:r>
              <a:rPr lang="es-ES" sz="2000" i="1" dirty="0"/>
              <a:t>28,1-11</a:t>
            </a:r>
            <a:r>
              <a:rPr lang="es-ES" sz="2000" dirty="0"/>
              <a:t> </a:t>
            </a:r>
            <a:endParaRPr lang="es-E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ES_tradnl" sz="2000" dirty="0"/>
              <a:t>ESPIN, L. y colaboradores (2015) ACUTE STRESS AFFECTS FREE RECALL AND RECOGNITION OF PICTURES DIFFERENTLY DEPENDING ON AGE AND SEX.. </a:t>
            </a:r>
            <a:r>
              <a:rPr lang="es-ES_tradnl" sz="2000" i="1" dirty="0"/>
              <a:t>BEHAVIOURAL BRAIN RESEARCH</a:t>
            </a:r>
            <a:r>
              <a:rPr lang="es-ES_tradnl" sz="2000" i="1" dirty="0" smtClean="0"/>
              <a:t>, </a:t>
            </a:r>
            <a:r>
              <a:rPr lang="es-ES_tradnl" sz="2000" i="1" dirty="0"/>
              <a:t>292,393-402</a:t>
            </a:r>
            <a:r>
              <a:rPr lang="es-ES_tradnl" sz="2000" i="1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000" dirty="0" smtClean="0"/>
              <a:t>SANCHEZ </a:t>
            </a:r>
            <a:r>
              <a:rPr lang="es-ES" sz="2000" dirty="0"/>
              <a:t>NAVARRO, J. P</a:t>
            </a:r>
            <a:r>
              <a:rPr lang="es-ES" sz="2000" dirty="0" smtClean="0"/>
              <a:t>. y colaboradores  </a:t>
            </a:r>
            <a:r>
              <a:rPr lang="es-ES" sz="2000" dirty="0"/>
              <a:t>(2014) ALTERATIONS OF ATTENTION AND EMOTIONAL PROCESSING FOLLOWING CHILDHOOD-ONSET DAMAGE TO THE PREFRONTAL CORTEX. </a:t>
            </a:r>
            <a:r>
              <a:rPr lang="es-ES" sz="2000" i="1" dirty="0"/>
              <a:t>BEHAVIORAL NEUROSCIENCE, 128,1-11.</a:t>
            </a:r>
            <a:r>
              <a:rPr lang="es-ES" sz="2000" dirty="0"/>
              <a:t> </a:t>
            </a:r>
            <a:endParaRPr lang="es-ES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es-ES" sz="2000" dirty="0"/>
              <a:t>SANCHEZ ROMERA, J. F.; ORDOÑANA, J. R. (2016) ENVIRONMENTAL AND GENETIC FACTORS EXPLAIN DIFFERENCES IN INTRAOCULAR SCATTERING. </a:t>
            </a:r>
            <a:r>
              <a:rPr lang="es-ES" sz="2000" i="1" dirty="0"/>
              <a:t>INVESTIGATIVE OPHTHALMOLOGY &amp; VISUAL SCIENCE, VOL. 57,163-168</a:t>
            </a:r>
            <a:r>
              <a:rPr lang="es-ES" sz="2000" dirty="0"/>
              <a:t>.</a:t>
            </a:r>
            <a:r>
              <a:rPr lang="es-ES_tradnl" sz="2000" dirty="0"/>
              <a:t> </a:t>
            </a:r>
            <a:endParaRPr lang="es-E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6683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/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Neurociencias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Órganos</a:t>
            </a:r>
            <a:r>
              <a:rPr lang="en-US" sz="3200" b="1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 los </a:t>
            </a:r>
            <a:r>
              <a:rPr lang="en-US" sz="3200" b="1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Sentidos</a:t>
            </a:r>
            <a:endParaRPr lang="en-US" sz="32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03648" y="1052736"/>
            <a:ext cx="76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"/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Psicobiología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y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Neurobiología</a:t>
            </a:r>
            <a:r>
              <a:rPr lang="en-US" sz="2800" dirty="0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 del </a:t>
            </a:r>
            <a:r>
              <a:rPr lang="en-US" sz="2800" dirty="0" err="1">
                <a:solidFill>
                  <a:srgbClr val="4D4D4D"/>
                </a:solidFill>
                <a:ea typeface="ＭＳ Ｐゴシック" charset="0"/>
                <a:cs typeface="ＭＳ Ｐゴシック" charset="0"/>
              </a:rPr>
              <a:t>Comportamiento</a:t>
            </a:r>
            <a:endParaRPr lang="en-US" sz="2800" dirty="0">
              <a:solidFill>
                <a:srgbClr val="4D4D4D"/>
              </a:solidFill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781425" y="2614613"/>
            <a:ext cx="11318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sz="3200" b="1" smtClean="0">
                <a:latin typeface="Arial" charset="0"/>
                <a:cs typeface="+mn-cs"/>
              </a:rPr>
              <a:t>RGM</a:t>
            </a:r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3492500" y="2473325"/>
            <a:ext cx="1657350" cy="936625"/>
          </a:xfrm>
          <a:prstGeom prst="ellipse">
            <a:avLst/>
          </a:prstGeom>
          <a:noFill/>
          <a:ln w="762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076825" y="333375"/>
            <a:ext cx="3211513" cy="11080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Consorcios internacionales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GENEQOL (Calidad de vida)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INTREPID (Twin studies)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b="1" smtClean="0">
                <a:solidFill>
                  <a:srgbClr val="006600"/>
                </a:solidFill>
                <a:latin typeface="Arial" charset="0"/>
                <a:cs typeface="+mn-cs"/>
              </a:rPr>
              <a:t> </a:t>
            </a:r>
            <a:r>
              <a:rPr lang="es-ES" sz="1600" smtClean="0">
                <a:latin typeface="Arial" charset="0"/>
                <a:cs typeface="+mn-cs"/>
              </a:rPr>
              <a:t>Eurodiscotwins (Epigenética)</a:t>
            </a:r>
            <a:endParaRPr lang="es-ES" sz="1400" smtClean="0">
              <a:latin typeface="Arial" charset="0"/>
              <a:cs typeface="+mn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9750" y="463550"/>
            <a:ext cx="3582988" cy="13541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Proyectos internacionales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CODATwins (Antropometría)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NVP (Nausea/Vómito en embarazo)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Diabetes y dolor crónico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Calidad de sueño y dolor crónico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867400" y="2830513"/>
            <a:ext cx="2749550" cy="8858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Colaboraciones UMU</a:t>
            </a:r>
          </a:p>
          <a:p>
            <a:pPr eaLnBrk="1" hangingPunct="1">
              <a:buFontTx/>
              <a:buChar char="•"/>
              <a:defRPr/>
            </a:pPr>
            <a:r>
              <a:rPr lang="es-ES" smtClean="0">
                <a:latin typeface="Arial" charset="0"/>
                <a:cs typeface="+mn-cs"/>
              </a:rPr>
              <a:t> </a:t>
            </a:r>
            <a:r>
              <a:rPr lang="es-ES" sz="1600" smtClean="0">
                <a:latin typeface="Arial" charset="0"/>
                <a:cs typeface="+mn-cs"/>
              </a:rPr>
              <a:t>Cronobiología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Óptica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473700" y="4005263"/>
            <a:ext cx="3173413" cy="13843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Colaboraciones nacionales</a:t>
            </a:r>
          </a:p>
          <a:p>
            <a:pPr eaLnBrk="1" hangingPunct="1">
              <a:buFontTx/>
              <a:buChar char="•"/>
              <a:defRPr/>
            </a:pPr>
            <a:r>
              <a:rPr lang="es-ES" smtClean="0">
                <a:latin typeface="Arial" charset="0"/>
                <a:cs typeface="+mn-cs"/>
              </a:rPr>
              <a:t> </a:t>
            </a:r>
            <a:r>
              <a:rPr lang="es-ES" sz="1600" smtClean="0">
                <a:latin typeface="Arial" charset="0"/>
                <a:cs typeface="+mn-cs"/>
              </a:rPr>
              <a:t>UJI (Alcohol/Tabaco)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UB (Estrés)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UNED (Fusión)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Málaga (Dolor crónico)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482850" y="3554413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s-ES" b="1" smtClean="0">
                <a:latin typeface="Arial" charset="0"/>
                <a:cs typeface="+mn-cs"/>
              </a:rPr>
              <a:t>Banco ADN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555875" y="3570288"/>
            <a:ext cx="1079500" cy="795337"/>
          </a:xfrm>
          <a:prstGeom prst="ellips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3419475" y="3194050"/>
            <a:ext cx="215900" cy="431800"/>
          </a:xfrm>
          <a:prstGeom prst="line">
            <a:avLst/>
          </a:prstGeom>
          <a:noFill/>
          <a:ln w="38100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63613" y="5516563"/>
            <a:ext cx="6488112" cy="11080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Colaboraciones internacionales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Calidad de vida (Suecia)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Dolor crónico (Actividad física, depresión y antropometría)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Entrepeneurship y estrés</a:t>
            </a: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3814763" y="1441450"/>
            <a:ext cx="180975" cy="887413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>
            <a:off x="5003800" y="1465263"/>
            <a:ext cx="720725" cy="93662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 flipV="1">
            <a:off x="5292725" y="2905125"/>
            <a:ext cx="6477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1641475" y="4219575"/>
            <a:ext cx="841375" cy="217488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 flipV="1">
            <a:off x="4787900" y="3481388"/>
            <a:ext cx="720725" cy="1296987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539750" y="2041525"/>
            <a:ext cx="2224088" cy="16002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Proyectos Propios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Lactancia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Psicofármacos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Calidad de vida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Calidad de sueño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Nivel educativo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484438" y="2762250"/>
            <a:ext cx="935037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468313" y="4438650"/>
            <a:ext cx="2432050" cy="862013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Genética Forense</a:t>
            </a:r>
            <a:endParaRPr lang="es-ES" sz="1600" smtClean="0">
              <a:latin typeface="Arial" charset="0"/>
              <a:cs typeface="+mn-cs"/>
            </a:endParaRP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Universidad Santiago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UPV/EHU</a:t>
            </a: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H="1" flipV="1">
            <a:off x="4321175" y="3589338"/>
            <a:ext cx="0" cy="1927225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s-ES">
              <a:cs typeface="+mn-cs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724525" y="1598613"/>
            <a:ext cx="3252788" cy="89217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ES" b="1" smtClean="0">
                <a:solidFill>
                  <a:schemeClr val="accent2"/>
                </a:solidFill>
                <a:latin typeface="Arial" charset="0"/>
                <a:cs typeface="+mn-cs"/>
              </a:rPr>
              <a:t>Apoyo a otros registros</a:t>
            </a:r>
          </a:p>
          <a:p>
            <a:pPr eaLnBrk="1" hangingPunct="1">
              <a:buFontTx/>
              <a:buChar char="•"/>
              <a:defRPr/>
            </a:pPr>
            <a:r>
              <a:rPr lang="es-ES" smtClean="0">
                <a:latin typeface="Arial" charset="0"/>
                <a:cs typeface="+mn-cs"/>
              </a:rPr>
              <a:t> </a:t>
            </a:r>
            <a:r>
              <a:rPr lang="es-ES" sz="1600" smtClean="0">
                <a:latin typeface="Arial" charset="0"/>
                <a:cs typeface="+mn-cs"/>
              </a:rPr>
              <a:t>Registro de Gemelos de México</a:t>
            </a:r>
          </a:p>
          <a:p>
            <a:pPr eaLnBrk="1" hangingPunct="1">
              <a:buFontTx/>
              <a:buChar char="•"/>
              <a:defRPr/>
            </a:pPr>
            <a:r>
              <a:rPr lang="es-ES" sz="1600" smtClean="0">
                <a:latin typeface="Arial" charset="0"/>
                <a:cs typeface="+mn-cs"/>
              </a:rPr>
              <a:t>  Registro catalán (TwinDex)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733256"/>
            <a:ext cx="1409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31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772816"/>
            <a:ext cx="7542584" cy="425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008000"/>
                </a:solidFill>
              </a:rPr>
              <a:t>GI: </a:t>
            </a:r>
            <a:r>
              <a:rPr lang="es-ES" sz="2800" b="1" dirty="0" err="1">
                <a:solidFill>
                  <a:srgbClr val="008000"/>
                </a:solidFill>
              </a:rPr>
              <a:t>Psicobiología</a:t>
            </a:r>
            <a:r>
              <a:rPr lang="es-ES" sz="2800" b="1" dirty="0">
                <a:solidFill>
                  <a:srgbClr val="008000"/>
                </a:solidFill>
              </a:rPr>
              <a:t> y Neurobiología del Comportamiento</a:t>
            </a:r>
          </a:p>
          <a:p>
            <a:endParaRPr lang="es-ES" sz="2000" dirty="0"/>
          </a:p>
          <a:p>
            <a:r>
              <a:rPr lang="es-ES" sz="2000" b="1" u="sng" dirty="0">
                <a:solidFill>
                  <a:schemeClr val="accent2"/>
                </a:solidFill>
              </a:rPr>
              <a:t>Líneas de Investigación:</a:t>
            </a:r>
          </a:p>
          <a:p>
            <a:endParaRPr lang="es-ES" sz="2000" b="1" u="sng" dirty="0">
              <a:solidFill>
                <a:schemeClr val="accent2"/>
              </a:solidFill>
            </a:endParaRPr>
          </a:p>
          <a:p>
            <a:pPr>
              <a:spcAft>
                <a:spcPct val="40000"/>
              </a:spcAft>
              <a:buFontTx/>
              <a:buAutoNum type="arabicPeriod"/>
            </a:pPr>
            <a:r>
              <a:rPr lang="es-ES" dirty="0"/>
              <a:t>Emoción y Toma de Decisiones</a:t>
            </a:r>
          </a:p>
          <a:p>
            <a:pPr>
              <a:spcAft>
                <a:spcPct val="40000"/>
              </a:spcAft>
              <a:buFontTx/>
              <a:buAutoNum type="arabicPeriod"/>
            </a:pPr>
            <a:r>
              <a:rPr lang="es-ES_tradnl" dirty="0" smtClean="0"/>
              <a:t>Regulación emocional y correlatos </a:t>
            </a:r>
            <a:r>
              <a:rPr lang="es-ES_tradnl" dirty="0"/>
              <a:t>fisiológicos centrales y periféricos de la </a:t>
            </a:r>
            <a:r>
              <a:rPr lang="es-ES_tradnl" dirty="0" err="1"/>
              <a:t>hematofobia</a:t>
            </a:r>
            <a:r>
              <a:rPr lang="es-ES_tradnl" dirty="0"/>
              <a:t> (miedo a la sangre, inyección y heridas)</a:t>
            </a:r>
          </a:p>
          <a:p>
            <a:pPr>
              <a:spcAft>
                <a:spcPct val="40000"/>
              </a:spcAft>
              <a:buFontTx/>
              <a:buAutoNum type="arabicPeriod"/>
            </a:pPr>
            <a:r>
              <a:rPr lang="es-ES" dirty="0"/>
              <a:t>Contribución Relativa de Factores Genéticos y Ambientales en Variables Relacionadas con la </a:t>
            </a:r>
            <a:r>
              <a:rPr lang="es-ES" dirty="0" smtClean="0"/>
              <a:t>Salud.</a:t>
            </a:r>
          </a:p>
          <a:p>
            <a:pPr>
              <a:spcAft>
                <a:spcPct val="40000"/>
              </a:spcAft>
              <a:buFontTx/>
              <a:buAutoNum type="arabicPeriod"/>
            </a:pPr>
            <a:r>
              <a:rPr lang="es-ES_tradnl" dirty="0" err="1" smtClean="0"/>
              <a:t>Psiconeuroendocrinología</a:t>
            </a:r>
            <a:r>
              <a:rPr lang="es-ES_tradnl" dirty="0" smtClean="0"/>
              <a:t> </a:t>
            </a:r>
            <a:r>
              <a:rPr lang="es-ES_tradnl" dirty="0"/>
              <a:t>del estrés</a:t>
            </a:r>
          </a:p>
          <a:p>
            <a:pPr>
              <a:spcAft>
                <a:spcPct val="40000"/>
              </a:spcAft>
              <a:buFontTx/>
              <a:buAutoNum type="arabicPeriod"/>
            </a:pPr>
            <a:r>
              <a:rPr lang="es-ES" dirty="0" err="1"/>
              <a:t>Policonsumo</a:t>
            </a:r>
            <a:r>
              <a:rPr lang="es-ES" dirty="0"/>
              <a:t> de alcohol, tabaco y cannabis en adolescentes </a:t>
            </a:r>
            <a:r>
              <a:rPr lang="es-ES" dirty="0" smtClean="0"/>
              <a:t>universitarios</a:t>
            </a:r>
            <a:endParaRPr lang="es-ES_tradnl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48680"/>
            <a:ext cx="1409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826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395" y="1772816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- Estudio </a:t>
            </a:r>
            <a:r>
              <a:rPr lang="es-ES" sz="3200" dirty="0">
                <a:latin typeface="Arial" charset="0"/>
                <a:ea typeface="ヒラギノ角ゴ ProN W3" charset="0"/>
                <a:cs typeface="ヒラギノ角ゴ ProN W3" charset="0"/>
              </a:rPr>
              <a:t>Biológico del Comportamiento</a:t>
            </a:r>
          </a:p>
          <a:p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- Multidisciplinar</a:t>
            </a:r>
            <a:endParaRPr lang="es-ES" sz="3200" dirty="0">
              <a:latin typeface="Arial" charset="0"/>
              <a:ea typeface="ヒラギノ角ゴ ProN W3" charset="0"/>
              <a:cs typeface="ヒラギノ角ゴ ProN W3" charset="0"/>
            </a:endParaRPr>
          </a:p>
          <a:p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- Metodología </a:t>
            </a:r>
            <a:r>
              <a:rPr lang="es-ES" sz="3200" dirty="0">
                <a:latin typeface="Arial" charset="0"/>
                <a:ea typeface="ヒラギノ角ゴ ProN W3" charset="0"/>
                <a:cs typeface="ヒラギノ角ゴ ProN W3" charset="0"/>
              </a:rPr>
              <a:t>Variada</a:t>
            </a:r>
          </a:p>
          <a:p>
            <a:pPr lvl="1"/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-- Registros </a:t>
            </a:r>
            <a:r>
              <a:rPr lang="es-ES" sz="3200" dirty="0">
                <a:latin typeface="Arial" charset="0"/>
                <a:ea typeface="ヒラギノ角ゴ ProN W3" charset="0"/>
                <a:cs typeface="ヒラギノ角ゴ ProN W3" charset="0"/>
              </a:rPr>
              <a:t>electrofisiológicos (cardiovascular, </a:t>
            </a:r>
            <a:r>
              <a:rPr lang="es-ES" sz="3200" dirty="0" err="1">
                <a:latin typeface="Arial" charset="0"/>
                <a:ea typeface="ヒラギノ角ゴ ProN W3" charset="0"/>
                <a:cs typeface="ヒラギノ角ゴ ProN W3" charset="0"/>
              </a:rPr>
              <a:t>electromiográfico</a:t>
            </a:r>
            <a:r>
              <a:rPr lang="es-ES" sz="3200" dirty="0">
                <a:latin typeface="Arial" charset="0"/>
                <a:ea typeface="ヒラギノ角ゴ ProN W3" charset="0"/>
                <a:cs typeface="ヒラギノ角ゴ ProN W3" charset="0"/>
              </a:rPr>
              <a:t>, EEG, potenciales evocados)</a:t>
            </a:r>
          </a:p>
          <a:p>
            <a:pPr lvl="1"/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-- Bioquímica </a:t>
            </a:r>
            <a:r>
              <a:rPr lang="es-ES" sz="3200" dirty="0">
                <a:latin typeface="Arial" charset="0"/>
                <a:ea typeface="ヒラギノ角ゴ ProN W3" charset="0"/>
                <a:cs typeface="ヒラギノ角ゴ ProN W3" charset="0"/>
              </a:rPr>
              <a:t>y endocrina: cortisol, alfa amilasa, esteroides gonadales</a:t>
            </a:r>
          </a:p>
          <a:p>
            <a:pPr lvl="1"/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-- Registro </a:t>
            </a:r>
            <a:r>
              <a:rPr lang="es-ES" sz="3200" dirty="0">
                <a:latin typeface="Arial" charset="0"/>
                <a:ea typeface="ヒラギノ角ゴ ProN W3" charset="0"/>
                <a:cs typeface="ヒラギノ角ゴ ProN W3" charset="0"/>
              </a:rPr>
              <a:t>de gemelos. </a:t>
            </a:r>
            <a:r>
              <a:rPr lang="es-ES" sz="3200" dirty="0" err="1">
                <a:latin typeface="Arial" charset="0"/>
                <a:ea typeface="ヒラギノ角ゴ ProN W3" charset="0"/>
                <a:cs typeface="ヒラギノ角ゴ ProN W3" charset="0"/>
              </a:rPr>
              <a:t>Biobanco</a:t>
            </a:r>
            <a:r>
              <a:rPr lang="es-ES" sz="3200" dirty="0" smtClean="0">
                <a:latin typeface="Arial" charset="0"/>
                <a:ea typeface="ヒラギノ角ゴ ProN W3" charset="0"/>
                <a:cs typeface="ヒラギノ角ゴ ProN W3" charset="0"/>
              </a:rPr>
              <a:t>.</a:t>
            </a:r>
            <a:endParaRPr lang="es-ES" sz="3200" dirty="0">
              <a:latin typeface="Arial" charset="0"/>
              <a:ea typeface="ヒラギノ角ゴ ProN W3" charset="0"/>
              <a:cs typeface="ヒラギノ角ゴ ProN W3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0" y="551582"/>
            <a:ext cx="886592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8000"/>
                </a:solidFill>
              </a:rPr>
              <a:t>GI:</a:t>
            </a:r>
          </a:p>
          <a:p>
            <a:r>
              <a:rPr lang="es-ES" sz="3200" b="1" dirty="0" err="1" smtClean="0">
                <a:solidFill>
                  <a:srgbClr val="008000"/>
                </a:solidFill>
              </a:rPr>
              <a:t>Psicobiología</a:t>
            </a:r>
            <a:r>
              <a:rPr lang="es-ES" sz="3200" b="1" dirty="0" smtClean="0">
                <a:solidFill>
                  <a:srgbClr val="008000"/>
                </a:solidFill>
              </a:rPr>
              <a:t> </a:t>
            </a:r>
            <a:r>
              <a:rPr lang="es-ES" sz="3200" b="1" dirty="0">
                <a:solidFill>
                  <a:srgbClr val="008000"/>
                </a:solidFill>
              </a:rPr>
              <a:t>y Neurobiología del </a:t>
            </a:r>
            <a:r>
              <a:rPr lang="es-ES" sz="3200" b="1" dirty="0" smtClean="0">
                <a:solidFill>
                  <a:srgbClr val="008000"/>
                </a:solidFill>
              </a:rPr>
              <a:t>Comportamiento</a:t>
            </a:r>
            <a:endParaRPr lang="es-ES" sz="3200" b="1" dirty="0">
              <a:solidFill>
                <a:srgbClr val="008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409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445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824</Words>
  <Application>Microsoft Macintosh PowerPoint</Application>
  <PresentationFormat>Presentación en pantalla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José María Martínez Selva</cp:lastModifiedBy>
  <cp:revision>20</cp:revision>
  <dcterms:created xsi:type="dcterms:W3CDTF">2016-04-25T16:24:49Z</dcterms:created>
  <dcterms:modified xsi:type="dcterms:W3CDTF">2016-06-13T09:19:02Z</dcterms:modified>
</cp:coreProperties>
</file>