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C7F6-03A4-445A-8BCD-697E7AF6889A}" type="datetimeFigureOut">
              <a:rPr lang="es-ES" smtClean="0"/>
              <a:pPr/>
              <a:t>12/07/2016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bryocloud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OBJETIV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357158" y="2214554"/>
            <a:ext cx="84964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600"/>
              </a:spcBef>
              <a:buAutoNum type="arabicPeriod"/>
            </a:pPr>
            <a:r>
              <a:rPr lang="es-ES" altLang="es-ES" sz="2800" b="1" dirty="0" smtClean="0"/>
              <a:t>Efecto de las secreciones del tracto reproductor sobre los gametos y embriones.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s-ES" altLang="es-ES" sz="2800" b="1" dirty="0" smtClean="0"/>
              <a:t> Diseño </a:t>
            </a:r>
            <a:r>
              <a:rPr lang="es-ES" altLang="es-ES" sz="2800" b="1" dirty="0"/>
              <a:t>de nuevos medios de cultivo </a:t>
            </a:r>
            <a:r>
              <a:rPr lang="es-ES" altLang="es-ES" sz="2800" b="1" dirty="0" smtClean="0"/>
              <a:t>para fecundación in vitro,  cultivo y transferencia de embriones. </a:t>
            </a:r>
            <a:r>
              <a:rPr lang="es-ES" altLang="es-ES" sz="2800" b="1" dirty="0" smtClean="0">
                <a:hlinkClick r:id="rId3" tooltip="embryocloud.com"/>
              </a:rPr>
              <a:t>www.embryocloud.com</a:t>
            </a:r>
            <a:r>
              <a:rPr lang="es-ES" altLang="es-ES" sz="2800" b="1" dirty="0" smtClean="0"/>
              <a:t> 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s-ES" altLang="es-ES" sz="2800" b="1" dirty="0" smtClean="0"/>
              <a:t>Identificación de alteraciones </a:t>
            </a:r>
            <a:r>
              <a:rPr lang="es-ES" altLang="es-ES" sz="2800" b="1" dirty="0" err="1" smtClean="0"/>
              <a:t>epigenéticas</a:t>
            </a:r>
            <a:r>
              <a:rPr lang="es-ES" altLang="es-ES" sz="2800" b="1" dirty="0" smtClean="0"/>
              <a:t> derivadas de las técnicas de reproducción asistida (TRA). </a:t>
            </a:r>
            <a:r>
              <a:rPr lang="es-ES" altLang="es-ES" sz="2800" b="1" dirty="0" smtClean="0">
                <a:hlinkClick r:id="" action="ppaction://hlinkshowjump?jump=firstslide" tooltip="http://www.babraham.ac.uk/"/>
              </a:rPr>
              <a:t>http://www.babraham.ac.uk/</a:t>
            </a:r>
            <a:endParaRPr lang="es-ES" altLang="es-ES" sz="28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269128"/>
            <a:ext cx="7416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7. BIOTECNOLOGÍA. APLICACIONES SANITARIAS DE BIOCIENCIAS</a:t>
            </a:r>
            <a:endParaRPr lang="es-ES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475656" y="730961"/>
            <a:ext cx="5750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/>
              <a:t>1. TECNOLOGÍA Y PATOLOGÍA DE LA REPRODUCCIÓN</a:t>
            </a:r>
            <a:endParaRPr lang="es-ES" sz="20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547664" y="1124744"/>
            <a:ext cx="74850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cap="all" dirty="0" smtClean="0"/>
              <a:t>GI/IMIB/C072/2011. </a:t>
            </a:r>
            <a:r>
              <a:rPr lang="es-ES" sz="2000" b="1" dirty="0" smtClean="0"/>
              <a:t>Fisiología </a:t>
            </a:r>
            <a:r>
              <a:rPr lang="es-ES" sz="2000" b="1" dirty="0"/>
              <a:t>Reproductiva y Reproducción Asistida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ROYECT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571472" y="2000240"/>
            <a:ext cx="821537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s-ES" sz="2000" dirty="0" smtClean="0"/>
              <a:t>Caracterización físico-química, molecular y celular de las condiciones que determinan el éxito de la fecundación en mamíferos. AGL2012-40180-C03-01, 02, 03. </a:t>
            </a:r>
            <a:r>
              <a:rPr lang="es-ES" sz="2000" b="1" dirty="0" smtClean="0"/>
              <a:t>Ministerio de Economía y Competitividad. </a:t>
            </a:r>
            <a:r>
              <a:rPr lang="es-ES" sz="2000" dirty="0" smtClean="0"/>
              <a:t>2013-2015. IP: Pilar Coy Fuster. </a:t>
            </a:r>
            <a:r>
              <a:rPr lang="en-GB" sz="2000" dirty="0" err="1" smtClean="0"/>
              <a:t>Subvención</a:t>
            </a:r>
            <a:r>
              <a:rPr lang="en-GB" sz="2000" dirty="0" smtClean="0"/>
              <a:t>: 216.450€. </a:t>
            </a:r>
          </a:p>
          <a:p>
            <a:pPr marL="342900" indent="-342900" algn="just">
              <a:buAutoNum type="arabicPeriod"/>
            </a:pPr>
            <a:endParaRPr lang="en-GB" sz="2000" dirty="0" smtClean="0"/>
          </a:p>
          <a:p>
            <a:pPr marL="342900" indent="-342900" algn="just">
              <a:buAutoNum type="arabicPeriod"/>
            </a:pPr>
            <a:r>
              <a:rPr lang="en-GB" sz="2000" dirty="0" smtClean="0"/>
              <a:t>Marie </a:t>
            </a:r>
            <a:r>
              <a:rPr lang="en-GB" sz="2000" dirty="0" err="1" smtClean="0"/>
              <a:t>Sklodowska</a:t>
            </a:r>
            <a:r>
              <a:rPr lang="en-GB" sz="2000" dirty="0" smtClean="0"/>
              <a:t>-Curie Innovative Training Network in Biology and Technology of Reproductive Health. </a:t>
            </a:r>
            <a:r>
              <a:rPr lang="en-GB" sz="2000" dirty="0" err="1" smtClean="0"/>
              <a:t>Referencia</a:t>
            </a:r>
            <a:r>
              <a:rPr lang="en-GB" sz="2000" dirty="0" smtClean="0"/>
              <a:t>: REP-BIOTECH 675526. </a:t>
            </a:r>
            <a:r>
              <a:rPr lang="en-GB" sz="2000" b="1" dirty="0" smtClean="0"/>
              <a:t>EUROPEAN COMMISSION. Research Executive Agency (REA). </a:t>
            </a:r>
            <a:r>
              <a:rPr lang="es-ES" sz="2000" dirty="0" smtClean="0"/>
              <a:t>2015-2019. IP: Pilar Coy Fuster. Subvención: 3.811.469,04€. </a:t>
            </a:r>
          </a:p>
          <a:p>
            <a:pPr marL="342900" indent="-342900" algn="just">
              <a:buAutoNum type="arabicPeriod"/>
            </a:pPr>
            <a:endParaRPr lang="es-ES" sz="2000" dirty="0" smtClean="0"/>
          </a:p>
          <a:p>
            <a:pPr marL="342900" indent="-342900" algn="just">
              <a:buAutoNum type="arabicPeriod"/>
            </a:pPr>
            <a:r>
              <a:rPr lang="es-ES" sz="2000" dirty="0" smtClean="0"/>
              <a:t>Obtención de animales sanos mediante técnicas de reproducción asistida basadas en condiciones fisiológicas. AGL2015-66341-R. </a:t>
            </a:r>
            <a:r>
              <a:rPr lang="es-ES" sz="2000" b="1" dirty="0" smtClean="0"/>
              <a:t>Ministerio de Economía y Competitividad. </a:t>
            </a:r>
            <a:r>
              <a:rPr lang="es-ES" sz="2000" dirty="0" smtClean="0"/>
              <a:t>2016-2019. IP: Pilar Coy Fuster. Subvención: 272.250 €.</a:t>
            </a:r>
            <a:endParaRPr lang="es-ES" sz="2000" b="1" dirty="0" smtClean="0"/>
          </a:p>
        </p:txBody>
      </p:sp>
      <p:sp>
        <p:nvSpPr>
          <p:cNvPr id="11" name="6 CuadroTexto"/>
          <p:cNvSpPr txBox="1"/>
          <p:nvPr/>
        </p:nvSpPr>
        <p:spPr>
          <a:xfrm>
            <a:off x="1550237" y="250788"/>
            <a:ext cx="7416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7. BIOTECNOLOGÍA. APLICACIONES SANITARIAS DE BIOCIENCIAS</a:t>
            </a:r>
            <a:endParaRPr lang="es-ES" sz="2000" b="1" dirty="0"/>
          </a:p>
        </p:txBody>
      </p:sp>
      <p:sp>
        <p:nvSpPr>
          <p:cNvPr id="12" name="7 CuadroTexto"/>
          <p:cNvSpPr txBox="1"/>
          <p:nvPr/>
        </p:nvSpPr>
        <p:spPr>
          <a:xfrm>
            <a:off x="1547664" y="710970"/>
            <a:ext cx="5750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/>
              <a:t>1. TECNOLOGÍA Y PATOLOGÍA DE LA REPRODUCCIÓN</a:t>
            </a:r>
            <a:endParaRPr lang="es-ES" sz="2000" b="1" dirty="0"/>
          </a:p>
        </p:txBody>
      </p:sp>
      <p:sp>
        <p:nvSpPr>
          <p:cNvPr id="13" name="8 CuadroTexto"/>
          <p:cNvSpPr txBox="1"/>
          <p:nvPr/>
        </p:nvSpPr>
        <p:spPr>
          <a:xfrm>
            <a:off x="1505590" y="1120426"/>
            <a:ext cx="74850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cap="all" dirty="0" smtClean="0"/>
              <a:t>GI/IMIB/C072/2011. </a:t>
            </a:r>
            <a:r>
              <a:rPr lang="es-ES" sz="2000" b="1" dirty="0" smtClean="0"/>
              <a:t>Fisiología </a:t>
            </a:r>
            <a:r>
              <a:rPr lang="es-ES" sz="2000" b="1" dirty="0"/>
              <a:t>Reproductiva y Reproducción Asistida</a:t>
            </a:r>
          </a:p>
        </p:txBody>
      </p:sp>
      <p:pic>
        <p:nvPicPr>
          <p:cNvPr id="7" name="6 Imagen" descr="Imagen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57166"/>
            <a:ext cx="9127417" cy="6357958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8 Rectángulo"/>
          <p:cNvSpPr/>
          <p:nvPr/>
        </p:nvSpPr>
        <p:spPr>
          <a:xfrm>
            <a:off x="285720" y="857232"/>
            <a:ext cx="8858280" cy="4214842"/>
          </a:xfrm>
          <a:prstGeom prst="rect">
            <a:avLst/>
          </a:prstGeom>
          <a:solidFill>
            <a:schemeClr val="bg1">
              <a:lumMod val="85000"/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grpSp>
        <p:nvGrpSpPr>
          <p:cNvPr id="35" name="34 Grupo"/>
          <p:cNvGrpSpPr/>
          <p:nvPr/>
        </p:nvGrpSpPr>
        <p:grpSpPr>
          <a:xfrm>
            <a:off x="428596" y="3131106"/>
            <a:ext cx="8543940" cy="2512472"/>
            <a:chOff x="571440" y="1500174"/>
            <a:chExt cx="8543940" cy="2512472"/>
          </a:xfrm>
        </p:grpSpPr>
        <p:grpSp>
          <p:nvGrpSpPr>
            <p:cNvPr id="36" name="5 Grupo"/>
            <p:cNvGrpSpPr/>
            <p:nvPr/>
          </p:nvGrpSpPr>
          <p:grpSpPr>
            <a:xfrm>
              <a:off x="571440" y="1500174"/>
              <a:ext cx="8543940" cy="2512472"/>
              <a:chOff x="571440" y="1500174"/>
              <a:chExt cx="8543940" cy="2512472"/>
            </a:xfrm>
          </p:grpSpPr>
          <p:sp>
            <p:nvSpPr>
              <p:cNvPr id="38" name="37 CuadroTexto"/>
              <p:cNvSpPr txBox="1"/>
              <p:nvPr/>
            </p:nvSpPr>
            <p:spPr>
              <a:xfrm flipH="1">
                <a:off x="571440" y="2571744"/>
                <a:ext cx="25717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dirty="0" smtClean="0"/>
                  <a:t>Anatomía y Embriología Veterinarias</a:t>
                </a:r>
                <a:endParaRPr lang="es-ES" dirty="0"/>
              </a:p>
            </p:txBody>
          </p:sp>
          <p:sp>
            <p:nvSpPr>
              <p:cNvPr id="39" name="38 CuadroTexto"/>
              <p:cNvSpPr txBox="1"/>
              <p:nvPr/>
            </p:nvSpPr>
            <p:spPr>
              <a:xfrm>
                <a:off x="6715108" y="2643182"/>
                <a:ext cx="24002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 smtClean="0"/>
                  <a:t>Fisiología Reproducción</a:t>
                </a:r>
                <a:endParaRPr lang="es-ES" dirty="0"/>
              </a:p>
            </p:txBody>
          </p:sp>
          <p:sp>
            <p:nvSpPr>
              <p:cNvPr id="40" name="39 CuadroTexto"/>
              <p:cNvSpPr txBox="1"/>
              <p:nvPr/>
            </p:nvSpPr>
            <p:spPr>
              <a:xfrm>
                <a:off x="7286612" y="3643314"/>
                <a:ext cx="11591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 smtClean="0"/>
                  <a:t>IVI-Murcia</a:t>
                </a:r>
                <a:endParaRPr lang="es-ES" dirty="0"/>
              </a:p>
            </p:txBody>
          </p:sp>
          <p:cxnSp>
            <p:nvCxnSpPr>
              <p:cNvPr id="41" name="40 Conector recto de flecha"/>
              <p:cNvCxnSpPr/>
              <p:nvPr/>
            </p:nvCxnSpPr>
            <p:spPr>
              <a:xfrm rot="5400000">
                <a:off x="4250497" y="2035959"/>
                <a:ext cx="1071570" cy="1588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41 Conector recto de flecha"/>
              <p:cNvCxnSpPr/>
              <p:nvPr/>
            </p:nvCxnSpPr>
            <p:spPr>
              <a:xfrm>
                <a:off x="4786282" y="1500174"/>
                <a:ext cx="2143140" cy="1000132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42 Conector recto de flecha"/>
              <p:cNvCxnSpPr/>
              <p:nvPr/>
            </p:nvCxnSpPr>
            <p:spPr>
              <a:xfrm rot="5400000">
                <a:off x="7537439" y="3321843"/>
                <a:ext cx="499272" cy="794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43 Conector recto de flecha"/>
              <p:cNvCxnSpPr/>
              <p:nvPr/>
            </p:nvCxnSpPr>
            <p:spPr>
              <a:xfrm rot="10800000" flipV="1">
                <a:off x="2357390" y="1500174"/>
                <a:ext cx="2428892" cy="928694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36 CuadroTexto"/>
            <p:cNvSpPr txBox="1"/>
            <p:nvPr/>
          </p:nvSpPr>
          <p:spPr>
            <a:xfrm>
              <a:off x="3929058" y="2643182"/>
              <a:ext cx="16417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Biología Celular</a:t>
              </a:r>
              <a:endParaRPr lang="es-E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UBLICACIO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357158" y="2071678"/>
            <a:ext cx="857256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GB" sz="2400" dirty="0"/>
              <a:t>1. Coy P, </a:t>
            </a:r>
            <a:r>
              <a:rPr lang="en-GB" sz="2400" dirty="0" err="1"/>
              <a:t>Yanagimachi</a:t>
            </a:r>
            <a:r>
              <a:rPr lang="en-GB" sz="2400" dirty="0"/>
              <a:t> R. The common and species-specific roles of </a:t>
            </a:r>
            <a:r>
              <a:rPr lang="en-GB" sz="2400" dirty="0" err="1"/>
              <a:t>oviductal</a:t>
            </a:r>
            <a:r>
              <a:rPr lang="en-GB" sz="2400" dirty="0"/>
              <a:t> proteins in mammalian fertilization and embryo development. </a:t>
            </a:r>
            <a:r>
              <a:rPr lang="en-GB" sz="2400" b="1" dirty="0"/>
              <a:t>Bioscience</a:t>
            </a:r>
            <a:r>
              <a:rPr lang="en-GB" sz="2400" dirty="0"/>
              <a:t> 65(10): 973-984. 2015 </a:t>
            </a:r>
            <a:r>
              <a:rPr lang="es-ES" sz="2400" dirty="0" smtClean="0"/>
              <a:t>.</a:t>
            </a:r>
          </a:p>
          <a:p>
            <a:pPr algn="just">
              <a:spcBef>
                <a:spcPts val="600"/>
              </a:spcBef>
            </a:pPr>
            <a:r>
              <a:rPr lang="en-GB" sz="2400" dirty="0" smtClean="0"/>
              <a:t>2. </a:t>
            </a:r>
            <a:r>
              <a:rPr lang="en-GB" sz="2400" dirty="0" err="1"/>
              <a:t>Ballester</a:t>
            </a:r>
            <a:r>
              <a:rPr lang="en-GB" sz="2400" dirty="0"/>
              <a:t> L, Romero-</a:t>
            </a:r>
            <a:r>
              <a:rPr lang="en-GB" sz="2400" dirty="0" err="1"/>
              <a:t>Aguirregomezcorta</a:t>
            </a:r>
            <a:r>
              <a:rPr lang="en-GB" sz="2400" dirty="0"/>
              <a:t> J, Soriano-</a:t>
            </a:r>
            <a:r>
              <a:rPr lang="en-GB" sz="2400" dirty="0" err="1"/>
              <a:t>Úbeda</a:t>
            </a:r>
            <a:r>
              <a:rPr lang="en-GB" sz="2400" dirty="0"/>
              <a:t> C, </a:t>
            </a:r>
            <a:r>
              <a:rPr lang="en-GB" sz="2400" dirty="0" err="1"/>
              <a:t>Matás</a:t>
            </a:r>
            <a:r>
              <a:rPr lang="en-GB" sz="2400" dirty="0"/>
              <a:t> C, </a:t>
            </a:r>
            <a:r>
              <a:rPr lang="en-GB" sz="2400" dirty="0" err="1"/>
              <a:t>Romar</a:t>
            </a:r>
            <a:r>
              <a:rPr lang="en-GB" sz="2400" dirty="0"/>
              <a:t> R, Coy P. Timing of </a:t>
            </a:r>
            <a:r>
              <a:rPr lang="en-GB" sz="2400" dirty="0" err="1"/>
              <a:t>oviductal</a:t>
            </a:r>
            <a:r>
              <a:rPr lang="en-GB" sz="2400" dirty="0"/>
              <a:t> fluid collection, steroid concentrations and sperm preservation method affect in vitro fertilization efficiency. </a:t>
            </a:r>
            <a:r>
              <a:rPr lang="en-GB" sz="2400" b="1" dirty="0"/>
              <a:t>Fertility and Sterility </a:t>
            </a:r>
            <a:r>
              <a:rPr lang="en-GB" sz="2400" dirty="0"/>
              <a:t>102:1762-1768. 2014. </a:t>
            </a:r>
            <a:endParaRPr lang="en-GB" sz="2400" dirty="0" smtClean="0"/>
          </a:p>
          <a:p>
            <a:pPr algn="just">
              <a:spcBef>
                <a:spcPts val="600"/>
              </a:spcBef>
            </a:pPr>
            <a:r>
              <a:rPr lang="en-GB" sz="2400" dirty="0" smtClean="0"/>
              <a:t>3. Coy </a:t>
            </a:r>
            <a:r>
              <a:rPr lang="en-GB" sz="2400" dirty="0"/>
              <a:t>P, </a:t>
            </a:r>
            <a:r>
              <a:rPr lang="en-GB" sz="2400" dirty="0" err="1"/>
              <a:t>Jiménez-Movilla</a:t>
            </a:r>
            <a:r>
              <a:rPr lang="en-GB" sz="2400" dirty="0"/>
              <a:t> M, </a:t>
            </a:r>
            <a:r>
              <a:rPr lang="en-GB" sz="2400" dirty="0" err="1"/>
              <a:t>García-Vázquez</a:t>
            </a:r>
            <a:r>
              <a:rPr lang="en-GB" sz="2400" dirty="0"/>
              <a:t> FA, </a:t>
            </a:r>
            <a:r>
              <a:rPr lang="en-GB" sz="2400" dirty="0" err="1"/>
              <a:t>Mondéjar</a:t>
            </a:r>
            <a:r>
              <a:rPr lang="en-GB" sz="2400" dirty="0"/>
              <a:t> I, </a:t>
            </a:r>
            <a:r>
              <a:rPr lang="en-GB" sz="2400" dirty="0" err="1"/>
              <a:t>Grullón</a:t>
            </a:r>
            <a:r>
              <a:rPr lang="en-GB" sz="2400" dirty="0"/>
              <a:t> L, </a:t>
            </a:r>
            <a:r>
              <a:rPr lang="en-GB" sz="2400" dirty="0" err="1"/>
              <a:t>Romar</a:t>
            </a:r>
            <a:r>
              <a:rPr lang="en-GB" sz="2400" dirty="0"/>
              <a:t> R. Oocytes use plasminogen-plasmin system to remove supernumerary spermatozoa. </a:t>
            </a:r>
            <a:r>
              <a:rPr lang="en-GB" sz="2400" b="1" dirty="0"/>
              <a:t>Human Reproduction </a:t>
            </a:r>
            <a:r>
              <a:rPr lang="en-US" sz="2400" dirty="0"/>
              <a:t>27(7):1985-1993. </a:t>
            </a:r>
            <a:r>
              <a:rPr lang="en-US" sz="2400" dirty="0" smtClean="0"/>
              <a:t>2012.</a:t>
            </a:r>
          </a:p>
          <a:p>
            <a:endParaRPr lang="es-ES" dirty="0"/>
          </a:p>
        </p:txBody>
      </p:sp>
      <p:sp>
        <p:nvSpPr>
          <p:cNvPr id="11" name="6 CuadroTexto"/>
          <p:cNvSpPr txBox="1"/>
          <p:nvPr/>
        </p:nvSpPr>
        <p:spPr>
          <a:xfrm>
            <a:off x="1550237" y="250788"/>
            <a:ext cx="7416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7. BIOTECNOLOGÍA. APLICACIONES SANITARIAS DE BIOCIENCIAS</a:t>
            </a:r>
            <a:endParaRPr lang="es-ES" sz="2000" b="1" dirty="0"/>
          </a:p>
        </p:txBody>
      </p:sp>
      <p:sp>
        <p:nvSpPr>
          <p:cNvPr id="12" name="7 CuadroTexto"/>
          <p:cNvSpPr txBox="1"/>
          <p:nvPr/>
        </p:nvSpPr>
        <p:spPr>
          <a:xfrm>
            <a:off x="1547664" y="710970"/>
            <a:ext cx="5750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/>
              <a:t>1. TECNOLOGÍA Y PATOLOGÍA DE LA REPRODUCCIÓN</a:t>
            </a:r>
            <a:endParaRPr lang="es-ES" sz="2000" b="1" dirty="0"/>
          </a:p>
        </p:txBody>
      </p:sp>
      <p:sp>
        <p:nvSpPr>
          <p:cNvPr id="13" name="8 CuadroTexto"/>
          <p:cNvSpPr txBox="1"/>
          <p:nvPr/>
        </p:nvSpPr>
        <p:spPr>
          <a:xfrm>
            <a:off x="1505590" y="1120426"/>
            <a:ext cx="74850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cap="all" dirty="0" smtClean="0"/>
              <a:t>GI/IMIB/C072/2011. </a:t>
            </a:r>
            <a:r>
              <a:rPr lang="es-ES" sz="2000" b="1" dirty="0" smtClean="0"/>
              <a:t>Fisiología </a:t>
            </a:r>
            <a:r>
              <a:rPr lang="es-ES" sz="2000" b="1" dirty="0"/>
              <a:t>Reproductiva y Reproducción Asistida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359</Words>
  <Application>Microsoft Office PowerPoint</Application>
  <PresentationFormat>Presentación en pantalla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Garcia-Marcos</dc:creator>
  <cp:lastModifiedBy>Yo mismo</cp:lastModifiedBy>
  <cp:revision>27</cp:revision>
  <dcterms:created xsi:type="dcterms:W3CDTF">2016-04-25T16:24:49Z</dcterms:created>
  <dcterms:modified xsi:type="dcterms:W3CDTF">2016-07-12T08:07:58Z</dcterms:modified>
</cp:coreProperties>
</file>