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3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AEA"/>
    <a:srgbClr val="99CC00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7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dirty="0"/>
              <a:t>Prevención y diagnóstico precoz del cáncer </a:t>
            </a:r>
            <a:r>
              <a:rPr lang="es-ES" sz="2400" dirty="0" err="1" smtClean="0"/>
              <a:t>colorrectal</a:t>
            </a: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Mecanismos de acción de fármacos con potencial antitumoral y nuevas dianas moleculares con especial atención al </a:t>
            </a:r>
            <a:r>
              <a:rPr lang="es-ES" sz="2400" dirty="0" smtClean="0"/>
              <a:t>CCR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CCR hereditario, con especial dedicación a la </a:t>
            </a:r>
            <a:r>
              <a:rPr lang="es-ES" sz="2400" dirty="0" err="1"/>
              <a:t>poliposis</a:t>
            </a:r>
            <a:r>
              <a:rPr lang="es-ES" sz="2400" dirty="0"/>
              <a:t> </a:t>
            </a:r>
            <a:r>
              <a:rPr lang="es-ES" sz="2400" dirty="0" err="1"/>
              <a:t>adenomatosa</a:t>
            </a:r>
            <a:r>
              <a:rPr lang="es-ES" sz="2400" dirty="0"/>
              <a:t> </a:t>
            </a:r>
            <a:r>
              <a:rPr lang="es-ES" sz="2400" dirty="0" smtClean="0"/>
              <a:t>familiar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dirty="0"/>
              <a:t>Endoscopia experimental con especial dedicación al intestino y a la </a:t>
            </a:r>
            <a:r>
              <a:rPr lang="es-ES" sz="2400" dirty="0" err="1"/>
              <a:t>enteroscopia</a:t>
            </a:r>
            <a:r>
              <a:rPr lang="es-ES" sz="2400" dirty="0"/>
              <a:t> de doble balón</a:t>
            </a:r>
            <a:endParaRPr lang="es-ES" sz="24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7684" y="309595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3: Enfermedades Digestivas y Metabólicas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7684" y="683615"/>
            <a:ext cx="739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GI/IMIB/C031/20111: Bases clínicas, tecnológicas, celulares y moleculares en medicina digestiva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86203" y="1129473"/>
            <a:ext cx="1547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Fernando Carballo</a:t>
            </a:r>
            <a:endParaRPr lang="es-ES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3275856" y="1627557"/>
            <a:ext cx="2808312" cy="707886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LÍNEAS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7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37292" y="2204864"/>
            <a:ext cx="78488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600" dirty="0"/>
              <a:t>C</a:t>
            </a:r>
            <a:r>
              <a:rPr lang="es-ES" sz="1600" dirty="0" smtClean="0"/>
              <a:t>ribado </a:t>
            </a:r>
            <a:r>
              <a:rPr lang="es-ES" sz="1600" dirty="0"/>
              <a:t>del cáncer </a:t>
            </a:r>
            <a:r>
              <a:rPr lang="es-ES" sz="1600" dirty="0" err="1"/>
              <a:t>colorrectal</a:t>
            </a:r>
            <a:r>
              <a:rPr lang="es-ES" sz="1600" dirty="0"/>
              <a:t> en población de riesgo intermedio: estudio </a:t>
            </a:r>
            <a:r>
              <a:rPr lang="es-ES" sz="1600" dirty="0" err="1"/>
              <a:t>multicéntrico</a:t>
            </a:r>
            <a:r>
              <a:rPr lang="es-ES" sz="1600" dirty="0"/>
              <a:t>, aleatorizado y controlado en el que se compara la prueba de detección de sangre oculta en heces mediante método inmunológico y la </a:t>
            </a:r>
            <a:r>
              <a:rPr lang="es-ES" sz="1600" dirty="0" smtClean="0"/>
              <a:t>colonoscopia (COLONPREV)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/>
              <a:t>Utilización de nuevos fármacos antitumorales como estrategia terapéutica para el cáncer </a:t>
            </a:r>
            <a:r>
              <a:rPr lang="es-ES" sz="1600" dirty="0" err="1"/>
              <a:t>colorrectal</a:t>
            </a:r>
            <a:r>
              <a:rPr lang="es-ES" sz="1600" dirty="0"/>
              <a:t> </a:t>
            </a:r>
            <a:r>
              <a:rPr lang="es-ES" sz="1600" dirty="0" err="1" smtClean="0"/>
              <a:t>quimiorresistente</a:t>
            </a:r>
            <a:r>
              <a:rPr lang="es-ES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Estudio vascular de la pancreatitis aguda como posible lesión iatrogénica de la </a:t>
            </a:r>
            <a:r>
              <a:rPr lang="es-ES" sz="1600" dirty="0" err="1" smtClean="0"/>
              <a:t>enteroscopia</a:t>
            </a:r>
            <a:r>
              <a:rPr lang="es-ES" sz="1600" dirty="0" smtClean="0"/>
              <a:t> de doble balón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Búsqueda </a:t>
            </a:r>
            <a:r>
              <a:rPr lang="es-ES" sz="1600" dirty="0"/>
              <a:t>de marcadores de </a:t>
            </a:r>
            <a:r>
              <a:rPr lang="es-ES" sz="1600" dirty="0" err="1"/>
              <a:t>quimiorresistencia</a:t>
            </a:r>
            <a:r>
              <a:rPr lang="es-ES" sz="1600" dirty="0"/>
              <a:t> en lesiones invasivas de cáncer de colon y </a:t>
            </a:r>
            <a:r>
              <a:rPr lang="es-ES" sz="1600" dirty="0" smtClean="0"/>
              <a:t>recto</a:t>
            </a:r>
            <a:endParaRPr lang="es-ES" sz="1600" dirty="0"/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Comparación </a:t>
            </a:r>
            <a:r>
              <a:rPr lang="es-ES" sz="1600" dirty="0"/>
              <a:t>de efectividad entre los criterios aplicados por la guía española y la europea dentro de programas de cribado para el seguimiento de pacientes etiquetados como de alto riesgo tras la resección de </a:t>
            </a:r>
            <a:r>
              <a:rPr lang="es-ES" sz="1600" dirty="0" smtClean="0"/>
              <a:t>adenomas (SEGUICOL)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smtClean="0"/>
              <a:t>Factores relacionados con la calidad de la colonoscopia en la práctica clínica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 err="1" smtClean="0"/>
              <a:t>European</a:t>
            </a:r>
            <a:r>
              <a:rPr lang="es-ES" sz="1600" dirty="0" smtClean="0"/>
              <a:t> </a:t>
            </a:r>
            <a:r>
              <a:rPr lang="es-ES" sz="1600" dirty="0" err="1" smtClean="0"/>
              <a:t>Polyp</a:t>
            </a:r>
            <a:r>
              <a:rPr lang="es-ES" sz="1600" dirty="0" smtClean="0"/>
              <a:t>  </a:t>
            </a:r>
            <a:r>
              <a:rPr lang="es-ES" sz="1600" dirty="0" err="1" smtClean="0"/>
              <a:t>Surveillance</a:t>
            </a:r>
            <a:r>
              <a:rPr lang="es-ES" sz="1600" dirty="0" smtClean="0"/>
              <a:t> Trial.</a:t>
            </a:r>
            <a:endParaRPr lang="es-ES" sz="1600" dirty="0"/>
          </a:p>
          <a:p>
            <a:pPr marL="342900" indent="-342900">
              <a:buFont typeface="+mj-lt"/>
              <a:buAutoNum type="arabicPeriod"/>
            </a:pPr>
            <a:endParaRPr lang="es-ES" sz="16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7684" y="309595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3: Enfermedades Digestivas y Metabólicas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7684" y="683615"/>
            <a:ext cx="739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GI/IMIB/C031/20111: Bases clínicas, tecnológicas, celulares y moleculares en medicina digestiva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86203" y="1129473"/>
            <a:ext cx="1547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Fernando Carballo</a:t>
            </a:r>
            <a:endParaRPr lang="es-ES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3275856" y="1601163"/>
            <a:ext cx="2808312" cy="643533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60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7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37292" y="220486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/>
              <a:t>Estudio </a:t>
            </a:r>
            <a:r>
              <a:rPr lang="es-ES" dirty="0" err="1"/>
              <a:t>traslacional</a:t>
            </a:r>
            <a:r>
              <a:rPr lang="es-ES" dirty="0"/>
              <a:t> de los niveles de mediadores solubles de la respuesta inmunitaria-inflamatoria en la enfermedad de </a:t>
            </a:r>
            <a:r>
              <a:rPr lang="es-ES" dirty="0" err="1" smtClean="0"/>
              <a:t>Crohn</a:t>
            </a: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I</a:t>
            </a:r>
            <a:r>
              <a:rPr lang="es-ES" dirty="0" smtClean="0"/>
              <a:t>nhibición de receptores celulares de tipo tirosina quinasa como estrategia terapéutica contra el </a:t>
            </a:r>
            <a:r>
              <a:rPr lang="es-ES" dirty="0" err="1" smtClean="0"/>
              <a:t>glioblastoma</a:t>
            </a:r>
            <a:r>
              <a:rPr lang="es-ES" dirty="0" smtClean="0"/>
              <a:t> multiforme 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I</a:t>
            </a:r>
            <a:r>
              <a:rPr lang="es-ES" dirty="0" smtClean="0"/>
              <a:t>nhibidores </a:t>
            </a:r>
            <a:r>
              <a:rPr lang="es-ES" dirty="0" err="1" smtClean="0"/>
              <a:t>tirosín</a:t>
            </a:r>
            <a:r>
              <a:rPr lang="es-ES" dirty="0" smtClean="0"/>
              <a:t> quinasa como estrategia terapéutica en cáncer de colon </a:t>
            </a: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La </a:t>
            </a:r>
            <a:r>
              <a:rPr lang="es-ES" dirty="0"/>
              <a:t>facilitación como herramienta básica de planificación anticipada de la asistencia sanitaria : fundamentos del programa "KAYRÓS-Conversaciones que ayudan" (inspirado en </a:t>
            </a:r>
            <a:r>
              <a:rPr lang="es-ES" dirty="0" err="1"/>
              <a:t>Respecting</a:t>
            </a:r>
            <a:r>
              <a:rPr lang="es-ES" dirty="0"/>
              <a:t> </a:t>
            </a:r>
            <a:r>
              <a:rPr lang="es-ES" dirty="0" err="1"/>
              <a:t>Choices</a:t>
            </a:r>
            <a:r>
              <a:rPr lang="es-E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Factores asociados a complicaciones en </a:t>
            </a:r>
            <a:r>
              <a:rPr lang="es-ES" dirty="0" err="1"/>
              <a:t>enteroscopia</a:t>
            </a:r>
            <a:r>
              <a:rPr lang="es-ES" dirty="0"/>
              <a:t> de doble balón en una unidad de referencia : datos para la seguridad del paciente</a:t>
            </a: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Diagnosis and therapeutic endoscopic management of mid-gastrointestinal bleeding</a:t>
            </a:r>
            <a:endParaRPr lang="es-ES" dirty="0" smtClean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Utilidad de la </a:t>
            </a:r>
            <a:r>
              <a:rPr lang="es-ES" dirty="0" err="1"/>
              <a:t>elastografía</a:t>
            </a:r>
            <a:r>
              <a:rPr lang="es-ES" dirty="0"/>
              <a:t> basada en la técnica de radiación acústica de la fuerza de impulso para el diagnóstico no invasivo de pancreatitis crónica</a:t>
            </a:r>
            <a:endParaRPr lang="es-ES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7684" y="309595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3: Enfermedades Digestivas y Metabólicas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7684" y="683615"/>
            <a:ext cx="739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GI/IMIB/C031/20111: Bases clínicas, tecnológicas, celulares y moleculares en medicina digestiva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86203" y="1129473"/>
            <a:ext cx="1547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Fernando Carballo</a:t>
            </a:r>
            <a:endParaRPr lang="es-ES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3275856" y="1601163"/>
            <a:ext cx="2808312" cy="707886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TESIS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215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7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37292" y="2204864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 smtClean="0"/>
              <a:t>2011-2015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b="1" dirty="0" smtClean="0"/>
              <a:t>58 publicaciones con FI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b="1" dirty="0" smtClean="0"/>
              <a:t>Total FI período: 228,205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7684" y="309595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3: Enfermedades Digestivas y Metabólicas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7684" y="683615"/>
            <a:ext cx="739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GI/IMIB/C031/20111: Bases clínicas, tecnológicas, celulares y moleculares en medicina digestiva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86203" y="1129473"/>
            <a:ext cx="1547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Fernando Carballo</a:t>
            </a:r>
            <a:endParaRPr lang="es-ES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843808" y="1601163"/>
            <a:ext cx="3528392" cy="707886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PUBLICACIONES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45812"/>
            <a:ext cx="2818857" cy="2544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5006" y="3386486"/>
            <a:ext cx="5462062" cy="225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0660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72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37292" y="2204864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ES" b="1" dirty="0" smtClean="0"/>
              <a:t>Línea </a:t>
            </a:r>
            <a:r>
              <a:rPr lang="es-ES" b="1" dirty="0" err="1" smtClean="0"/>
              <a:t>traslacional</a:t>
            </a:r>
            <a:endParaRPr lang="es-ES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Association of a characteristic membrane pattern of </a:t>
            </a:r>
            <a:r>
              <a:rPr lang="en-US" sz="1600" dirty="0" err="1" smtClean="0"/>
              <a:t>annexin</a:t>
            </a:r>
            <a:r>
              <a:rPr lang="en-US" sz="1600" dirty="0" smtClean="0"/>
              <a:t> A2 with high invasiveness and nodal status in colon </a:t>
            </a:r>
            <a:r>
              <a:rPr lang="en-US" sz="1600" dirty="0" err="1" smtClean="0"/>
              <a:t>adenocarcinoma</a:t>
            </a:r>
            <a:r>
              <a:rPr lang="en-US" sz="1600" dirty="0" smtClean="0"/>
              <a:t>. </a:t>
            </a:r>
            <a:r>
              <a:rPr lang="es-ES" sz="1600" dirty="0" err="1" smtClean="0"/>
              <a:t>Translational</a:t>
            </a:r>
            <a:r>
              <a:rPr lang="es-ES" sz="1600" dirty="0" smtClean="0"/>
              <a:t> </a:t>
            </a:r>
            <a:r>
              <a:rPr lang="es-ES" sz="1600" dirty="0" err="1" smtClean="0"/>
              <a:t>Research</a:t>
            </a:r>
            <a:r>
              <a:rPr lang="es-ES" sz="1600" dirty="0" smtClean="0"/>
              <a:t> </a:t>
            </a:r>
            <a:br>
              <a:rPr lang="es-ES" sz="1600" dirty="0" smtClean="0"/>
            </a:br>
            <a:r>
              <a:rPr lang="es-ES" sz="1600" dirty="0" smtClean="0"/>
              <a:t> 2015. </a:t>
            </a:r>
            <a:r>
              <a:rPr lang="en-US" sz="1600" dirty="0" smtClean="0"/>
              <a:t>FI: 5,03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HGUE-C-1 is an atypical and novel colon carcinoma cell line, BMC Cancer 2015. FI: 3,362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Resistance to </a:t>
            </a:r>
            <a:r>
              <a:rPr lang="en-US" sz="1600" dirty="0" err="1" smtClean="0"/>
              <a:t>Selumetinib</a:t>
            </a:r>
            <a:r>
              <a:rPr lang="en-US" sz="1600" dirty="0" smtClean="0"/>
              <a:t> (AZD6244) in colorectal cancer cell lines is mediated by p70S6K and RPS6 activation. </a:t>
            </a:r>
            <a:r>
              <a:rPr lang="en-US" sz="1600" dirty="0" err="1" smtClean="0"/>
              <a:t>Neoplasia</a:t>
            </a:r>
            <a:r>
              <a:rPr lang="en-US" sz="1600" dirty="0" smtClean="0"/>
              <a:t> 2014. FI: 4,252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Role of receptor tyrosine </a:t>
            </a:r>
            <a:r>
              <a:rPr lang="en-US" sz="1600" dirty="0" err="1" smtClean="0"/>
              <a:t>kinases</a:t>
            </a:r>
            <a:r>
              <a:rPr lang="en-US" sz="1600" dirty="0" smtClean="0"/>
              <a:t> and their </a:t>
            </a:r>
            <a:r>
              <a:rPr lang="en-US" sz="1600" dirty="0" err="1" smtClean="0"/>
              <a:t>ligands</a:t>
            </a:r>
            <a:r>
              <a:rPr lang="en-US" sz="1600" dirty="0" smtClean="0"/>
              <a:t> in </a:t>
            </a:r>
            <a:r>
              <a:rPr lang="en-US" sz="1600" dirty="0" err="1" smtClean="0"/>
              <a:t>glioblastoma</a:t>
            </a:r>
            <a:r>
              <a:rPr lang="en-US" sz="1600" dirty="0" smtClean="0"/>
              <a:t>. Cells 2014. FI: 2,194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Moderate superoxide production is an early promoter of mitochondrial biogenesis in differentiating N2a </a:t>
            </a:r>
            <a:r>
              <a:rPr lang="en-US" sz="1600" dirty="0" err="1" smtClean="0"/>
              <a:t>neuroblastoma</a:t>
            </a:r>
            <a:r>
              <a:rPr lang="en-US" sz="1600" dirty="0" smtClean="0"/>
              <a:t> cells. </a:t>
            </a:r>
            <a:r>
              <a:rPr lang="en-US" sz="1600" dirty="0" err="1" smtClean="0"/>
              <a:t>Neurochem</a:t>
            </a:r>
            <a:r>
              <a:rPr lang="en-US" sz="1600" dirty="0" smtClean="0"/>
              <a:t> </a:t>
            </a:r>
            <a:r>
              <a:rPr lang="en-US" sz="1600" dirty="0" err="1" smtClean="0"/>
              <a:t>Int</a:t>
            </a:r>
            <a:r>
              <a:rPr lang="en-US" sz="1600" dirty="0" smtClean="0"/>
              <a:t> 2012. FI: 2,659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Dual regulation of P-glycoprotein expression by </a:t>
            </a:r>
            <a:r>
              <a:rPr lang="en-US" sz="1600" dirty="0" err="1" smtClean="0"/>
              <a:t>trichostatin</a:t>
            </a:r>
            <a:r>
              <a:rPr lang="en-US" sz="1600" dirty="0" smtClean="0"/>
              <a:t> A in cancer cell lines. BMC Molecular Biology. FI: 2,796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Small tyrosine </a:t>
            </a:r>
            <a:r>
              <a:rPr lang="en-US" sz="1600" dirty="0" err="1" smtClean="0"/>
              <a:t>kinase</a:t>
            </a:r>
            <a:r>
              <a:rPr lang="en-US" sz="1600" dirty="0" smtClean="0"/>
              <a:t> inhibitors interrupt EGFR signaling by interacting with erbB3 and erbB4 in </a:t>
            </a:r>
            <a:r>
              <a:rPr lang="en-US" sz="1600" dirty="0" err="1" smtClean="0"/>
              <a:t>glioblastoma</a:t>
            </a:r>
            <a:r>
              <a:rPr lang="en-US" sz="1600" dirty="0" smtClean="0"/>
              <a:t> cell lines. Experimental Cell Research 2012. FI: 3,58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endParaRPr lang="es-ES" sz="16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477684" y="309595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3: Enfermedades Digestivas y Metabólicas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7684" y="683615"/>
            <a:ext cx="739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GI/IMIB/C031/20111: Bases clínicas, tecnológicas, celulares y moleculares en medicina digestiva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486203" y="1129473"/>
            <a:ext cx="1547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Fernando Carballo</a:t>
            </a:r>
            <a:endParaRPr lang="es-ES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843808" y="1601163"/>
            <a:ext cx="3528392" cy="707886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PUBLICACIONES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60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451</Words>
  <Application>Microsoft Office PowerPoint</Application>
  <PresentationFormat>Presentación en pantalla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UM</cp:lastModifiedBy>
  <cp:revision>24</cp:revision>
  <dcterms:created xsi:type="dcterms:W3CDTF">2016-04-25T16:24:49Z</dcterms:created>
  <dcterms:modified xsi:type="dcterms:W3CDTF">2016-05-03T07:37:09Z</dcterms:modified>
</cp:coreProperties>
</file>