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7" r:id="rId3"/>
    <p:sldId id="272" r:id="rId4"/>
    <p:sldId id="268" r:id="rId5"/>
    <p:sldId id="269" r:id="rId6"/>
    <p:sldId id="270" r:id="rId7"/>
    <p:sldId id="271" r:id="rId8"/>
    <p:sldId id="281" r:id="rId9"/>
    <p:sldId id="282" r:id="rId10"/>
    <p:sldId id="283" r:id="rId11"/>
    <p:sldId id="280" r:id="rId12"/>
    <p:sldId id="273" r:id="rId13"/>
    <p:sldId id="259" r:id="rId14"/>
    <p:sldId id="274" r:id="rId15"/>
    <p:sldId id="275" r:id="rId16"/>
    <p:sldId id="276" r:id="rId17"/>
    <p:sldId id="277" r:id="rId18"/>
    <p:sldId id="278" r:id="rId19"/>
    <p:sldId id="266" r:id="rId20"/>
    <p:sldId id="284" r:id="rId21"/>
    <p:sldId id="279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03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39074-B13E-425C-A58D-D6EA295D4760}" type="datetimeFigureOut">
              <a:rPr lang="es-ES" smtClean="0"/>
              <a:pPr/>
              <a:t>17/05/2016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B0FC5-7BAF-447C-803A-0D3D30C2C3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altLang="fi-FI" smtClean="0"/>
              <a:t>In the era of high-throughput technologies we are forgetting how much information can be obtained from a histological image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7717B7-08BD-4711-9D13-5ED2F4933ED1}" type="slidenum">
              <a:rPr lang="es-ES" altLang="fi-FI" smtClean="0"/>
              <a:pPr/>
              <a:t>5</a:t>
            </a:fld>
            <a:endParaRPr lang="es-ES" alt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altLang="fi-FI" smtClean="0"/>
              <a:t>Similarly, on a much larger scale because this is a satellite image, small animal like coral polyps can create coral reefs that can be seen even from the space and in this context a pathologist knows how to distinguish a natural phenomenon like that from an unxecpeted one like this other 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2497D2-9EC9-47CD-B67A-E96A5F022DEC}" type="slidenum">
              <a:rPr lang="es-ES" altLang="fi-FI" smtClean="0"/>
              <a:pPr/>
              <a:t>6</a:t>
            </a:fld>
            <a:endParaRPr lang="es-ES" altLang="fi-F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altLang="fi-FI" dirty="0" smtClean="0"/>
              <a:t>Our trajectory could be seen as introspective because we have been focusing on smaller and smaller things from clinical-pathological to molecular features 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ECBCC8-4980-4D73-8E45-EA73888B7F28}" type="slidenum">
              <a:rPr lang="es-ES" altLang="fi-FI" smtClean="0"/>
              <a:pPr/>
              <a:t>7</a:t>
            </a:fld>
            <a:endParaRPr lang="es-ES" alt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17DE-6C8B-415A-B6B6-54865B3529A3}" type="datetimeFigureOut">
              <a:rPr lang="es-ES" smtClean="0"/>
              <a:pPr/>
              <a:t>17/05/2016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23593-60BF-4A4A-9140-11D72BDACD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17DE-6C8B-415A-B6B6-54865B3529A3}" type="datetimeFigureOut">
              <a:rPr lang="es-ES" smtClean="0"/>
              <a:pPr/>
              <a:t>17/05/2016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23593-60BF-4A4A-9140-11D72BDACD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17DE-6C8B-415A-B6B6-54865B3529A3}" type="datetimeFigureOut">
              <a:rPr lang="es-ES" smtClean="0"/>
              <a:pPr/>
              <a:t>17/05/2016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23593-60BF-4A4A-9140-11D72BDACD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17DE-6C8B-415A-B6B6-54865B3529A3}" type="datetimeFigureOut">
              <a:rPr lang="es-ES" smtClean="0"/>
              <a:pPr/>
              <a:t>17/05/2016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23593-60BF-4A4A-9140-11D72BDACD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17DE-6C8B-415A-B6B6-54865B3529A3}" type="datetimeFigureOut">
              <a:rPr lang="es-ES" smtClean="0"/>
              <a:pPr/>
              <a:t>17/05/2016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23593-60BF-4A4A-9140-11D72BDACD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17DE-6C8B-415A-B6B6-54865B3529A3}" type="datetimeFigureOut">
              <a:rPr lang="es-ES" smtClean="0"/>
              <a:pPr/>
              <a:t>17/05/2016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23593-60BF-4A4A-9140-11D72BDACD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17DE-6C8B-415A-B6B6-54865B3529A3}" type="datetimeFigureOut">
              <a:rPr lang="es-ES" smtClean="0"/>
              <a:pPr/>
              <a:t>17/05/2016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23593-60BF-4A4A-9140-11D72BDACD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17DE-6C8B-415A-B6B6-54865B3529A3}" type="datetimeFigureOut">
              <a:rPr lang="es-ES" smtClean="0"/>
              <a:pPr/>
              <a:t>17/05/2016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23593-60BF-4A4A-9140-11D72BDACD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17DE-6C8B-415A-B6B6-54865B3529A3}" type="datetimeFigureOut">
              <a:rPr lang="es-ES" smtClean="0"/>
              <a:pPr/>
              <a:t>17/05/2016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23593-60BF-4A4A-9140-11D72BDACD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17DE-6C8B-415A-B6B6-54865B3529A3}" type="datetimeFigureOut">
              <a:rPr lang="es-ES" smtClean="0"/>
              <a:pPr/>
              <a:t>17/05/2016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23593-60BF-4A4A-9140-11D72BDACD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17DE-6C8B-415A-B6B6-54865B3529A3}" type="datetimeFigureOut">
              <a:rPr lang="es-ES" smtClean="0"/>
              <a:pPr/>
              <a:t>17/05/2016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23593-60BF-4A4A-9140-11D72BDACD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E17DE-6C8B-415A-B6B6-54865B3529A3}" type="datetimeFigureOut">
              <a:rPr lang="es-ES" smtClean="0"/>
              <a:pPr/>
              <a:t>17/05/2016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23593-60BF-4A4A-9140-11D72BDACD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gif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9475" y="-214338"/>
            <a:ext cx="8229600" cy="1143000"/>
          </a:xfrm>
        </p:spPr>
        <p:txBody>
          <a:bodyPr/>
          <a:lstStyle/>
          <a:p>
            <a:pPr algn="r" eaLnBrk="1" hangingPunct="1"/>
            <a:r>
              <a:rPr lang="es-ES" altLang="es-ES" sz="1600" dirty="0" smtClean="0"/>
              <a:t/>
            </a:r>
            <a:br>
              <a:rPr lang="es-ES" altLang="es-ES" sz="1600" dirty="0" smtClean="0"/>
            </a:br>
            <a:r>
              <a:rPr lang="es-ES" altLang="es-ES" sz="1600" dirty="0" smtClean="0"/>
              <a:t>Murcia, 18 Mayo 2016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323850" y="857232"/>
            <a:ext cx="8150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 smtClean="0"/>
              <a:t>Presentación</a:t>
            </a:r>
            <a:r>
              <a:rPr lang="en-US" sz="2400" dirty="0" smtClean="0"/>
              <a:t> </a:t>
            </a:r>
            <a:r>
              <a:rPr lang="en-US" sz="2400" dirty="0" err="1" smtClean="0"/>
              <a:t>grupo</a:t>
            </a:r>
            <a:r>
              <a:rPr lang="en-US" sz="2400" dirty="0" smtClean="0"/>
              <a:t> de </a:t>
            </a:r>
            <a:r>
              <a:rPr lang="en-US" sz="2400" dirty="0" err="1" smtClean="0"/>
              <a:t>investigación</a:t>
            </a:r>
            <a:r>
              <a:rPr lang="en-US" sz="2400" dirty="0" smtClean="0"/>
              <a:t> </a:t>
            </a:r>
            <a:r>
              <a:rPr lang="en-US" sz="2400" dirty="0" smtClean="0"/>
              <a:t>en </a:t>
            </a:r>
            <a:r>
              <a:rPr lang="en-US" sz="2400" dirty="0" err="1" smtClean="0"/>
              <a:t>Patología</a:t>
            </a:r>
            <a:r>
              <a:rPr lang="en-US" sz="2400" dirty="0" smtClean="0"/>
              <a:t> </a:t>
            </a:r>
            <a:r>
              <a:rPr lang="en-US" sz="2400" dirty="0" smtClean="0"/>
              <a:t>Molecular y Farmacogenética</a:t>
            </a:r>
            <a:endParaRPr lang="es-ES" altLang="es-ES" sz="2400" dirty="0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74650" y="5138738"/>
            <a:ext cx="426878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s-ES" altLang="fi-FI" sz="1400" dirty="0"/>
              <a:t>Pablo </a:t>
            </a:r>
            <a:r>
              <a:rPr lang="es-ES" altLang="fi-FI" sz="1400" dirty="0" err="1" smtClean="0"/>
              <a:t>Conesa</a:t>
            </a:r>
            <a:r>
              <a:rPr lang="es-ES" altLang="fi-FI" sz="1400" dirty="0"/>
              <a:t> </a:t>
            </a:r>
            <a:r>
              <a:rPr lang="es-ES" altLang="fi-FI" sz="1400" dirty="0" smtClean="0"/>
              <a:t>Zamora</a:t>
            </a:r>
          </a:p>
          <a:p>
            <a:pPr eaLnBrk="0" hangingPunct="0"/>
            <a:r>
              <a:rPr lang="es-ES" altLang="fi-FI" sz="1400" dirty="0" smtClean="0"/>
              <a:t>Laboratorio Diagnóstico Molecular</a:t>
            </a:r>
          </a:p>
          <a:p>
            <a:pPr eaLnBrk="0" hangingPunct="0"/>
            <a:r>
              <a:rPr lang="es-ES" altLang="fi-FI" sz="1400" dirty="0" smtClean="0"/>
              <a:t>Servicios de Análisis Clínicos y Anatomía Patológica</a:t>
            </a:r>
            <a:endParaRPr lang="es-ES" altLang="fi-FI" sz="1400" dirty="0"/>
          </a:p>
          <a:p>
            <a:pPr eaLnBrk="0" hangingPunct="0"/>
            <a:r>
              <a:rPr lang="es-ES" altLang="fi-FI" sz="1400" dirty="0" smtClean="0"/>
              <a:t>Hospital Universitario Santa Lucía</a:t>
            </a:r>
            <a:endParaRPr lang="es-ES" altLang="fi-FI" sz="1400" dirty="0"/>
          </a:p>
          <a:p>
            <a:pPr eaLnBrk="0" hangingPunct="0"/>
            <a:r>
              <a:rPr lang="es-ES" altLang="fi-FI" sz="1400" dirty="0" smtClean="0"/>
              <a:t>Cartagena</a:t>
            </a:r>
            <a:endParaRPr lang="fi-FI" altLang="fi-FI" sz="1400" dirty="0"/>
          </a:p>
        </p:txBody>
      </p:sp>
      <p:pic>
        <p:nvPicPr>
          <p:cNvPr id="2053" name="Picture 6" descr="205643-logo_sta-lucía-cartage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121" y="1928802"/>
            <a:ext cx="200130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Imagen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975" y="1916113"/>
            <a:ext cx="6370638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www.ffis.es/logos/LogoIMI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5214950"/>
            <a:ext cx="2357454" cy="1299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83568" y="2357430"/>
            <a:ext cx="7848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1600" dirty="0" err="1" smtClean="0"/>
              <a:t>Conesa</a:t>
            </a:r>
            <a:r>
              <a:rPr lang="es-ES" sz="1600" dirty="0" smtClean="0"/>
              <a:t>-Zamora P, García-Solano J, </a:t>
            </a:r>
            <a:r>
              <a:rPr lang="es-ES" sz="1600" dirty="0" err="1" smtClean="0"/>
              <a:t>Turpin</a:t>
            </a:r>
            <a:r>
              <a:rPr lang="es-ES" sz="1600" dirty="0" smtClean="0"/>
              <a:t> </a:t>
            </a:r>
            <a:r>
              <a:rPr lang="es-ES" sz="1600" dirty="0" err="1" smtClean="0"/>
              <a:t>Mdel</a:t>
            </a:r>
            <a:r>
              <a:rPr lang="es-ES" sz="1600" dirty="0" smtClean="0"/>
              <a:t> C, Sebastián-León P, Torres-Moreno D, Estrada E, </a:t>
            </a:r>
            <a:r>
              <a:rPr lang="es-ES" sz="1600" dirty="0" err="1" smtClean="0"/>
              <a:t>Tuomisto</a:t>
            </a:r>
            <a:r>
              <a:rPr lang="es-ES" sz="1600" dirty="0" smtClean="0"/>
              <a:t> A, </a:t>
            </a:r>
            <a:r>
              <a:rPr lang="es-ES" sz="1600" dirty="0" err="1" smtClean="0"/>
              <a:t>Wilce</a:t>
            </a:r>
            <a:r>
              <a:rPr lang="es-ES" sz="1600" dirty="0" smtClean="0"/>
              <a:t> J, </a:t>
            </a:r>
            <a:r>
              <a:rPr lang="es-ES" sz="1600" dirty="0" err="1" smtClean="0"/>
              <a:t>Mäkinen</a:t>
            </a:r>
            <a:r>
              <a:rPr lang="es-ES" sz="1600" dirty="0" smtClean="0"/>
              <a:t> MJ, Pérez-Guillermo M, </a:t>
            </a:r>
            <a:r>
              <a:rPr lang="es-ES" sz="1600" dirty="0" err="1" smtClean="0"/>
              <a:t>Conesa</a:t>
            </a:r>
            <a:r>
              <a:rPr lang="es-ES" sz="1600" dirty="0" smtClean="0"/>
              <a:t> A. </a:t>
            </a:r>
            <a:r>
              <a:rPr lang="es-ES" sz="1600" dirty="0" err="1" smtClean="0"/>
              <a:t>Methylome</a:t>
            </a:r>
            <a:r>
              <a:rPr lang="es-ES" sz="1600" dirty="0" smtClean="0"/>
              <a:t> </a:t>
            </a:r>
            <a:r>
              <a:rPr lang="es-ES" sz="1600" dirty="0" err="1" smtClean="0"/>
              <a:t>profiling</a:t>
            </a:r>
            <a:r>
              <a:rPr lang="es-ES" sz="1600" dirty="0" smtClean="0"/>
              <a:t> </a:t>
            </a:r>
            <a:r>
              <a:rPr lang="es-ES" sz="1600" dirty="0" err="1" smtClean="0"/>
              <a:t>reveals</a:t>
            </a:r>
            <a:r>
              <a:rPr lang="es-ES" sz="1600" dirty="0" smtClean="0"/>
              <a:t> </a:t>
            </a:r>
            <a:r>
              <a:rPr lang="es-ES" sz="1600" dirty="0" err="1" smtClean="0"/>
              <a:t>functions</a:t>
            </a:r>
            <a:r>
              <a:rPr lang="es-ES" sz="1600" dirty="0" smtClean="0"/>
              <a:t> and genes </a:t>
            </a:r>
            <a:r>
              <a:rPr lang="es-ES" sz="1600" dirty="0" err="1" smtClean="0"/>
              <a:t>which</a:t>
            </a:r>
            <a:r>
              <a:rPr lang="es-ES" sz="1600" dirty="0" smtClean="0"/>
              <a:t> are </a:t>
            </a:r>
            <a:r>
              <a:rPr lang="es-ES" sz="1600" dirty="0" err="1" smtClean="0"/>
              <a:t>differentially</a:t>
            </a:r>
            <a:r>
              <a:rPr lang="es-ES" sz="1600" dirty="0" smtClean="0"/>
              <a:t> </a:t>
            </a:r>
            <a:r>
              <a:rPr lang="es-ES" sz="1600" dirty="0" err="1" smtClean="0"/>
              <a:t>methylated</a:t>
            </a:r>
            <a:r>
              <a:rPr lang="es-ES" sz="1600" dirty="0" smtClean="0"/>
              <a:t> in </a:t>
            </a:r>
            <a:r>
              <a:rPr lang="es-ES" sz="1600" dirty="0" err="1" smtClean="0"/>
              <a:t>serrated</a:t>
            </a:r>
            <a:r>
              <a:rPr lang="es-ES" sz="1600" dirty="0" smtClean="0"/>
              <a:t> </a:t>
            </a:r>
            <a:r>
              <a:rPr lang="es-ES" sz="1600" dirty="0" err="1" smtClean="0"/>
              <a:t>compared</a:t>
            </a:r>
            <a:r>
              <a:rPr lang="es-ES" sz="1600" dirty="0" smtClean="0"/>
              <a:t> </a:t>
            </a:r>
            <a:r>
              <a:rPr lang="es-ES" sz="1600" dirty="0" err="1" smtClean="0"/>
              <a:t>to</a:t>
            </a:r>
            <a:r>
              <a:rPr lang="es-ES" sz="1600" dirty="0" smtClean="0"/>
              <a:t> </a:t>
            </a:r>
            <a:r>
              <a:rPr lang="es-ES" sz="1600" dirty="0" err="1" smtClean="0"/>
              <a:t>conventional</a:t>
            </a:r>
            <a:r>
              <a:rPr lang="es-ES" sz="1600" dirty="0" smtClean="0"/>
              <a:t> </a:t>
            </a:r>
            <a:r>
              <a:rPr lang="es-ES" sz="1600" dirty="0" err="1" smtClean="0"/>
              <a:t>colorectal</a:t>
            </a:r>
            <a:r>
              <a:rPr lang="es-ES" sz="1600" dirty="0" smtClean="0"/>
              <a:t> carcinoma. </a:t>
            </a:r>
            <a:r>
              <a:rPr lang="es-ES" sz="1600" dirty="0" err="1" smtClean="0"/>
              <a:t>Clin</a:t>
            </a:r>
            <a:r>
              <a:rPr lang="es-ES" sz="1600" dirty="0" smtClean="0"/>
              <a:t> </a:t>
            </a:r>
            <a:r>
              <a:rPr lang="es-ES" sz="1600" dirty="0" err="1" smtClean="0"/>
              <a:t>Epigenetics</a:t>
            </a:r>
            <a:r>
              <a:rPr lang="es-ES" sz="1600" dirty="0" smtClean="0"/>
              <a:t>. 2015 </a:t>
            </a:r>
            <a:r>
              <a:rPr lang="es-ES" sz="1600" dirty="0" err="1" smtClean="0"/>
              <a:t>Sep</a:t>
            </a:r>
            <a:r>
              <a:rPr lang="es-ES" sz="1600" dirty="0" smtClean="0"/>
              <a:t> 17;7(1):101.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600" dirty="0" err="1" smtClean="0"/>
              <a:t>Conesa</a:t>
            </a:r>
            <a:r>
              <a:rPr lang="es-ES" sz="1600" dirty="0" smtClean="0"/>
              <a:t>-Zamora P, García-Solano J, García-García F, </a:t>
            </a:r>
            <a:r>
              <a:rPr lang="es-ES" sz="1600" dirty="0" err="1" smtClean="0"/>
              <a:t>Turpin</a:t>
            </a:r>
            <a:r>
              <a:rPr lang="es-ES" sz="1600" dirty="0" smtClean="0"/>
              <a:t> </a:t>
            </a:r>
            <a:r>
              <a:rPr lang="es-ES" sz="1600" dirty="0" err="1" smtClean="0"/>
              <a:t>Mdel</a:t>
            </a:r>
            <a:r>
              <a:rPr lang="es-ES" sz="1600" dirty="0" smtClean="0"/>
              <a:t> C, Trujillo-Santos J, Torres-Moreno D, Oviedo-Ramírez I, </a:t>
            </a:r>
            <a:r>
              <a:rPr lang="es-ES" sz="1600" dirty="0" err="1" smtClean="0"/>
              <a:t>Carbonell</a:t>
            </a:r>
            <a:r>
              <a:rPr lang="es-ES" sz="1600" dirty="0" smtClean="0"/>
              <a:t>-Muñoz R, Muñoz-Delgado E, </a:t>
            </a:r>
            <a:r>
              <a:rPr lang="es-ES" sz="1600" dirty="0" err="1" smtClean="0"/>
              <a:t>Rodriguez</a:t>
            </a:r>
            <a:r>
              <a:rPr lang="es-ES" sz="1600" dirty="0" smtClean="0"/>
              <a:t>-Braun E, </a:t>
            </a:r>
            <a:r>
              <a:rPr lang="es-ES" sz="1600" dirty="0" err="1" smtClean="0"/>
              <a:t>Conesa</a:t>
            </a:r>
            <a:r>
              <a:rPr lang="es-ES" sz="1600" dirty="0" smtClean="0"/>
              <a:t> A, Pérez-Guillermo M. </a:t>
            </a:r>
            <a:r>
              <a:rPr lang="es-ES" sz="1600" dirty="0" err="1" smtClean="0"/>
              <a:t>Expression</a:t>
            </a:r>
            <a:r>
              <a:rPr lang="es-ES" sz="1600" dirty="0" smtClean="0"/>
              <a:t> </a:t>
            </a:r>
            <a:r>
              <a:rPr lang="es-ES" sz="1600" dirty="0" err="1" smtClean="0"/>
              <a:t>profiling</a:t>
            </a:r>
            <a:r>
              <a:rPr lang="es-ES" sz="1600" dirty="0" smtClean="0"/>
              <a:t> shows </a:t>
            </a:r>
            <a:r>
              <a:rPr lang="es-ES" sz="1600" dirty="0" err="1" smtClean="0"/>
              <a:t>differential</a:t>
            </a:r>
            <a:r>
              <a:rPr lang="es-ES" sz="1600" dirty="0" smtClean="0"/>
              <a:t> molecular </a:t>
            </a:r>
            <a:r>
              <a:rPr lang="es-ES" sz="1600" dirty="0" err="1" smtClean="0"/>
              <a:t>pathways</a:t>
            </a:r>
            <a:r>
              <a:rPr lang="es-ES" sz="1600" dirty="0" smtClean="0"/>
              <a:t> and </a:t>
            </a:r>
            <a:r>
              <a:rPr lang="es-ES" sz="1600" dirty="0" err="1" smtClean="0"/>
              <a:t>provides</a:t>
            </a:r>
            <a:r>
              <a:rPr lang="es-ES" sz="1600" dirty="0" smtClean="0"/>
              <a:t> </a:t>
            </a:r>
            <a:r>
              <a:rPr lang="es-ES" sz="1600" dirty="0" err="1" smtClean="0"/>
              <a:t>potential</a:t>
            </a:r>
            <a:r>
              <a:rPr lang="es-ES" sz="1600" dirty="0" smtClean="0"/>
              <a:t> new </a:t>
            </a:r>
            <a:r>
              <a:rPr lang="es-ES" sz="1600" dirty="0" err="1" smtClean="0"/>
              <a:t>diagnostic</a:t>
            </a:r>
            <a:r>
              <a:rPr lang="es-ES" sz="1600" dirty="0" smtClean="0"/>
              <a:t> </a:t>
            </a:r>
            <a:r>
              <a:rPr lang="es-ES" sz="1600" dirty="0" err="1" smtClean="0"/>
              <a:t>biomarkers</a:t>
            </a:r>
            <a:r>
              <a:rPr lang="es-ES" sz="1600" dirty="0" smtClean="0"/>
              <a:t> </a:t>
            </a:r>
            <a:r>
              <a:rPr lang="es-ES" sz="1600" dirty="0" err="1" smtClean="0"/>
              <a:t>for</a:t>
            </a:r>
            <a:r>
              <a:rPr lang="es-ES" sz="1600" dirty="0" smtClean="0"/>
              <a:t> </a:t>
            </a:r>
            <a:r>
              <a:rPr lang="es-ES" sz="1600" dirty="0" err="1" smtClean="0"/>
              <a:t>colorectal</a:t>
            </a:r>
            <a:r>
              <a:rPr lang="es-ES" sz="1600" dirty="0" smtClean="0"/>
              <a:t> </a:t>
            </a:r>
            <a:r>
              <a:rPr lang="es-ES" sz="1600" dirty="0" err="1" smtClean="0"/>
              <a:t>serrated</a:t>
            </a:r>
            <a:r>
              <a:rPr lang="es-ES" sz="1600" dirty="0" smtClean="0"/>
              <a:t> </a:t>
            </a:r>
            <a:r>
              <a:rPr lang="es-ES" sz="1600" dirty="0" err="1" smtClean="0"/>
              <a:t>adenocarcinoma</a:t>
            </a:r>
            <a:r>
              <a:rPr lang="es-ES" sz="1600" dirty="0" smtClean="0"/>
              <a:t>. </a:t>
            </a:r>
            <a:r>
              <a:rPr lang="es-ES" sz="1600" dirty="0" err="1" smtClean="0"/>
              <a:t>Int</a:t>
            </a:r>
            <a:r>
              <a:rPr lang="es-ES" sz="1600" dirty="0" smtClean="0"/>
              <a:t> J </a:t>
            </a:r>
            <a:r>
              <a:rPr lang="es-ES" sz="1600" dirty="0" err="1" smtClean="0"/>
              <a:t>Cancer</a:t>
            </a:r>
            <a:r>
              <a:rPr lang="es-ES" sz="1600" dirty="0" smtClean="0"/>
              <a:t>. 2013 </a:t>
            </a:r>
            <a:r>
              <a:rPr lang="es-ES" sz="1600" dirty="0" err="1" smtClean="0"/>
              <a:t>Jan</a:t>
            </a:r>
            <a:r>
              <a:rPr lang="es-ES" sz="1600" dirty="0" smtClean="0"/>
              <a:t> 15;132(2):297-307.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600" dirty="0" smtClean="0"/>
              <a:t>García-Solano J, </a:t>
            </a:r>
            <a:r>
              <a:rPr lang="es-ES" sz="1600" dirty="0" err="1" smtClean="0"/>
              <a:t>Conesa</a:t>
            </a:r>
            <a:r>
              <a:rPr lang="es-ES" sz="1600" dirty="0" smtClean="0"/>
              <a:t>-Zamora P, </a:t>
            </a:r>
            <a:r>
              <a:rPr lang="es-ES" sz="1600" dirty="0" err="1" smtClean="0"/>
              <a:t>Carbonell</a:t>
            </a:r>
            <a:r>
              <a:rPr lang="es-ES" sz="1600" dirty="0" smtClean="0"/>
              <a:t> P, Trujillo-Santos J, Torres-Moreno D </a:t>
            </a:r>
            <a:r>
              <a:rPr lang="es-ES" sz="1600" dirty="0" err="1" smtClean="0"/>
              <a:t>D</a:t>
            </a:r>
            <a:r>
              <a:rPr lang="es-ES" sz="1600" dirty="0" smtClean="0"/>
              <a:t>, </a:t>
            </a:r>
            <a:r>
              <a:rPr lang="es-ES" sz="1600" dirty="0" err="1" smtClean="0"/>
              <a:t>Pagán</a:t>
            </a:r>
            <a:r>
              <a:rPr lang="es-ES" sz="1600" dirty="0" smtClean="0"/>
              <a:t>-Gómez I, Rodríguez-Braun E, Pérez-Guillermo M. </a:t>
            </a:r>
            <a:r>
              <a:rPr lang="es-ES" sz="1600" dirty="0" err="1" smtClean="0"/>
              <a:t>Colorectal</a:t>
            </a:r>
            <a:r>
              <a:rPr lang="es-ES" sz="1600" dirty="0" smtClean="0"/>
              <a:t> </a:t>
            </a:r>
            <a:r>
              <a:rPr lang="es-ES" sz="1600" dirty="0" err="1" smtClean="0"/>
              <a:t>serrated</a:t>
            </a:r>
            <a:r>
              <a:rPr lang="es-ES" sz="1600" dirty="0" smtClean="0"/>
              <a:t> </a:t>
            </a:r>
            <a:r>
              <a:rPr lang="es-ES" sz="1600" dirty="0" err="1" smtClean="0"/>
              <a:t>adenocarcinoma</a:t>
            </a:r>
            <a:r>
              <a:rPr lang="es-ES" sz="1600" dirty="0" smtClean="0"/>
              <a:t> shows a </a:t>
            </a:r>
            <a:r>
              <a:rPr lang="es-ES" sz="1600" dirty="0" err="1" smtClean="0"/>
              <a:t>different</a:t>
            </a:r>
            <a:r>
              <a:rPr lang="es-ES" sz="1600" dirty="0" smtClean="0"/>
              <a:t> </a:t>
            </a:r>
            <a:r>
              <a:rPr lang="es-ES" sz="1600" dirty="0" err="1" smtClean="0"/>
              <a:t>profile</a:t>
            </a:r>
            <a:r>
              <a:rPr lang="es-ES" sz="1600" dirty="0" smtClean="0"/>
              <a:t> of </a:t>
            </a:r>
            <a:r>
              <a:rPr lang="es-ES" sz="1600" dirty="0" err="1" smtClean="0"/>
              <a:t>oncogene</a:t>
            </a:r>
            <a:r>
              <a:rPr lang="es-ES" sz="1600" dirty="0" smtClean="0"/>
              <a:t> </a:t>
            </a:r>
            <a:r>
              <a:rPr lang="es-ES" sz="1600" dirty="0" err="1" smtClean="0"/>
              <a:t>mutations</a:t>
            </a:r>
            <a:r>
              <a:rPr lang="es-ES" sz="1600" dirty="0" smtClean="0"/>
              <a:t>, MSI status and DNA </a:t>
            </a:r>
            <a:r>
              <a:rPr lang="es-ES" sz="1600" dirty="0" err="1" smtClean="0"/>
              <a:t>repair</a:t>
            </a:r>
            <a:r>
              <a:rPr lang="es-ES" sz="1600" dirty="0" smtClean="0"/>
              <a:t> </a:t>
            </a:r>
            <a:r>
              <a:rPr lang="es-ES" sz="1600" dirty="0" err="1" smtClean="0"/>
              <a:t>protein</a:t>
            </a:r>
            <a:r>
              <a:rPr lang="es-ES" sz="1600" dirty="0" smtClean="0"/>
              <a:t> </a:t>
            </a:r>
            <a:r>
              <a:rPr lang="es-ES" sz="1600" dirty="0" err="1" smtClean="0"/>
              <a:t>expression</a:t>
            </a:r>
            <a:r>
              <a:rPr lang="es-ES" sz="1600" dirty="0" smtClean="0"/>
              <a:t> </a:t>
            </a:r>
            <a:r>
              <a:rPr lang="es-ES" sz="1600" dirty="0" err="1" smtClean="0"/>
              <a:t>compared</a:t>
            </a:r>
            <a:r>
              <a:rPr lang="es-ES" sz="1600" dirty="0" smtClean="0"/>
              <a:t> </a:t>
            </a:r>
            <a:r>
              <a:rPr lang="es-ES" sz="1600" dirty="0" err="1" smtClean="0"/>
              <a:t>to</a:t>
            </a:r>
            <a:r>
              <a:rPr lang="es-ES" sz="1600" dirty="0" smtClean="0"/>
              <a:t> </a:t>
            </a:r>
            <a:r>
              <a:rPr lang="es-ES" sz="1600" dirty="0" err="1" smtClean="0"/>
              <a:t>conventional</a:t>
            </a:r>
            <a:r>
              <a:rPr lang="es-ES" sz="1600" dirty="0" smtClean="0"/>
              <a:t> and </a:t>
            </a:r>
            <a:r>
              <a:rPr lang="es-ES" sz="1600" dirty="0" err="1" smtClean="0"/>
              <a:t>sporadic</a:t>
            </a:r>
            <a:r>
              <a:rPr lang="es-ES" sz="1600" dirty="0" smtClean="0"/>
              <a:t> MSI-H carcinomas. </a:t>
            </a:r>
            <a:r>
              <a:rPr lang="es-ES" sz="1600" dirty="0" err="1" smtClean="0"/>
              <a:t>Int</a:t>
            </a:r>
            <a:r>
              <a:rPr lang="es-ES" sz="1600" dirty="0" smtClean="0"/>
              <a:t> J </a:t>
            </a:r>
            <a:r>
              <a:rPr lang="es-ES" sz="1600" dirty="0" err="1" smtClean="0"/>
              <a:t>Cancer</a:t>
            </a:r>
            <a:r>
              <a:rPr lang="es-ES" sz="1600" dirty="0" smtClean="0"/>
              <a:t>. 2012 </a:t>
            </a:r>
            <a:r>
              <a:rPr lang="es-ES" sz="1600" dirty="0" err="1" smtClean="0"/>
              <a:t>Oct</a:t>
            </a:r>
            <a:r>
              <a:rPr lang="es-ES" sz="1600" dirty="0" smtClean="0"/>
              <a:t> 15;131(8):1790-9.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75656" y="705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1</a:t>
            </a:r>
            <a:endParaRPr lang="es-ES" sz="4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609062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2</a:t>
            </a:r>
            <a:endParaRPr lang="es-ES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87240"/>
            <a:ext cx="3690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 smtClean="0"/>
              <a:t>x</a:t>
            </a:r>
            <a:endParaRPr lang="es-E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ROYEC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83568" y="2071678"/>
            <a:ext cx="7848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1. Aproximación </a:t>
            </a:r>
            <a:r>
              <a:rPr lang="es-ES" dirty="0"/>
              <a:t>al abordaje </a:t>
            </a:r>
            <a:r>
              <a:rPr lang="es-ES" dirty="0" smtClean="0"/>
              <a:t>farmacológico </a:t>
            </a:r>
            <a:r>
              <a:rPr lang="es-ES" dirty="0"/>
              <a:t>del </a:t>
            </a:r>
            <a:r>
              <a:rPr lang="es-ES" dirty="0" err="1"/>
              <a:t>adenocarcinoma</a:t>
            </a:r>
            <a:r>
              <a:rPr lang="es-ES" dirty="0"/>
              <a:t> serrado </a:t>
            </a:r>
            <a:r>
              <a:rPr lang="es-ES" dirty="0" err="1" smtClean="0"/>
              <a:t>colorrectal</a:t>
            </a:r>
            <a:r>
              <a:rPr lang="es-ES" dirty="0" smtClean="0"/>
              <a:t>: caracterización </a:t>
            </a:r>
            <a:r>
              <a:rPr lang="es-ES" dirty="0"/>
              <a:t>funcional de dianas terapéuticas y de sus inhibidores</a:t>
            </a:r>
          </a:p>
          <a:p>
            <a:r>
              <a:rPr lang="es-ES" dirty="0" smtClean="0"/>
              <a:t>Hospital </a:t>
            </a:r>
            <a:r>
              <a:rPr lang="es-ES" dirty="0"/>
              <a:t>Universitario </a:t>
            </a:r>
            <a:r>
              <a:rPr lang="es-ES" dirty="0" smtClean="0"/>
              <a:t>Santa Lucía</a:t>
            </a:r>
            <a:endParaRPr lang="es-ES" dirty="0"/>
          </a:p>
          <a:p>
            <a:r>
              <a:rPr lang="es-ES" dirty="0" smtClean="0"/>
              <a:t>Instituto </a:t>
            </a:r>
            <a:r>
              <a:rPr lang="es-ES" dirty="0"/>
              <a:t>de Salud Carlos </a:t>
            </a:r>
            <a:r>
              <a:rPr lang="es-ES" dirty="0" smtClean="0"/>
              <a:t>III. 01/01/2016 </a:t>
            </a:r>
            <a:r>
              <a:rPr lang="es-ES" dirty="0"/>
              <a:t>- </a:t>
            </a:r>
            <a:r>
              <a:rPr lang="es-ES" dirty="0" smtClean="0"/>
              <a:t>31/12/2018. 86.515€</a:t>
            </a:r>
            <a:endParaRPr lang="es-ES" b="1" dirty="0" smtClean="0"/>
          </a:p>
          <a:p>
            <a:r>
              <a:rPr lang="es-ES" dirty="0" smtClean="0"/>
              <a:t>2. Estudio </a:t>
            </a:r>
            <a:r>
              <a:rPr lang="es-ES" dirty="0"/>
              <a:t>del </a:t>
            </a:r>
            <a:r>
              <a:rPr lang="es-ES" dirty="0" err="1"/>
              <a:t>metiloma</a:t>
            </a:r>
            <a:r>
              <a:rPr lang="es-ES" dirty="0"/>
              <a:t> en el </a:t>
            </a:r>
            <a:r>
              <a:rPr lang="es-ES" dirty="0" err="1"/>
              <a:t>adenocarcinoma</a:t>
            </a:r>
            <a:r>
              <a:rPr lang="es-ES" dirty="0"/>
              <a:t> serrado </a:t>
            </a:r>
            <a:r>
              <a:rPr lang="es-ES" dirty="0" err="1"/>
              <a:t>colorrectal</a:t>
            </a:r>
            <a:r>
              <a:rPr lang="es-ES" dirty="0"/>
              <a:t>; análisis</a:t>
            </a:r>
          </a:p>
          <a:p>
            <a:r>
              <a:rPr lang="es-ES" dirty="0"/>
              <a:t>comparativo con el carcinoma convencional y el carcinoma con </a:t>
            </a:r>
            <a:r>
              <a:rPr lang="es-ES" dirty="0" smtClean="0"/>
              <a:t>inestabilidad </a:t>
            </a:r>
            <a:r>
              <a:rPr lang="es-ES" dirty="0"/>
              <a:t>de </a:t>
            </a:r>
            <a:r>
              <a:rPr lang="es-ES" dirty="0" err="1" smtClean="0"/>
              <a:t>microsatélites</a:t>
            </a:r>
            <a:r>
              <a:rPr lang="es-ES" dirty="0" smtClean="0"/>
              <a:t>.</a:t>
            </a:r>
          </a:p>
          <a:p>
            <a:r>
              <a:rPr lang="es-ES" dirty="0" smtClean="0"/>
              <a:t>Hospital </a:t>
            </a:r>
            <a:r>
              <a:rPr lang="es-ES" dirty="0"/>
              <a:t>Universitario </a:t>
            </a:r>
            <a:r>
              <a:rPr lang="es-ES" dirty="0" smtClean="0"/>
              <a:t>Santa Lucía </a:t>
            </a:r>
          </a:p>
          <a:p>
            <a:r>
              <a:rPr lang="es-ES" dirty="0" smtClean="0"/>
              <a:t>Instituto </a:t>
            </a:r>
            <a:r>
              <a:rPr lang="es-ES" dirty="0"/>
              <a:t>de Salud Carlos </a:t>
            </a:r>
            <a:r>
              <a:rPr lang="es-ES" dirty="0" smtClean="0"/>
              <a:t>III. 01/01/2013 </a:t>
            </a:r>
            <a:r>
              <a:rPr lang="es-ES" dirty="0"/>
              <a:t>- </a:t>
            </a:r>
            <a:r>
              <a:rPr lang="es-ES" dirty="0" smtClean="0"/>
              <a:t>31/12/2015. 66.550€</a:t>
            </a:r>
          </a:p>
          <a:p>
            <a:r>
              <a:rPr lang="es-ES" dirty="0" smtClean="0"/>
              <a:t>3. Estudio </a:t>
            </a:r>
            <a:r>
              <a:rPr lang="es-ES" dirty="0" err="1" smtClean="0"/>
              <a:t>inmunohistoquímico</a:t>
            </a:r>
            <a:r>
              <a:rPr lang="es-ES" dirty="0" smtClean="0"/>
              <a:t> y molecular de los pólipos con morfología serrada como posibles precursores del cáncer de colon y recto </a:t>
            </a:r>
          </a:p>
          <a:p>
            <a:r>
              <a:rPr lang="es-ES" dirty="0" smtClean="0"/>
              <a:t>Hospital </a:t>
            </a:r>
            <a:r>
              <a:rPr lang="es-ES" dirty="0"/>
              <a:t>Universitario </a:t>
            </a:r>
            <a:r>
              <a:rPr lang="es-ES" dirty="0" smtClean="0"/>
              <a:t>Santa Lucía</a:t>
            </a:r>
          </a:p>
          <a:p>
            <a:r>
              <a:rPr lang="es-ES" dirty="0" smtClean="0"/>
              <a:t>Instituto </a:t>
            </a:r>
            <a:r>
              <a:rPr lang="es-ES" dirty="0"/>
              <a:t>de Salud Carlos </a:t>
            </a:r>
            <a:r>
              <a:rPr lang="es-ES" dirty="0" smtClean="0"/>
              <a:t>III. 01/01/2009 </a:t>
            </a:r>
            <a:r>
              <a:rPr lang="es-ES" dirty="0"/>
              <a:t>- </a:t>
            </a:r>
            <a:r>
              <a:rPr lang="es-ES" dirty="0" smtClean="0"/>
              <a:t>31/12/2012. 60.218€</a:t>
            </a:r>
            <a:endParaRPr lang="es-ES" b="1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1475656" y="705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1</a:t>
            </a:r>
            <a:endParaRPr lang="es-ES" sz="4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609062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2</a:t>
            </a:r>
            <a:endParaRPr lang="es-ES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87240"/>
            <a:ext cx="3690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 smtClean="0"/>
              <a:t>x</a:t>
            </a:r>
            <a:endParaRPr lang="es-E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Fortalezas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Investigación aplicada multidisciplinar 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desde la 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Anatomía Patológica</a:t>
            </a:r>
          </a:p>
          <a:p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El rendimiento científico</a:t>
            </a:r>
          </a:p>
          <a:p>
            <a:r>
              <a:rPr lang="es-ES" dirty="0" smtClean="0"/>
              <a:t>Las muestras</a:t>
            </a:r>
          </a:p>
          <a:p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El equipamiento </a:t>
            </a:r>
          </a:p>
          <a:p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Disposición para la colaboración</a:t>
            </a:r>
            <a:endParaRPr lang="es-ES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6215106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Área II. Población 264.000 </a:t>
            </a:r>
            <a:r>
              <a:rPr lang="es-ES" dirty="0" err="1" smtClean="0"/>
              <a:t>hab</a:t>
            </a:r>
            <a:r>
              <a:rPr lang="es-ES" dirty="0"/>
              <a:t> </a:t>
            </a:r>
            <a:r>
              <a:rPr lang="es-ES" dirty="0" smtClean="0"/>
              <a:t>+ área referencia de VIII (100.000)</a:t>
            </a:r>
          </a:p>
          <a:p>
            <a:r>
              <a:rPr lang="es-ES" dirty="0" smtClean="0"/>
              <a:t>Servicio Anatomía Patológica</a:t>
            </a:r>
          </a:p>
          <a:p>
            <a:pPr lvl="1"/>
            <a:r>
              <a:rPr lang="es-ES" dirty="0" smtClean="0"/>
              <a:t>Registro informatizado del tejido parafinado desde 1995 (+100.000 casos)</a:t>
            </a:r>
          </a:p>
          <a:p>
            <a:pPr lvl="1"/>
            <a:r>
              <a:rPr lang="es-ES" dirty="0" smtClean="0"/>
              <a:t>Banco de tumores congelados desde 2003 (+1800) </a:t>
            </a:r>
          </a:p>
          <a:p>
            <a:r>
              <a:rPr lang="es-ES" dirty="0" smtClean="0"/>
              <a:t>Datos clínicos. Supervivencia y respuesta </a:t>
            </a:r>
            <a:r>
              <a:rPr lang="es-ES" dirty="0" err="1" smtClean="0"/>
              <a:t>tto</a:t>
            </a:r>
            <a:r>
              <a:rPr lang="es-ES" dirty="0" smtClean="0"/>
              <a:t>.</a:t>
            </a:r>
          </a:p>
          <a:p>
            <a:r>
              <a:rPr lang="es-ES" dirty="0" smtClean="0"/>
              <a:t>Nodo 2. </a:t>
            </a:r>
            <a:r>
              <a:rPr lang="es-ES" dirty="0" err="1" smtClean="0"/>
              <a:t>Seroteca</a:t>
            </a:r>
            <a:r>
              <a:rPr lang="es-ES" dirty="0" smtClean="0"/>
              <a:t>/</a:t>
            </a:r>
            <a:r>
              <a:rPr lang="es-ES" dirty="0" err="1" smtClean="0"/>
              <a:t>plasmateca</a:t>
            </a:r>
            <a:r>
              <a:rPr lang="es-ES" dirty="0" smtClean="0"/>
              <a:t> (+1500)</a:t>
            </a:r>
          </a:p>
          <a:p>
            <a:pPr lvl="1"/>
            <a:r>
              <a:rPr lang="es-ES" dirty="0" err="1" smtClean="0"/>
              <a:t>Tromboembolismo</a:t>
            </a:r>
            <a:endParaRPr lang="es-ES" dirty="0" smtClean="0"/>
          </a:p>
          <a:p>
            <a:pPr lvl="1"/>
            <a:r>
              <a:rPr lang="es-ES" dirty="0" smtClean="0"/>
              <a:t>Fibrilación auricular</a:t>
            </a:r>
          </a:p>
          <a:p>
            <a:pPr lvl="1"/>
            <a:r>
              <a:rPr lang="es-ES" dirty="0" smtClean="0"/>
              <a:t>Oncología</a:t>
            </a:r>
          </a:p>
          <a:p>
            <a:pPr lvl="1"/>
            <a:r>
              <a:rPr lang="es-ES" dirty="0" smtClean="0"/>
              <a:t>AR, EA</a:t>
            </a:r>
          </a:p>
          <a:p>
            <a:pPr lvl="1"/>
            <a:r>
              <a:rPr lang="es-ES" dirty="0" smtClean="0"/>
              <a:t>CD, CU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Fortalezas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Investigación aplicada multidisciplinar 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desde la 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Anatomía Patológica</a:t>
            </a:r>
          </a:p>
          <a:p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El rendimiento científico</a:t>
            </a:r>
          </a:p>
          <a:p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Las muestras</a:t>
            </a:r>
          </a:p>
          <a:p>
            <a:r>
              <a:rPr lang="es-ES" dirty="0" smtClean="0"/>
              <a:t>El equipamiento </a:t>
            </a:r>
          </a:p>
          <a:p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Disposición para la 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colaboración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4262" y="1600200"/>
            <a:ext cx="6943716" cy="5257800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04: Recepción y almacenamiento temporal de muestras. </a:t>
            </a:r>
          </a:p>
          <a:p>
            <a:r>
              <a:rPr lang="es-ES" dirty="0"/>
              <a:t>05: Preparación de PCR. </a:t>
            </a:r>
            <a:r>
              <a:rPr lang="es-ES" dirty="0" smtClean="0"/>
              <a:t>Campanas. </a:t>
            </a:r>
            <a:r>
              <a:rPr lang="es-ES" dirty="0" err="1"/>
              <a:t>Alicuotador</a:t>
            </a:r>
            <a:r>
              <a:rPr lang="es-ES" dirty="0"/>
              <a:t> automático </a:t>
            </a:r>
            <a:r>
              <a:rPr lang="es-ES" dirty="0" err="1"/>
              <a:t>Qiagility</a:t>
            </a:r>
            <a:endParaRPr lang="es-ES" dirty="0"/>
          </a:p>
          <a:p>
            <a:r>
              <a:rPr lang="es-ES" dirty="0"/>
              <a:t>06: Registro y preparación de muestras. </a:t>
            </a:r>
            <a:r>
              <a:rPr lang="es-ES" dirty="0" err="1" smtClean="0"/>
              <a:t>Microtomo</a:t>
            </a:r>
            <a:r>
              <a:rPr lang="es-ES" dirty="0" smtClean="0"/>
              <a:t> </a:t>
            </a:r>
            <a:r>
              <a:rPr lang="es-ES" dirty="0"/>
              <a:t>y centrífugas para tubos de hemograma y suero. </a:t>
            </a:r>
            <a:r>
              <a:rPr lang="es-ES" dirty="0" err="1"/>
              <a:t>Homogeinizador</a:t>
            </a:r>
            <a:r>
              <a:rPr lang="es-ES" dirty="0"/>
              <a:t> de tejidos (</a:t>
            </a:r>
            <a:r>
              <a:rPr lang="es-ES" dirty="0" err="1"/>
              <a:t>tissue</a:t>
            </a:r>
            <a:r>
              <a:rPr lang="es-ES" dirty="0"/>
              <a:t> </a:t>
            </a:r>
            <a:r>
              <a:rPr lang="es-ES" dirty="0" err="1"/>
              <a:t>lyser</a:t>
            </a:r>
            <a:r>
              <a:rPr lang="es-ES" dirty="0"/>
              <a:t>)</a:t>
            </a:r>
          </a:p>
          <a:p>
            <a:r>
              <a:rPr lang="es-ES" dirty="0"/>
              <a:t>07: Extracción de ADN y ARN. Equipos automatizados </a:t>
            </a:r>
            <a:r>
              <a:rPr lang="es-ES" dirty="0" err="1"/>
              <a:t>Qiacube</a:t>
            </a:r>
            <a:r>
              <a:rPr lang="es-ES" dirty="0"/>
              <a:t> y </a:t>
            </a:r>
            <a:r>
              <a:rPr lang="es-ES" dirty="0" err="1" smtClean="0"/>
              <a:t>QiaSymphony</a:t>
            </a:r>
            <a:r>
              <a:rPr lang="es-ES" dirty="0" smtClean="0"/>
              <a:t>. </a:t>
            </a:r>
            <a:endParaRPr lang="es-ES" dirty="0"/>
          </a:p>
          <a:p>
            <a:r>
              <a:rPr lang="es-ES" dirty="0"/>
              <a:t>08: Sala de PCR/hibridación. Equipos de PCR convencional (2 </a:t>
            </a:r>
            <a:r>
              <a:rPr lang="es-ES" dirty="0" err="1"/>
              <a:t>Veriti</a:t>
            </a:r>
            <a:r>
              <a:rPr lang="es-ES" dirty="0"/>
              <a:t> y 2 </a:t>
            </a:r>
            <a:r>
              <a:rPr lang="es-ES" dirty="0" err="1"/>
              <a:t>Eppendorf</a:t>
            </a:r>
            <a:r>
              <a:rPr lang="es-ES" dirty="0"/>
              <a:t>) y a tiempo real (7500F, </a:t>
            </a:r>
            <a:r>
              <a:rPr lang="es-ES" dirty="0" err="1"/>
              <a:t>RotorGene</a:t>
            </a:r>
            <a:r>
              <a:rPr lang="es-ES" dirty="0"/>
              <a:t>, </a:t>
            </a:r>
            <a:r>
              <a:rPr lang="es-ES" dirty="0" smtClean="0"/>
              <a:t>Cobas, </a:t>
            </a:r>
            <a:r>
              <a:rPr lang="es-ES" dirty="0" err="1" smtClean="0"/>
              <a:t>Biorad</a:t>
            </a:r>
            <a:r>
              <a:rPr lang="es-ES" dirty="0" smtClean="0"/>
              <a:t>). </a:t>
            </a:r>
            <a:r>
              <a:rPr lang="es-ES" dirty="0" err="1"/>
              <a:t>Pirosecuenciador</a:t>
            </a:r>
            <a:r>
              <a:rPr lang="es-ES" dirty="0"/>
              <a:t> Q24. Bancada para la realización de FISH </a:t>
            </a:r>
            <a:endParaRPr lang="es-ES" dirty="0" smtClean="0"/>
          </a:p>
          <a:p>
            <a:r>
              <a:rPr lang="pt-BR" dirty="0" smtClean="0"/>
              <a:t>09</a:t>
            </a:r>
            <a:r>
              <a:rPr lang="pt-BR" dirty="0"/>
              <a:t>: Sala </a:t>
            </a:r>
            <a:r>
              <a:rPr lang="pt-BR" dirty="0" err="1" smtClean="0"/>
              <a:t>postPCR</a:t>
            </a:r>
            <a:r>
              <a:rPr lang="pt-BR" dirty="0" smtClean="0"/>
              <a:t>. S</a:t>
            </a:r>
            <a:r>
              <a:rPr lang="es-ES" dirty="0" err="1" smtClean="0"/>
              <a:t>istemas</a:t>
            </a:r>
            <a:r>
              <a:rPr lang="es-ES" dirty="0" smtClean="0"/>
              <a:t> </a:t>
            </a:r>
            <a:r>
              <a:rPr lang="es-ES" dirty="0"/>
              <a:t>de separación de fragmentos de ADN/ARN de alta resolución </a:t>
            </a:r>
            <a:r>
              <a:rPr lang="es-ES" dirty="0" err="1"/>
              <a:t>Qiaxcell</a:t>
            </a:r>
            <a:r>
              <a:rPr lang="es-ES" dirty="0"/>
              <a:t>.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0550" y="0"/>
            <a:ext cx="22034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-1429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Recursos explotación científica del tejido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607223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Confección de </a:t>
            </a:r>
            <a:r>
              <a:rPr lang="es-ES" sz="2800" dirty="0" err="1" smtClean="0"/>
              <a:t>micromatrices</a:t>
            </a:r>
            <a:r>
              <a:rPr lang="es-ES" sz="2800" dirty="0" smtClean="0"/>
              <a:t> de tejidos (</a:t>
            </a:r>
            <a:r>
              <a:rPr lang="es-ES" sz="2800" dirty="0" err="1" smtClean="0"/>
              <a:t>TMAs</a:t>
            </a:r>
            <a:r>
              <a:rPr lang="es-ES" sz="2800" dirty="0" smtClean="0"/>
              <a:t>) (</a:t>
            </a:r>
            <a:r>
              <a:rPr lang="es-ES" sz="2800" dirty="0" err="1" smtClean="0"/>
              <a:t>Beecher</a:t>
            </a:r>
            <a:r>
              <a:rPr lang="es-ES" sz="2800" dirty="0" smtClean="0"/>
              <a:t>)</a:t>
            </a:r>
          </a:p>
          <a:p>
            <a:endParaRPr lang="es-ES" sz="2800" dirty="0" smtClean="0"/>
          </a:p>
          <a:p>
            <a:endParaRPr lang="es-ES" sz="2800" dirty="0" smtClean="0"/>
          </a:p>
          <a:p>
            <a:r>
              <a:rPr lang="es-ES" sz="2800" dirty="0" err="1" smtClean="0"/>
              <a:t>Inmunoteñidor</a:t>
            </a:r>
            <a:r>
              <a:rPr lang="es-ES" sz="2800" dirty="0" smtClean="0"/>
              <a:t> automático (</a:t>
            </a:r>
            <a:r>
              <a:rPr lang="es-ES" sz="2800" dirty="0" err="1" smtClean="0"/>
              <a:t>Benchmark</a:t>
            </a:r>
            <a:r>
              <a:rPr lang="es-ES" sz="2800" dirty="0" smtClean="0"/>
              <a:t> Ventana XT)</a:t>
            </a:r>
          </a:p>
          <a:p>
            <a:endParaRPr lang="es-ES" sz="2800" dirty="0" smtClean="0"/>
          </a:p>
          <a:p>
            <a:endParaRPr lang="es-ES" sz="2800" dirty="0"/>
          </a:p>
          <a:p>
            <a:r>
              <a:rPr lang="es-ES" sz="2800" dirty="0" smtClean="0"/>
              <a:t>Digitalizadores microscópicos </a:t>
            </a:r>
            <a:r>
              <a:rPr lang="es-ES" sz="2800" dirty="0"/>
              <a:t>de portas </a:t>
            </a:r>
            <a:r>
              <a:rPr lang="es-ES" sz="2800" dirty="0" smtClean="0"/>
              <a:t>(</a:t>
            </a:r>
            <a:r>
              <a:rPr lang="es-ES" sz="2800" dirty="0" err="1" smtClean="0"/>
              <a:t>iScan</a:t>
            </a:r>
            <a:r>
              <a:rPr lang="es-ES" sz="2800" dirty="0" smtClean="0"/>
              <a:t>  HT Ventana, </a:t>
            </a:r>
            <a:r>
              <a:rPr lang="es-ES" sz="2800" dirty="0" err="1" smtClean="0"/>
              <a:t>Aperio</a:t>
            </a:r>
            <a:r>
              <a:rPr lang="es-ES" sz="2800" dirty="0" smtClean="0"/>
              <a:t> AT2)</a:t>
            </a:r>
          </a:p>
          <a:p>
            <a:endParaRPr lang="es-ES" sz="2800" dirty="0"/>
          </a:p>
          <a:p>
            <a:r>
              <a:rPr lang="es-ES" sz="2800" dirty="0" smtClean="0"/>
              <a:t>Sala </a:t>
            </a:r>
            <a:r>
              <a:rPr lang="es-ES" sz="2800" dirty="0"/>
              <a:t>de cultivos </a:t>
            </a:r>
            <a:r>
              <a:rPr lang="es-ES" sz="2800" dirty="0" smtClean="0"/>
              <a:t>celulares</a:t>
            </a:r>
            <a:endParaRPr lang="es-ES" sz="2800" dirty="0"/>
          </a:p>
        </p:txBody>
      </p:sp>
      <p:pic>
        <p:nvPicPr>
          <p:cNvPr id="4" name="3 Imagen" descr="20160517_132812.jpg"/>
          <p:cNvPicPr>
            <a:picLocks noChangeAspect="1"/>
          </p:cNvPicPr>
          <p:nvPr/>
        </p:nvPicPr>
        <p:blipFill>
          <a:blip r:embed="rId2" cstate="print"/>
          <a:srcRect r="35526"/>
          <a:stretch>
            <a:fillRect/>
          </a:stretch>
        </p:blipFill>
        <p:spPr>
          <a:xfrm>
            <a:off x="3802056" y="1500174"/>
            <a:ext cx="1770076" cy="1544300"/>
          </a:xfrm>
          <a:prstGeom prst="rect">
            <a:avLst/>
          </a:prstGeom>
        </p:spPr>
      </p:pic>
      <p:pic>
        <p:nvPicPr>
          <p:cNvPr id="5" name="4 Imagen" descr="20160517_132829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rcRect l="2016" t="3225" r="27217" b="29032"/>
          <a:stretch>
            <a:fillRect/>
          </a:stretch>
        </p:blipFill>
        <p:spPr>
          <a:xfrm>
            <a:off x="5786446" y="1500174"/>
            <a:ext cx="2786083" cy="1500198"/>
          </a:xfrm>
          <a:prstGeom prst="rect">
            <a:avLst/>
          </a:prstGeom>
        </p:spPr>
      </p:pic>
      <p:pic>
        <p:nvPicPr>
          <p:cNvPr id="6" name="5 Imagen" descr="20160517_1326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4929192"/>
            <a:ext cx="3428992" cy="1928808"/>
          </a:xfrm>
          <a:prstGeom prst="rect">
            <a:avLst/>
          </a:prstGeom>
        </p:spPr>
      </p:pic>
      <p:pic>
        <p:nvPicPr>
          <p:cNvPr id="7" name="6 Imagen" descr="20160517_132707.jpg"/>
          <p:cNvPicPr>
            <a:picLocks noChangeAspect="1"/>
          </p:cNvPicPr>
          <p:nvPr/>
        </p:nvPicPr>
        <p:blipFill>
          <a:blip r:embed="rId5" cstate="print"/>
          <a:srcRect t="25989"/>
          <a:stretch>
            <a:fillRect/>
          </a:stretch>
        </p:blipFill>
        <p:spPr>
          <a:xfrm>
            <a:off x="6000760" y="3286124"/>
            <a:ext cx="3000396" cy="1249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Fortalezas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Investigación aplicada multidisciplinar centrada en la Anatomía Patológica</a:t>
            </a:r>
          </a:p>
          <a:p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El rendimiento científico</a:t>
            </a:r>
          </a:p>
          <a:p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Las muestras</a:t>
            </a:r>
          </a:p>
          <a:p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El equipamiento </a:t>
            </a:r>
          </a:p>
          <a:p>
            <a:r>
              <a:rPr lang="es-ES" dirty="0" smtClean="0"/>
              <a:t>Disposición para la colaboración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Colaboración en proyectos ajenos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s-ES" b="1" dirty="0" smtClean="0"/>
          </a:p>
          <a:p>
            <a:r>
              <a:rPr lang="es-ES" b="1" dirty="0" smtClean="0"/>
              <a:t>Participación proyectos Red CNIO (2004-2009)</a:t>
            </a:r>
          </a:p>
          <a:p>
            <a:pPr lvl="1"/>
            <a:r>
              <a:rPr lang="en-US" dirty="0"/>
              <a:t>CNIO 04/17, 04/18, 04/19, 04/31, 05/26, 5/30, 05/89, 06/70, 07/06, 07/25, 07/32, 07/47, 07/61, 07/64, </a:t>
            </a:r>
            <a:r>
              <a:rPr lang="es-ES" dirty="0"/>
              <a:t>07/68, 08/03, 08/05, 08/08, 08/22, 09/65, 09/66</a:t>
            </a:r>
          </a:p>
          <a:p>
            <a:r>
              <a:rPr lang="es-ES" b="1" dirty="0" smtClean="0"/>
              <a:t>Disponibilidad de tejidos para los proyectos (2014-16): </a:t>
            </a:r>
            <a:endParaRPr lang="es-ES" dirty="0"/>
          </a:p>
          <a:p>
            <a:pPr lvl="1"/>
            <a:r>
              <a:rPr lang="es-ES" dirty="0" smtClean="0"/>
              <a:t>PL06_04_2014</a:t>
            </a:r>
            <a:r>
              <a:rPr lang="es-ES" dirty="0"/>
              <a:t>, PL05_04_2014, PL08_05_2014, </a:t>
            </a:r>
            <a:r>
              <a:rPr lang="es-ES" dirty="0" smtClean="0"/>
              <a:t>PL05_04_2014, PL06_03_2015</a:t>
            </a:r>
            <a:r>
              <a:rPr lang="es-ES" dirty="0"/>
              <a:t>, PL08_03_2015, PL20_09_2025, PL26_11_2025, PL29_12_2025, </a:t>
            </a:r>
            <a:r>
              <a:rPr lang="es-ES" dirty="0" smtClean="0"/>
              <a:t>PL31_12_2025, PL5_02_2016 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4"/>
          <p:cNvSpPr txBox="1">
            <a:spLocks noChangeArrowheads="1"/>
          </p:cNvSpPr>
          <p:nvPr/>
        </p:nvSpPr>
        <p:spPr bwMode="auto">
          <a:xfrm>
            <a:off x="179388" y="529406"/>
            <a:ext cx="4268787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fi-FI" sz="1700" b="1" dirty="0"/>
              <a:t>Hospital General Universitario Santa Lucía</a:t>
            </a:r>
          </a:p>
          <a:p>
            <a:r>
              <a:rPr lang="es-ES" altLang="fi-FI" sz="1700" u="sng" dirty="0" smtClean="0"/>
              <a:t>Medicina Interna</a:t>
            </a:r>
            <a:endParaRPr lang="es-ES" altLang="fi-FI" sz="1700" u="sng" dirty="0"/>
          </a:p>
          <a:p>
            <a:r>
              <a:rPr lang="es-ES" altLang="fi-FI" sz="1700" dirty="0"/>
              <a:t>Javier Trujillo Santos</a:t>
            </a:r>
          </a:p>
          <a:p>
            <a:r>
              <a:rPr lang="es-ES" altLang="fi-FI" sz="1700" u="sng" dirty="0" smtClean="0"/>
              <a:t>Oncología</a:t>
            </a:r>
            <a:endParaRPr lang="es-ES" altLang="fi-FI" sz="1700" u="sng" dirty="0"/>
          </a:p>
          <a:p>
            <a:r>
              <a:rPr lang="es-ES" altLang="fi-FI" sz="1700" dirty="0"/>
              <a:t>Edith Rodríguez Braun</a:t>
            </a:r>
          </a:p>
          <a:p>
            <a:r>
              <a:rPr lang="es-ES" altLang="fi-FI" sz="1700" u="sng" dirty="0" smtClean="0"/>
              <a:t>Cardiología</a:t>
            </a:r>
            <a:endParaRPr lang="es-ES" altLang="fi-FI" sz="1700" u="sng" dirty="0"/>
          </a:p>
          <a:p>
            <a:r>
              <a:rPr lang="es-ES" altLang="fi-FI" sz="1700" dirty="0" smtClean="0"/>
              <a:t>Luciano Consuegra Sánchez</a:t>
            </a:r>
            <a:endParaRPr lang="es-ES" altLang="fi-FI" sz="1700" dirty="0"/>
          </a:p>
          <a:p>
            <a:endParaRPr lang="es-ES" altLang="fi-FI" sz="1700" dirty="0"/>
          </a:p>
        </p:txBody>
      </p:sp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4624388" y="2071678"/>
            <a:ext cx="4268787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fi-FI" sz="1700" b="1" dirty="0"/>
              <a:t>Hospital Universitario Virgen de la </a:t>
            </a:r>
            <a:r>
              <a:rPr lang="es-ES" altLang="fi-FI" sz="1700" b="1" dirty="0" err="1"/>
              <a:t>Arrixaca</a:t>
            </a:r>
            <a:endParaRPr lang="es-ES" altLang="fi-FI" sz="1700" b="1" dirty="0"/>
          </a:p>
          <a:p>
            <a:r>
              <a:rPr lang="es-ES" altLang="fi-FI" sz="1700" u="sng" dirty="0" smtClean="0"/>
              <a:t>Bioquímica y Genética Clínica</a:t>
            </a:r>
            <a:endParaRPr lang="es-ES" altLang="fi-FI" sz="1700" u="sng" dirty="0"/>
          </a:p>
          <a:p>
            <a:r>
              <a:rPr lang="es-ES" altLang="fi-FI" sz="1700" dirty="0"/>
              <a:t>Pablo </a:t>
            </a:r>
            <a:r>
              <a:rPr lang="es-ES" altLang="fi-FI" sz="1700" dirty="0" err="1"/>
              <a:t>Carbonell</a:t>
            </a:r>
            <a:endParaRPr lang="es-ES" altLang="fi-FI" sz="1700" dirty="0"/>
          </a:p>
          <a:p>
            <a:r>
              <a:rPr lang="es-ES" altLang="fi-FI" sz="1700" u="sng" dirty="0" smtClean="0"/>
              <a:t>Grupo IMIB Cirugía Digestiva</a:t>
            </a:r>
          </a:p>
          <a:p>
            <a:r>
              <a:rPr lang="es-ES" altLang="fi-FI" sz="1700" dirty="0" smtClean="0"/>
              <a:t>María Luisa Cayuela</a:t>
            </a:r>
            <a:endParaRPr lang="es-ES" altLang="fi-FI" sz="1700" dirty="0"/>
          </a:p>
        </p:txBody>
      </p:sp>
      <p:sp>
        <p:nvSpPr>
          <p:cNvPr id="67588" name="Text Box 6"/>
          <p:cNvSpPr txBox="1">
            <a:spLocks noChangeArrowheads="1"/>
          </p:cNvSpPr>
          <p:nvPr/>
        </p:nvSpPr>
        <p:spPr bwMode="auto">
          <a:xfrm>
            <a:off x="4624388" y="614229"/>
            <a:ext cx="4268787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fi-FI" sz="1700" b="1" dirty="0" smtClean="0"/>
              <a:t>Universidad de Oulu</a:t>
            </a:r>
            <a:r>
              <a:rPr lang="es-ES" altLang="fi-FI" sz="1700" b="1" dirty="0"/>
              <a:t>, </a:t>
            </a:r>
            <a:r>
              <a:rPr lang="es-ES" altLang="fi-FI" sz="1700" b="1" dirty="0" smtClean="0"/>
              <a:t>Finlandia</a:t>
            </a:r>
            <a:endParaRPr lang="es-ES" altLang="fi-FI" sz="1700" b="1" dirty="0"/>
          </a:p>
          <a:p>
            <a:r>
              <a:rPr lang="es-ES" altLang="fi-FI" sz="1700" u="sng" dirty="0" err="1" smtClean="0"/>
              <a:t>Dept</a:t>
            </a:r>
            <a:r>
              <a:rPr lang="es-ES" altLang="fi-FI" sz="1700" u="sng" dirty="0" smtClean="0"/>
              <a:t>. Patología</a:t>
            </a:r>
            <a:endParaRPr lang="es-ES" altLang="fi-FI" sz="1700" u="sng" dirty="0"/>
          </a:p>
          <a:p>
            <a:r>
              <a:rPr lang="es-ES" altLang="fi-FI" sz="1700" dirty="0" err="1"/>
              <a:t>Anne</a:t>
            </a:r>
            <a:r>
              <a:rPr lang="es-ES" altLang="fi-FI" sz="1700" dirty="0"/>
              <a:t> </a:t>
            </a:r>
            <a:r>
              <a:rPr lang="es-ES" altLang="fi-FI" sz="1700" dirty="0" err="1"/>
              <a:t>Tuomisto</a:t>
            </a:r>
            <a:endParaRPr lang="es-ES" altLang="fi-FI" sz="1700" dirty="0"/>
          </a:p>
          <a:p>
            <a:r>
              <a:rPr lang="es-ES" altLang="fi-FI" sz="1700" dirty="0" err="1"/>
              <a:t>Markus</a:t>
            </a:r>
            <a:r>
              <a:rPr lang="es-ES" altLang="fi-FI" sz="1700" dirty="0"/>
              <a:t> </a:t>
            </a:r>
            <a:r>
              <a:rPr lang="es-ES" altLang="fi-FI" sz="1700" dirty="0" err="1"/>
              <a:t>Mäkinen</a:t>
            </a:r>
            <a:endParaRPr lang="es-ES" altLang="fi-FI" sz="1700" dirty="0"/>
          </a:p>
          <a:p>
            <a:endParaRPr lang="es-ES" altLang="fi-FI" sz="1700" dirty="0"/>
          </a:p>
        </p:txBody>
      </p:sp>
      <p:sp>
        <p:nvSpPr>
          <p:cNvPr id="67589" name="Text Box 7"/>
          <p:cNvSpPr txBox="1">
            <a:spLocks noChangeArrowheads="1"/>
          </p:cNvSpPr>
          <p:nvPr/>
        </p:nvSpPr>
        <p:spPr bwMode="auto">
          <a:xfrm>
            <a:off x="4643438" y="5314765"/>
            <a:ext cx="4268787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fi-FI" sz="1700" b="1" dirty="0"/>
              <a:t>Centro de Investigación Príncipe Felipe, Valencia</a:t>
            </a:r>
          </a:p>
          <a:p>
            <a:r>
              <a:rPr lang="es-ES" altLang="fi-FI" sz="1700" u="sng" dirty="0" err="1" smtClean="0"/>
              <a:t>Bioinformática</a:t>
            </a:r>
            <a:r>
              <a:rPr lang="es-ES" altLang="fi-FI" sz="1700" u="sng" dirty="0" smtClean="0"/>
              <a:t> y Departamento de Genómica </a:t>
            </a:r>
            <a:r>
              <a:rPr lang="es-ES" altLang="fi-FI" sz="1700" u="sng" dirty="0" err="1"/>
              <a:t>Dept</a:t>
            </a:r>
            <a:r>
              <a:rPr lang="es-ES" altLang="fi-FI" sz="1700" u="sng" dirty="0"/>
              <a:t>.</a:t>
            </a:r>
          </a:p>
          <a:p>
            <a:r>
              <a:rPr lang="es-ES" altLang="fi-FI" sz="1700" dirty="0"/>
              <a:t>Ana </a:t>
            </a:r>
            <a:r>
              <a:rPr lang="es-ES" altLang="fi-FI" sz="1700" dirty="0" err="1" smtClean="0"/>
              <a:t>Conesa</a:t>
            </a:r>
            <a:endParaRPr lang="es-ES" altLang="fi-FI" sz="1700" dirty="0"/>
          </a:p>
        </p:txBody>
      </p:sp>
      <p:sp>
        <p:nvSpPr>
          <p:cNvPr id="67590" name="Text Box 8"/>
          <p:cNvSpPr txBox="1">
            <a:spLocks noChangeArrowheads="1"/>
          </p:cNvSpPr>
          <p:nvPr/>
        </p:nvSpPr>
        <p:spPr bwMode="auto">
          <a:xfrm>
            <a:off x="179388" y="4143380"/>
            <a:ext cx="4537075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fi-FI" sz="1700" b="1" dirty="0"/>
              <a:t>Universidad </a:t>
            </a:r>
            <a:r>
              <a:rPr lang="es-ES" altLang="fi-FI" sz="1700" b="1" dirty="0" smtClean="0"/>
              <a:t>de Murcia</a:t>
            </a:r>
            <a:endParaRPr lang="es-ES" altLang="fi-FI" sz="1700" b="1" dirty="0"/>
          </a:p>
          <a:p>
            <a:r>
              <a:rPr lang="es-ES" altLang="fi-FI" sz="1700" dirty="0" smtClean="0"/>
              <a:t>Encarnación Muñoz</a:t>
            </a:r>
          </a:p>
          <a:p>
            <a:endParaRPr lang="es-ES" altLang="fi-FI" sz="1700" dirty="0"/>
          </a:p>
          <a:p>
            <a:r>
              <a:rPr lang="es-ES" altLang="fi-FI" sz="1700" b="1" dirty="0" smtClean="0"/>
              <a:t>Universidad Politécnica de Cartagena</a:t>
            </a:r>
          </a:p>
          <a:p>
            <a:r>
              <a:rPr lang="es-ES" altLang="fi-FI" sz="1700" dirty="0" smtClean="0"/>
              <a:t>Marcos Egea Gutiérrez-</a:t>
            </a:r>
            <a:r>
              <a:rPr lang="es-ES" altLang="fi-FI" sz="1700" dirty="0" err="1" smtClean="0"/>
              <a:t>Cortines</a:t>
            </a:r>
            <a:endParaRPr lang="es-ES" altLang="fi-FI" sz="1700" dirty="0"/>
          </a:p>
          <a:p>
            <a:endParaRPr lang="es-ES" altLang="fi-FI" sz="1700" dirty="0"/>
          </a:p>
          <a:p>
            <a:r>
              <a:rPr lang="es-ES" altLang="fi-FI" sz="1700" b="1" dirty="0" smtClean="0"/>
              <a:t>Universidad Católica de Murcia (UCAM)</a:t>
            </a:r>
          </a:p>
          <a:p>
            <a:r>
              <a:rPr lang="es-ES" altLang="fi-FI" sz="1700" dirty="0" smtClean="0"/>
              <a:t>Horacio Pérez</a:t>
            </a:r>
          </a:p>
          <a:p>
            <a:r>
              <a:rPr lang="es-ES" altLang="fi-FI" sz="1700" dirty="0" smtClean="0"/>
              <a:t>Silvia </a:t>
            </a:r>
            <a:r>
              <a:rPr lang="es-ES" altLang="fi-FI" sz="1700" dirty="0" err="1" smtClean="0"/>
              <a:t>Montoro</a:t>
            </a:r>
            <a:endParaRPr lang="es-ES" altLang="fi-FI" sz="1700" dirty="0" smtClean="0"/>
          </a:p>
          <a:p>
            <a:endParaRPr lang="es-ES" altLang="fi-FI" sz="1700" dirty="0"/>
          </a:p>
        </p:txBody>
      </p:sp>
      <p:pic>
        <p:nvPicPr>
          <p:cNvPr id="67591" name="Picture 9" descr="205643-logo_sta-lucía-cartage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928670"/>
            <a:ext cx="1333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10" descr="arrixa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2797160"/>
            <a:ext cx="12239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3" name="Picture 12" descr="Logo-CIP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6460" y="6143644"/>
            <a:ext cx="936214" cy="49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6" name="Picture 16" descr="oulun_yliopisto_logo_tark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900" y="785794"/>
            <a:ext cx="5937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s://campus.ucam.edu/2015/preinscripcion/estilo/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6040069"/>
            <a:ext cx="708873" cy="817931"/>
          </a:xfrm>
          <a:prstGeom prst="rect">
            <a:avLst/>
          </a:prstGeom>
          <a:noFill/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42844" y="2428868"/>
            <a:ext cx="4268787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fi-FI" sz="1700" b="1" dirty="0"/>
              <a:t>Hospital Universitario </a:t>
            </a:r>
            <a:r>
              <a:rPr lang="es-ES" altLang="fi-FI" sz="1700" b="1" dirty="0" smtClean="0"/>
              <a:t>Morales Meseguer</a:t>
            </a:r>
          </a:p>
          <a:p>
            <a:r>
              <a:rPr lang="es-ES" altLang="fi-FI" sz="1700" b="1" dirty="0" smtClean="0"/>
              <a:t>/ Centro Regional de </a:t>
            </a:r>
            <a:r>
              <a:rPr lang="es-ES" altLang="fi-FI" sz="1700" b="1" dirty="0" err="1" smtClean="0"/>
              <a:t>Hemodonación</a:t>
            </a:r>
            <a:endParaRPr lang="es-ES" altLang="fi-FI" sz="1700" b="1" dirty="0"/>
          </a:p>
          <a:p>
            <a:r>
              <a:rPr lang="es-ES" altLang="fi-FI" sz="1700" dirty="0" smtClean="0"/>
              <a:t>Javier Corral</a:t>
            </a:r>
          </a:p>
          <a:p>
            <a:r>
              <a:rPr lang="es-ES" altLang="fi-FI" sz="1700" dirty="0" smtClean="0"/>
              <a:t>Andrés Jerez</a:t>
            </a:r>
          </a:p>
          <a:p>
            <a:r>
              <a:rPr lang="es-ES" altLang="fi-FI" sz="1700" dirty="0" smtClean="0"/>
              <a:t>Elena Pérez Ceballos</a:t>
            </a:r>
          </a:p>
          <a:p>
            <a:r>
              <a:rPr lang="es-ES" altLang="fi-FI" sz="1700" dirty="0" smtClean="0"/>
              <a:t>Vicente </a:t>
            </a:r>
            <a:r>
              <a:rPr lang="es-ES" altLang="fi-FI" sz="1700" dirty="0" err="1" smtClean="0"/>
              <a:t>Vicente</a:t>
            </a:r>
            <a:endParaRPr lang="es-ES" altLang="fi-FI" sz="1700" dirty="0" smtClean="0"/>
          </a:p>
          <a:p>
            <a:endParaRPr lang="es-ES" altLang="fi-FI" sz="1700" dirty="0"/>
          </a:p>
          <a:p>
            <a:endParaRPr lang="es-ES" altLang="fi-FI" sz="1700" dirty="0"/>
          </a:p>
        </p:txBody>
      </p:sp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357158" y="-285768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Colaboradores en proyectos del grupo</a:t>
            </a:r>
            <a:endParaRPr lang="es-ES" sz="3200" dirty="0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660931" y="3509185"/>
            <a:ext cx="4268787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fi-FI" sz="1700" b="1" dirty="0" smtClean="0"/>
              <a:t>Universidad </a:t>
            </a:r>
            <a:r>
              <a:rPr lang="es-ES" altLang="fi-FI" sz="1700" b="1" dirty="0" err="1" smtClean="0"/>
              <a:t>Masaryk</a:t>
            </a:r>
            <a:r>
              <a:rPr lang="es-ES" altLang="fi-FI" sz="1700" b="1" dirty="0" smtClean="0"/>
              <a:t>, </a:t>
            </a:r>
            <a:r>
              <a:rPr lang="es-ES" altLang="fi-FI" sz="1700" b="1" dirty="0" err="1" smtClean="0"/>
              <a:t>Brno</a:t>
            </a:r>
            <a:r>
              <a:rPr lang="es-ES" altLang="fi-FI" sz="1700" b="1" dirty="0" smtClean="0"/>
              <a:t>, </a:t>
            </a:r>
            <a:r>
              <a:rPr lang="es-ES" altLang="fi-FI" sz="1700" b="1" dirty="0" err="1" smtClean="0"/>
              <a:t>RCh</a:t>
            </a:r>
            <a:endParaRPr lang="es-ES" altLang="fi-FI" sz="1700" b="1" dirty="0"/>
          </a:p>
          <a:p>
            <a:r>
              <a:rPr lang="en-US" sz="1600" u="sng" dirty="0"/>
              <a:t>Central European Institute of Technology (</a:t>
            </a:r>
            <a:r>
              <a:rPr lang="en-US" sz="1600" b="1" u="sng" dirty="0"/>
              <a:t>CEITEC</a:t>
            </a:r>
            <a:r>
              <a:rPr lang="en-US" sz="1600" u="sng" dirty="0" smtClean="0"/>
              <a:t>)</a:t>
            </a:r>
            <a:endParaRPr lang="es-ES" altLang="fi-FI" sz="1700" u="sng" dirty="0"/>
          </a:p>
          <a:p>
            <a:r>
              <a:rPr lang="es-ES" altLang="fi-FI" sz="1700" dirty="0" err="1" smtClean="0"/>
              <a:t>Ondrej</a:t>
            </a:r>
            <a:r>
              <a:rPr lang="es-ES" altLang="fi-FI" sz="1700" dirty="0" smtClean="0"/>
              <a:t> </a:t>
            </a:r>
            <a:r>
              <a:rPr lang="es-ES" altLang="fi-FI" sz="1700" dirty="0" err="1" smtClean="0"/>
              <a:t>Slaby</a:t>
            </a:r>
            <a:endParaRPr lang="es-ES" altLang="fi-FI" sz="1700" dirty="0" smtClean="0"/>
          </a:p>
          <a:p>
            <a:endParaRPr lang="es-ES" altLang="fi-FI" sz="1700" b="1" dirty="0" smtClean="0"/>
          </a:p>
          <a:p>
            <a:r>
              <a:rPr lang="es-ES" altLang="fi-FI" sz="1700" b="1" dirty="0" smtClean="0"/>
              <a:t>Universidad Autónoma de Madrid</a:t>
            </a:r>
          </a:p>
          <a:p>
            <a:r>
              <a:rPr lang="es-ES" altLang="fi-FI" sz="1700" dirty="0" smtClean="0"/>
              <a:t>Eduardo Estrada</a:t>
            </a:r>
          </a:p>
          <a:p>
            <a:endParaRPr lang="es-ES" altLang="fi-FI" sz="1700" dirty="0"/>
          </a:p>
        </p:txBody>
      </p:sp>
      <p:pic>
        <p:nvPicPr>
          <p:cNvPr id="17410" name="Picture 2" descr="https://yt3.ggpht.com/--FEg5wV_kSU/AAAAAAAAAAI/AAAAAAAAAAA/E-2acKHw0ms/s88-c-k-no-rj-c0xffffff/pho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3929066"/>
            <a:ext cx="571503" cy="571504"/>
          </a:xfrm>
          <a:prstGeom prst="rect">
            <a:avLst/>
          </a:prstGeom>
          <a:noFill/>
        </p:spPr>
      </p:pic>
      <p:pic>
        <p:nvPicPr>
          <p:cNvPr id="17412" name="Picture 4" descr="https://www.carm.es/web/integra.servlets.Blob?TABLA=IMAGEN_RED_BLOB&amp;CAMPOCLAVE=ID&amp;VALORCLAVE=33842&amp;CAMPOIMAGEN=IMAG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2928934"/>
            <a:ext cx="714375" cy="714375"/>
          </a:xfrm>
          <a:prstGeom prst="rect">
            <a:avLst/>
          </a:prstGeom>
          <a:noFill/>
        </p:spPr>
      </p:pic>
      <p:pic>
        <p:nvPicPr>
          <p:cNvPr id="17414" name="Picture 6" descr="http://www.sicarm.es/cache/imagenes/31/4/31486.jpg"/>
          <p:cNvPicPr>
            <a:picLocks noChangeAspect="1" noChangeArrowheads="1"/>
          </p:cNvPicPr>
          <p:nvPr/>
        </p:nvPicPr>
        <p:blipFill>
          <a:blip r:embed="rId9" cstate="print"/>
          <a:srcRect b="29245"/>
          <a:stretch>
            <a:fillRect/>
          </a:stretch>
        </p:blipFill>
        <p:spPr bwMode="auto">
          <a:xfrm>
            <a:off x="3571868" y="4000504"/>
            <a:ext cx="1009650" cy="714380"/>
          </a:xfrm>
          <a:prstGeom prst="rect">
            <a:avLst/>
          </a:prstGeom>
          <a:noFill/>
        </p:spPr>
      </p:pic>
      <p:pic>
        <p:nvPicPr>
          <p:cNvPr id="17416" name="Picture 8" descr="http://www.upct.es/imagenes/estructura/galeria_escudo.gif"/>
          <p:cNvPicPr>
            <a:picLocks noChangeAspect="1" noChangeArrowheads="1"/>
          </p:cNvPicPr>
          <p:nvPr/>
        </p:nvPicPr>
        <p:blipFill>
          <a:blip r:embed="rId10" cstate="print"/>
          <a:srcRect l="19737" t="17176" r="21052" b="19847"/>
          <a:stretch>
            <a:fillRect/>
          </a:stretch>
        </p:blipFill>
        <p:spPr bwMode="auto">
          <a:xfrm>
            <a:off x="3786182" y="5000636"/>
            <a:ext cx="642942" cy="589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Fortalezas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Investigación aplicada multidisciplinar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smtClean="0"/>
              <a:t>desde la </a:t>
            </a:r>
            <a:r>
              <a:rPr lang="es-ES" dirty="0" smtClean="0"/>
              <a:t>Anatomía Patológica</a:t>
            </a:r>
          </a:p>
          <a:p>
            <a:r>
              <a:rPr lang="es-ES" dirty="0" smtClean="0"/>
              <a:t>El rendimiento científico</a:t>
            </a:r>
          </a:p>
          <a:p>
            <a:r>
              <a:rPr lang="es-ES" dirty="0" smtClean="0"/>
              <a:t>Las muestras</a:t>
            </a:r>
          </a:p>
          <a:p>
            <a:r>
              <a:rPr lang="es-ES" dirty="0" smtClean="0"/>
              <a:t>El equipamiento </a:t>
            </a:r>
          </a:p>
          <a:p>
            <a:r>
              <a:rPr lang="es-ES" dirty="0" smtClean="0"/>
              <a:t>Disposición para la colaboración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Intereses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Análisis </a:t>
            </a:r>
            <a:r>
              <a:rPr lang="es-ES" dirty="0" err="1" smtClean="0"/>
              <a:t>bioinformático</a:t>
            </a:r>
            <a:endParaRPr lang="es-ES" dirty="0" smtClean="0"/>
          </a:p>
          <a:p>
            <a:r>
              <a:rPr lang="es-ES" dirty="0" smtClean="0"/>
              <a:t>Caracterización funcional de moléculas</a:t>
            </a:r>
          </a:p>
          <a:p>
            <a:r>
              <a:rPr lang="es-ES" dirty="0" smtClean="0"/>
              <a:t>Caracterización funcional de polimorfismos</a:t>
            </a:r>
          </a:p>
          <a:p>
            <a:r>
              <a:rPr lang="es-ES" dirty="0" smtClean="0"/>
              <a:t>Aumentar tamaño </a:t>
            </a:r>
            <a:r>
              <a:rPr lang="es-ES" dirty="0" err="1" smtClean="0"/>
              <a:t>muestral</a:t>
            </a:r>
            <a:r>
              <a:rPr lang="es-ES" dirty="0" smtClean="0"/>
              <a:t> para estudios </a:t>
            </a:r>
            <a:r>
              <a:rPr lang="es-ES" dirty="0" err="1" smtClean="0"/>
              <a:t>farmacogenéticos</a:t>
            </a:r>
            <a:endParaRPr lang="es-ES" dirty="0" smtClean="0"/>
          </a:p>
          <a:p>
            <a:r>
              <a:rPr lang="es-ES" dirty="0" smtClean="0"/>
              <a:t>ADN circulante</a:t>
            </a:r>
          </a:p>
          <a:p>
            <a:r>
              <a:rPr lang="es-ES" dirty="0" err="1" smtClean="0"/>
              <a:t>Microbiota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Gracias</a:t>
            </a:r>
            <a:endParaRPr lang="es-ES" dirty="0"/>
          </a:p>
        </p:txBody>
      </p:sp>
      <p:pic>
        <p:nvPicPr>
          <p:cNvPr id="4" name="Picture 2" descr="http://www.ffis.es/logos/LogoIMI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3671" y="3212710"/>
            <a:ext cx="2356658" cy="1300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Fortalezas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Investigación aplicada multidisciplinar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dirty="0" smtClean="0"/>
              <a:t>desde la </a:t>
            </a:r>
            <a:r>
              <a:rPr lang="es-ES" dirty="0" smtClean="0"/>
              <a:t>Anatomía Patológica</a:t>
            </a:r>
          </a:p>
          <a:p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El rendimiento científico</a:t>
            </a:r>
          </a:p>
          <a:p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Las muestras</a:t>
            </a:r>
          </a:p>
          <a:p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El equipamiento </a:t>
            </a:r>
          </a:p>
          <a:p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Disposición para la 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colaboración</a:t>
            </a:r>
            <a:endParaRPr lang="es-ES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OBJETIV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83568" y="2564904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400" dirty="0" smtClean="0"/>
              <a:t>Identificación en tejido de marcadores diagnósticos y pronósticos en cáncer y lesiones precursoras</a:t>
            </a:r>
          </a:p>
          <a:p>
            <a:pPr marL="342900" indent="-342900">
              <a:buFont typeface="+mj-lt"/>
              <a:buAutoNum type="arabicPeriod"/>
            </a:pPr>
            <a:endParaRPr lang="es-E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s-ES" sz="2400" dirty="0" smtClean="0"/>
              <a:t>Caracterización de factores implicados en la respuesta frente anticuerpos monoclonales en enfermedades inflamatorias crónicas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75656" y="705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1</a:t>
            </a:r>
            <a:endParaRPr lang="es-ES" sz="4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609062"/>
            <a:ext cx="6574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2. Oncología Clínica Experimental</a:t>
            </a:r>
            <a:endParaRPr lang="es-ES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87240"/>
            <a:ext cx="64370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 smtClean="0"/>
              <a:t>Patología Molecular y </a:t>
            </a:r>
            <a:r>
              <a:rPr lang="es-ES" sz="3000" b="1" dirty="0" err="1" smtClean="0"/>
              <a:t>Farmacogenética</a:t>
            </a:r>
            <a:endParaRPr lang="es-E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385763" y="557213"/>
            <a:ext cx="843438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fi-FI" dirty="0" smtClean="0"/>
              <a:t>La morfología es una manifestación compleja de cambios moleculares</a:t>
            </a: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133600"/>
            <a:ext cx="5335588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altLang="fi-FI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1438" t="33093" r="9567" b="10797"/>
          <a:stretch>
            <a:fillRect/>
          </a:stretch>
        </p:blipFill>
        <p:spPr bwMode="auto">
          <a:xfrm>
            <a:off x="0" y="0"/>
            <a:ext cx="7704138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107950" y="3638550"/>
            <a:ext cx="229075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fi-FI" dirty="0" smtClean="0"/>
              <a:t>Atolón de las Maldivas</a:t>
            </a:r>
            <a:endParaRPr lang="es-ES" altLang="fi-FI" dirty="0"/>
          </a:p>
        </p:txBody>
      </p:sp>
      <p:pic>
        <p:nvPicPr>
          <p:cNvPr id="43010" name="Picture 2" descr="http://scientia1.files.wordpress.com/2011/06/edad-tier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429132"/>
            <a:ext cx="2857500" cy="2143125"/>
          </a:xfrm>
          <a:prstGeom prst="rect">
            <a:avLst/>
          </a:prstGeom>
          <a:noFill/>
        </p:spPr>
      </p:pic>
      <p:cxnSp>
        <p:nvCxnSpPr>
          <p:cNvPr id="10" name="9 Conector recto de flecha"/>
          <p:cNvCxnSpPr/>
          <p:nvPr/>
        </p:nvCxnSpPr>
        <p:spPr>
          <a:xfrm>
            <a:off x="3714744" y="5500702"/>
            <a:ext cx="242889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2" name="Picture 4" descr="http://www.gyscomunicacion.es/http:/gyscomunicacion.es/wp-content/uploads/2013/11/1_Autocasion.com_tubo_escape_28_noviembre_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5020" y="4490194"/>
            <a:ext cx="2878980" cy="2010640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4643438" y="4500570"/>
            <a:ext cx="58862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800" dirty="0" smtClean="0"/>
              <a:t>?</a:t>
            </a:r>
            <a:endParaRPr lang="es-ES" sz="6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es-ES" dirty="0" smtClean="0"/>
              <a:t>Nuestra trayectoria en el estudio de variantes histológicas de CRC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98663"/>
            <a:ext cx="8229600" cy="4525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fi-FI" altLang="es-ES" sz="4000" dirty="0" smtClean="0"/>
              <a:t>Clinicopatológica</a:t>
            </a:r>
          </a:p>
          <a:p>
            <a:pPr eaLnBrk="1" hangingPunct="1">
              <a:lnSpc>
                <a:spcPct val="80000"/>
              </a:lnSpc>
            </a:pPr>
            <a:r>
              <a:rPr lang="fi-FI" altLang="es-ES" sz="4000" dirty="0" smtClean="0"/>
              <a:t>Histológica</a:t>
            </a:r>
          </a:p>
          <a:p>
            <a:pPr eaLnBrk="1" hangingPunct="1">
              <a:lnSpc>
                <a:spcPct val="80000"/>
              </a:lnSpc>
            </a:pPr>
            <a:r>
              <a:rPr lang="fi-FI" altLang="es-ES" sz="4000" dirty="0" smtClean="0"/>
              <a:t>Immunohistoquímica</a:t>
            </a:r>
          </a:p>
          <a:p>
            <a:pPr eaLnBrk="1" hangingPunct="1">
              <a:lnSpc>
                <a:spcPct val="80000"/>
              </a:lnSpc>
            </a:pPr>
            <a:r>
              <a:rPr lang="fi-FI" altLang="es-ES" sz="4000" dirty="0" smtClean="0"/>
              <a:t>Molecular </a:t>
            </a:r>
          </a:p>
          <a:p>
            <a:pPr eaLnBrk="1" hangingPunct="1">
              <a:lnSpc>
                <a:spcPct val="80000"/>
              </a:lnSpc>
            </a:pPr>
            <a:r>
              <a:rPr lang="fi-FI" altLang="es-ES" sz="4000" dirty="0" smtClean="0"/>
              <a:t>Perfiles de expresión</a:t>
            </a:r>
          </a:p>
          <a:p>
            <a:pPr eaLnBrk="1" hangingPunct="1">
              <a:lnSpc>
                <a:spcPct val="80000"/>
              </a:lnSpc>
            </a:pPr>
            <a:r>
              <a:rPr lang="fi-FI" altLang="es-ES" sz="4000" dirty="0" smtClean="0"/>
              <a:t>Metiloma</a:t>
            </a:r>
          </a:p>
          <a:p>
            <a:pPr eaLnBrk="1" hangingPunct="1">
              <a:lnSpc>
                <a:spcPct val="80000"/>
              </a:lnSpc>
            </a:pPr>
            <a:r>
              <a:rPr lang="fi-FI" altLang="es-ES" sz="4000" dirty="0" smtClean="0"/>
              <a:t>Metagenómica</a:t>
            </a:r>
            <a:endParaRPr lang="es-ES" altLang="es-ES" sz="4000" dirty="0" smtClean="0"/>
          </a:p>
          <a:p>
            <a:pPr eaLnBrk="1" hangingPunct="1">
              <a:lnSpc>
                <a:spcPct val="80000"/>
              </a:lnSpc>
            </a:pPr>
            <a:endParaRPr lang="es-ES" altLang="es-ES" sz="4000" dirty="0" smtClean="0">
              <a:sym typeface="Symbol" pitchFamily="18" charset="2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6545263" y="1800225"/>
            <a:ext cx="733425" cy="4391025"/>
          </a:xfrm>
          <a:custGeom>
            <a:avLst/>
            <a:gdLst>
              <a:gd name="connsiteX0" fmla="*/ 0 w 732417"/>
              <a:gd name="connsiteY0" fmla="*/ 0 h 4392148"/>
              <a:gd name="connsiteX1" fmla="*/ 493486 w 732417"/>
              <a:gd name="connsiteY1" fmla="*/ 261258 h 4392148"/>
              <a:gd name="connsiteX2" fmla="*/ 508000 w 732417"/>
              <a:gd name="connsiteY2" fmla="*/ 333829 h 4392148"/>
              <a:gd name="connsiteX3" fmla="*/ 508000 w 732417"/>
              <a:gd name="connsiteY3" fmla="*/ 638629 h 4392148"/>
              <a:gd name="connsiteX4" fmla="*/ 275771 w 732417"/>
              <a:gd name="connsiteY4" fmla="*/ 928915 h 4392148"/>
              <a:gd name="connsiteX5" fmla="*/ 87086 w 732417"/>
              <a:gd name="connsiteY5" fmla="*/ 1146629 h 4392148"/>
              <a:gd name="connsiteX6" fmla="*/ 14514 w 732417"/>
              <a:gd name="connsiteY6" fmla="*/ 1567543 h 4392148"/>
              <a:gd name="connsiteX7" fmla="*/ 101600 w 732417"/>
              <a:gd name="connsiteY7" fmla="*/ 1785258 h 4392148"/>
              <a:gd name="connsiteX8" fmla="*/ 420914 w 732417"/>
              <a:gd name="connsiteY8" fmla="*/ 2046515 h 4392148"/>
              <a:gd name="connsiteX9" fmla="*/ 653143 w 732417"/>
              <a:gd name="connsiteY9" fmla="*/ 2583543 h 4392148"/>
              <a:gd name="connsiteX10" fmla="*/ 159657 w 732417"/>
              <a:gd name="connsiteY10" fmla="*/ 3454400 h 4392148"/>
              <a:gd name="connsiteX11" fmla="*/ 696686 w 732417"/>
              <a:gd name="connsiteY11" fmla="*/ 4339772 h 4392148"/>
              <a:gd name="connsiteX12" fmla="*/ 682171 w 732417"/>
              <a:gd name="connsiteY12" fmla="*/ 4296229 h 4392148"/>
              <a:gd name="connsiteX13" fmla="*/ 682171 w 732417"/>
              <a:gd name="connsiteY13" fmla="*/ 4354286 h 439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2417" h="4392148">
                <a:moveTo>
                  <a:pt x="0" y="0"/>
                </a:moveTo>
                <a:cubicBezTo>
                  <a:pt x="204409" y="102810"/>
                  <a:pt x="408819" y="205620"/>
                  <a:pt x="493486" y="261258"/>
                </a:cubicBezTo>
                <a:cubicBezTo>
                  <a:pt x="578153" y="316896"/>
                  <a:pt x="505581" y="270934"/>
                  <a:pt x="508000" y="333829"/>
                </a:cubicBezTo>
                <a:cubicBezTo>
                  <a:pt x="510419" y="396724"/>
                  <a:pt x="546705" y="539448"/>
                  <a:pt x="508000" y="638629"/>
                </a:cubicBezTo>
                <a:cubicBezTo>
                  <a:pt x="469295" y="737810"/>
                  <a:pt x="345923" y="844248"/>
                  <a:pt x="275771" y="928915"/>
                </a:cubicBezTo>
                <a:cubicBezTo>
                  <a:pt x="205619" y="1013582"/>
                  <a:pt x="130629" y="1040191"/>
                  <a:pt x="87086" y="1146629"/>
                </a:cubicBezTo>
                <a:cubicBezTo>
                  <a:pt x="43543" y="1253067"/>
                  <a:pt x="12095" y="1461105"/>
                  <a:pt x="14514" y="1567543"/>
                </a:cubicBezTo>
                <a:cubicBezTo>
                  <a:pt x="16933" y="1673981"/>
                  <a:pt x="33867" y="1705429"/>
                  <a:pt x="101600" y="1785258"/>
                </a:cubicBezTo>
                <a:cubicBezTo>
                  <a:pt x="169333" y="1865087"/>
                  <a:pt x="328990" y="1913468"/>
                  <a:pt x="420914" y="2046515"/>
                </a:cubicBezTo>
                <a:cubicBezTo>
                  <a:pt x="512838" y="2179563"/>
                  <a:pt x="696686" y="2348896"/>
                  <a:pt x="653143" y="2583543"/>
                </a:cubicBezTo>
                <a:cubicBezTo>
                  <a:pt x="609600" y="2818191"/>
                  <a:pt x="152400" y="3161695"/>
                  <a:pt x="159657" y="3454400"/>
                </a:cubicBezTo>
                <a:cubicBezTo>
                  <a:pt x="166914" y="3747105"/>
                  <a:pt x="609600" y="4199467"/>
                  <a:pt x="696686" y="4339772"/>
                </a:cubicBezTo>
                <a:cubicBezTo>
                  <a:pt x="783772" y="4480077"/>
                  <a:pt x="684590" y="4293810"/>
                  <a:pt x="682171" y="4296229"/>
                </a:cubicBezTo>
                <a:cubicBezTo>
                  <a:pt x="679752" y="4298648"/>
                  <a:pt x="680961" y="4326467"/>
                  <a:pt x="682171" y="4354286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cxnSp>
        <p:nvCxnSpPr>
          <p:cNvPr id="4" name="Straight Connector 3"/>
          <p:cNvCxnSpPr/>
          <p:nvPr/>
        </p:nvCxnSpPr>
        <p:spPr>
          <a:xfrm>
            <a:off x="6372225" y="1484313"/>
            <a:ext cx="287338" cy="576262"/>
          </a:xfrm>
          <a:prstGeom prst="line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227763" y="1628775"/>
            <a:ext cx="568325" cy="296863"/>
          </a:xfrm>
          <a:prstGeom prst="line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" idx="13"/>
          </p:cNvCxnSpPr>
          <p:nvPr/>
        </p:nvCxnSpPr>
        <p:spPr>
          <a:xfrm>
            <a:off x="7227888" y="6154738"/>
            <a:ext cx="152400" cy="227012"/>
          </a:xfrm>
          <a:prstGeom prst="straightConnector1">
            <a:avLst/>
          </a:prstGeom>
          <a:ln w="285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Fortalezas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Investigación aplicada multidisciplinar 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desde la 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Anatomía Patológica</a:t>
            </a:r>
          </a:p>
          <a:p>
            <a:r>
              <a:rPr lang="es-ES" dirty="0" smtClean="0"/>
              <a:t>El rendimiento científico</a:t>
            </a:r>
          </a:p>
          <a:p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Las muestras</a:t>
            </a:r>
          </a:p>
          <a:p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El equipamiento </a:t>
            </a:r>
          </a:p>
          <a:p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Disposición para la colaboración</a:t>
            </a:r>
            <a:endParaRPr lang="es-ES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Equipo investigador del SMS salvo dos técnicos:</a:t>
            </a:r>
          </a:p>
          <a:p>
            <a:pPr lvl="1"/>
            <a:r>
              <a:rPr lang="es-ES" dirty="0" smtClean="0"/>
              <a:t>Asociado a proyecto</a:t>
            </a:r>
          </a:p>
          <a:p>
            <a:pPr lvl="1"/>
            <a:r>
              <a:rPr lang="es-ES" dirty="0" smtClean="0"/>
              <a:t>Asociado a nodo 2 </a:t>
            </a:r>
            <a:r>
              <a:rPr lang="es-ES" dirty="0" err="1" smtClean="0"/>
              <a:t>BiobancMur</a:t>
            </a:r>
            <a:endParaRPr lang="es-ES" dirty="0" smtClean="0"/>
          </a:p>
          <a:p>
            <a:r>
              <a:rPr lang="es-ES" dirty="0" smtClean="0"/>
              <a:t>46 artículos; mayoría en Q1 y Q2 como CA (+137 IF) Áreas: patología, oncología, hematología, farmacología, inmunología, enfermedades infecciosas, reumatología, ginecología, reumatología </a:t>
            </a:r>
          </a:p>
          <a:p>
            <a:r>
              <a:rPr lang="es-ES" dirty="0" smtClean="0"/>
              <a:t>15 proyectos concedidos convocatorias competitivas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1124</Words>
  <Application>Microsoft Office PowerPoint</Application>
  <PresentationFormat>Presentación en pantalla (4:3)</PresentationFormat>
  <Paragraphs>172</Paragraphs>
  <Slides>21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 Murcia, 18 Mayo 2016</vt:lpstr>
      <vt:lpstr>Fortalezas</vt:lpstr>
      <vt:lpstr>Fortalezas</vt:lpstr>
      <vt:lpstr>Diapositiva 4</vt:lpstr>
      <vt:lpstr>La morfología es una manifestación compleja de cambios moleculares</vt:lpstr>
      <vt:lpstr>Diapositiva 6</vt:lpstr>
      <vt:lpstr>Nuestra trayectoria en el estudio de variantes histológicas de CRC </vt:lpstr>
      <vt:lpstr>Fortalezas</vt:lpstr>
      <vt:lpstr>Diapositiva 9</vt:lpstr>
      <vt:lpstr>Diapositiva 10</vt:lpstr>
      <vt:lpstr>Diapositiva 11</vt:lpstr>
      <vt:lpstr>Fortalezas</vt:lpstr>
      <vt:lpstr>Diapositiva 13</vt:lpstr>
      <vt:lpstr>Fortalezas</vt:lpstr>
      <vt:lpstr>Diapositiva 15</vt:lpstr>
      <vt:lpstr>Recursos explotación científica del tejido</vt:lpstr>
      <vt:lpstr>Fortalezas</vt:lpstr>
      <vt:lpstr>Colaboración en proyectos ajenos</vt:lpstr>
      <vt:lpstr>Colaboradores en proyectos del grupo</vt:lpstr>
      <vt:lpstr>Intereses</vt:lpstr>
      <vt:lpstr>Gracias</vt:lpstr>
    </vt:vector>
  </TitlesOfParts>
  <Company>SMS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Murcia, 18 Mayo 2016</dc:title>
  <dc:creator>lapa06</dc:creator>
  <cp:lastModifiedBy>.......................</cp:lastModifiedBy>
  <cp:revision>33</cp:revision>
  <dcterms:created xsi:type="dcterms:W3CDTF">2016-05-17T08:05:10Z</dcterms:created>
  <dcterms:modified xsi:type="dcterms:W3CDTF">2016-05-17T17:57:33Z</dcterms:modified>
</cp:coreProperties>
</file>