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70" r:id="rId3"/>
    <p:sldId id="272" r:id="rId4"/>
    <p:sldId id="274" r:id="rId5"/>
    <p:sldId id="273" r:id="rId6"/>
    <p:sldId id="267" r:id="rId7"/>
    <p:sldId id="271" r:id="rId8"/>
    <p:sldId id="275" r:id="rId9"/>
    <p:sldId id="257" r:id="rId10"/>
    <p:sldId id="265" r:id="rId11"/>
    <p:sldId id="258" r:id="rId12"/>
    <p:sldId id="276" r:id="rId13"/>
  </p:sldIdLst>
  <p:sldSz cx="9144000" cy="6858000" type="screen4x3"/>
  <p:notesSz cx="6669088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55F"/>
    <a:srgbClr val="C8D63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7" autoAdjust="0"/>
  </p:normalViewPr>
  <p:slideViewPr>
    <p:cSldViewPr>
      <p:cViewPr varScale="1">
        <p:scale>
          <a:sx n="43" d="100"/>
          <a:sy n="43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33132-8BA9-4711-AEDB-C5E5D87B6B3C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31825-96E4-467E-9B4D-263FD584B26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9931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6C7F6-03A4-445A-8BCD-697E7AF6889A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6C7F6-03A4-445A-8BCD-697E7AF6889A}" type="datetimeFigureOut">
              <a:rPr lang="es-ES" smtClean="0"/>
              <a:pPr/>
              <a:t>28/06/2016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662C9-8BD3-4D98-ACE7-2C34D4785A6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637592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rciasalud.es/publicaciones.php?op=mostrar_publicacion&amp;id=169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OBJETIV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11560" y="2492896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Identificar los factores ambientales y genéticos que influyen en la aparición de las enfermedades </a:t>
            </a:r>
            <a:r>
              <a:rPr lang="es-ES" sz="2400" dirty="0" smtClean="0"/>
              <a:t>y </a:t>
            </a:r>
            <a:r>
              <a:rPr lang="es-ES" sz="2400" dirty="0"/>
              <a:t>cuantificar su efecto 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b="1" dirty="0" smtClean="0"/>
              <a:t>Enfermedades cardiovasculares</a:t>
            </a:r>
            <a:endParaRPr lang="es-E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b="1" dirty="0" smtClean="0"/>
              <a:t>Diabetes </a:t>
            </a:r>
            <a:r>
              <a:rPr lang="es-ES_tradnl" sz="2400" b="1" dirty="0" smtClean="0"/>
              <a:t>y otras enfermedades </a:t>
            </a:r>
            <a:r>
              <a:rPr lang="es-ES_tradnl" sz="2400" b="1" dirty="0" smtClean="0"/>
              <a:t>metabólicas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b="1" dirty="0" smtClean="0"/>
              <a:t>Enfermedades </a:t>
            </a:r>
            <a:r>
              <a:rPr lang="es-ES_tradnl" sz="2400" b="1" dirty="0" smtClean="0"/>
              <a:t>neurodegenerativas</a:t>
            </a:r>
            <a:endParaRPr lang="es-ES_tradnl" sz="2400" b="1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 smtClean="0"/>
              <a:t>5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1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19223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 smtClean="0"/>
              <a:t>C005/2011</a:t>
            </a:r>
            <a:endParaRPr lang="es-ES" sz="3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835696" y="260648"/>
            <a:ext cx="740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EPIDEMIOLOGÍA, SALUD PÚBLICA Y SERVICIOS DE SALUD</a:t>
            </a:r>
            <a:endParaRPr lang="es-ES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835696" y="730569"/>
            <a:ext cx="617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Epidemiología del Cáncer y otras enfermedades crónicas</a:t>
            </a:r>
            <a:endParaRPr lang="es-ES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347864" y="1162147"/>
            <a:ext cx="5613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Investigación en epidemiología y salud pública</a:t>
            </a:r>
            <a:endParaRPr lang="es-ES" sz="2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547664" y="4941168"/>
            <a:ext cx="6264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Diana </a:t>
            </a:r>
            <a:r>
              <a:rPr lang="es-ES_tradnl" b="1" dirty="0" err="1" smtClean="0"/>
              <a:t>Gavrila</a:t>
            </a:r>
            <a:r>
              <a:rPr lang="es-ES_tradnl" b="1" dirty="0" smtClean="0"/>
              <a:t> </a:t>
            </a:r>
            <a:r>
              <a:rPr lang="es-ES_tradnl" b="1" dirty="0" err="1" smtClean="0"/>
              <a:t>Chervase</a:t>
            </a:r>
            <a:endParaRPr lang="es-ES_tradnl" b="1" dirty="0" smtClean="0"/>
          </a:p>
          <a:p>
            <a:r>
              <a:rPr lang="es-ES_tradnl" sz="1600" dirty="0" smtClean="0"/>
              <a:t>Médico Especialista en Medicina Preventiva y Salud Pública</a:t>
            </a:r>
            <a:endParaRPr lang="es-ES_tradnl" sz="1600" dirty="0"/>
          </a:p>
          <a:p>
            <a:r>
              <a:rPr lang="es-ES_tradnl" sz="1600" dirty="0" smtClean="0"/>
              <a:t>Servicio de Epidemiología, Consejería de Sanidad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5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1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19223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 smtClean="0"/>
              <a:t>C005/2011</a:t>
            </a:r>
            <a:endParaRPr lang="es-ES" sz="30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1835696" y="260648"/>
            <a:ext cx="740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EPIDEMIOLOGÍA, SALUD PÚBLICA Y SERVICIOS DE SALUD</a:t>
            </a:r>
            <a:endParaRPr lang="es-ES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835696" y="730569"/>
            <a:ext cx="617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Epidemiología del Cáncer y otras enfermedades crónicas</a:t>
            </a:r>
            <a:endParaRPr lang="es-ES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347864" y="1162147"/>
            <a:ext cx="5613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Investigación en epidemiología y salud pública</a:t>
            </a:r>
            <a:endParaRPr lang="es-ES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/>
          <a:srcRect b="20670"/>
          <a:stretch/>
        </p:blipFill>
        <p:spPr>
          <a:xfrm>
            <a:off x="2267744" y="1562257"/>
            <a:ext cx="5402532" cy="5256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192" y="1426584"/>
            <a:ext cx="313971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74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5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1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19223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 smtClean="0"/>
              <a:t>C005/2011</a:t>
            </a:r>
            <a:endParaRPr lang="es-ES" sz="30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1835696" y="260648"/>
            <a:ext cx="740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EPIDEMIOLOGÍA, SALUD PÚBLICA Y SERVICIOS DE SALUD</a:t>
            </a:r>
            <a:endParaRPr lang="es-ES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835696" y="730569"/>
            <a:ext cx="617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Epidemiología del Cáncer y otras enfermedades crónicas</a:t>
            </a:r>
            <a:endParaRPr lang="es-ES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347864" y="1162147"/>
            <a:ext cx="5613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Investigación en epidemiología y salud pública</a:t>
            </a:r>
            <a:endParaRPr lang="es-ES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728194" y="1856669"/>
            <a:ext cx="8388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s-ES" b="1" dirty="0" err="1" smtClean="0"/>
              <a:t>Parkinson's</a:t>
            </a:r>
            <a:r>
              <a:rPr lang="es-ES" b="1" dirty="0" smtClean="0"/>
              <a:t> </a:t>
            </a:r>
            <a:r>
              <a:rPr lang="es-ES" b="1" dirty="0" err="1"/>
              <a:t>Disease</a:t>
            </a:r>
            <a:r>
              <a:rPr lang="es-ES" b="1" dirty="0"/>
              <a:t> Case </a:t>
            </a:r>
            <a:r>
              <a:rPr lang="es-ES" b="1" dirty="0" err="1"/>
              <a:t>Ascertainment</a:t>
            </a:r>
            <a:r>
              <a:rPr lang="es-ES" b="1" dirty="0"/>
              <a:t> in </a:t>
            </a:r>
            <a:r>
              <a:rPr lang="es-ES" b="1" dirty="0" err="1"/>
              <a:t>the</a:t>
            </a:r>
            <a:r>
              <a:rPr lang="es-ES" b="1" dirty="0"/>
              <a:t> EPIC </a:t>
            </a:r>
            <a:r>
              <a:rPr lang="es-ES" b="1" dirty="0" err="1"/>
              <a:t>Cohort</a:t>
            </a:r>
            <a:r>
              <a:rPr lang="es-ES" b="1" dirty="0"/>
              <a:t>: </a:t>
            </a:r>
            <a:r>
              <a:rPr lang="es-ES" b="1" dirty="0" err="1"/>
              <a:t>The</a:t>
            </a:r>
            <a:r>
              <a:rPr lang="es-ES" b="1" dirty="0"/>
              <a:t> NeuroEPIC4PD </a:t>
            </a:r>
            <a:r>
              <a:rPr lang="es-ES" b="1" dirty="0" err="1"/>
              <a:t>Study</a:t>
            </a:r>
            <a:r>
              <a:rPr lang="es-ES" b="1" dirty="0"/>
              <a:t>.</a:t>
            </a:r>
          </a:p>
          <a:p>
            <a:r>
              <a:rPr lang="es-ES" dirty="0" err="1" smtClean="0">
                <a:hlinkClick r:id="rId3" tooltip="Neuro-degenerative diseases."/>
              </a:rPr>
              <a:t>Neurodegener</a:t>
            </a:r>
            <a:r>
              <a:rPr lang="es-ES" dirty="0" smtClean="0">
                <a:hlinkClick r:id="rId3" tooltip="Neuro-degenerative diseases."/>
              </a:rPr>
              <a:t> </a:t>
            </a:r>
            <a:r>
              <a:rPr lang="es-ES" dirty="0" err="1">
                <a:hlinkClick r:id="rId3" tooltip="Neuro-degenerative diseases."/>
              </a:rPr>
              <a:t>Dis</a:t>
            </a:r>
            <a:r>
              <a:rPr lang="es-ES" dirty="0">
                <a:hlinkClick r:id="rId3" tooltip="Neuro-degenerative diseases."/>
              </a:rPr>
              <a:t>.</a:t>
            </a:r>
            <a:r>
              <a:rPr lang="es-ES" dirty="0"/>
              <a:t> 2015;15(6):331-8. </a:t>
            </a:r>
            <a:r>
              <a:rPr lang="es-ES" dirty="0" err="1"/>
              <a:t>doi</a:t>
            </a:r>
            <a:r>
              <a:rPr lang="es-ES" dirty="0"/>
              <a:t>: 10.1159/000381857. </a:t>
            </a:r>
            <a:r>
              <a:rPr lang="es-ES" dirty="0" err="1"/>
              <a:t>Epub</a:t>
            </a:r>
            <a:r>
              <a:rPr lang="es-ES" dirty="0"/>
              <a:t> 2015 </a:t>
            </a:r>
            <a:r>
              <a:rPr lang="es-ES" dirty="0" err="1"/>
              <a:t>Sep</a:t>
            </a:r>
            <a:r>
              <a:rPr lang="es-ES" dirty="0"/>
              <a:t> 17</a:t>
            </a:r>
            <a:r>
              <a:rPr lang="es-ES" dirty="0" smtClean="0"/>
              <a:t>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-34724" y="1496359"/>
            <a:ext cx="2984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NeuroEPIC4PD</a:t>
            </a:r>
            <a:endParaRPr lang="es-ES" sz="36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28194" y="5795972"/>
            <a:ext cx="7876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Smoking patterns and the risk of Parkinson’s disease in NeuroEPIC4PD</a:t>
            </a:r>
            <a:endParaRPr lang="es-ES" b="1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836" y="2805193"/>
            <a:ext cx="8864352" cy="2926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5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1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19223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 smtClean="0"/>
              <a:t>C005/2011</a:t>
            </a:r>
            <a:endParaRPr lang="es-ES" sz="30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1835696" y="260648"/>
            <a:ext cx="740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EPIDEMIOLOGÍA, SALUD PÚBLICA Y SERVICIOS DE SALUD</a:t>
            </a:r>
            <a:endParaRPr lang="es-ES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835696" y="730569"/>
            <a:ext cx="617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Epidemiología del Cáncer y otras enfermedades crónicas</a:t>
            </a:r>
            <a:endParaRPr lang="es-ES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347864" y="1162147"/>
            <a:ext cx="5613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Investigación en epidemiología y salud pública</a:t>
            </a:r>
            <a:endParaRPr lang="es-ES" sz="2000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16"/>
          <a:stretch/>
        </p:blipFill>
        <p:spPr>
          <a:xfrm>
            <a:off x="0" y="1560597"/>
            <a:ext cx="9144000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012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ROYEC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5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1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19223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 smtClean="0"/>
              <a:t>C005/2011</a:t>
            </a:r>
            <a:endParaRPr lang="es-ES" sz="3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835696" y="260648"/>
            <a:ext cx="740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EPIDEMIOLOGÍA, SALUD PÚBLICA Y SERVICIOS DE SALUD</a:t>
            </a:r>
            <a:endParaRPr lang="es-ES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835696" y="730569"/>
            <a:ext cx="617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Epidemiología del Cáncer y otras enfermedades crónicas</a:t>
            </a:r>
            <a:endParaRPr lang="es-ES" sz="2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347864" y="1162147"/>
            <a:ext cx="5613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Investigación en epidemiología y salud pública</a:t>
            </a:r>
            <a:endParaRPr lang="es-ES" sz="2000" b="1" dirty="0"/>
          </a:p>
        </p:txBody>
      </p:sp>
      <p:sp>
        <p:nvSpPr>
          <p:cNvPr id="2" name="Rectángulo 1"/>
          <p:cNvSpPr/>
          <p:nvPr/>
        </p:nvSpPr>
        <p:spPr>
          <a:xfrm>
            <a:off x="726723" y="2780928"/>
            <a:ext cx="15023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/>
                <a:solidFill>
                  <a:srgbClr val="C8D63E"/>
                </a:solidFill>
                <a:effectLst/>
              </a:rPr>
              <a:t>ERICE</a:t>
            </a:r>
            <a:endParaRPr lang="es-ES" sz="4400" b="1" cap="none" spc="0" dirty="0">
              <a:ln/>
              <a:solidFill>
                <a:srgbClr val="C8D63E"/>
              </a:solidFill>
              <a:effectLst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83568" y="3645024"/>
            <a:ext cx="19736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/>
                <a:solidFill>
                  <a:srgbClr val="C8D63E"/>
                </a:solidFill>
              </a:rPr>
              <a:t>FRESCO</a:t>
            </a:r>
            <a:endParaRPr lang="es-ES" sz="4400" b="1" dirty="0">
              <a:ln/>
              <a:solidFill>
                <a:srgbClr val="C8D63E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74397" y="4603775"/>
            <a:ext cx="41136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_tradnl" sz="4400" b="1" dirty="0" smtClean="0">
                <a:ln/>
                <a:solidFill>
                  <a:srgbClr val="C8D63E"/>
                </a:solidFill>
              </a:rPr>
              <a:t>EPIC-</a:t>
            </a:r>
            <a:r>
              <a:rPr lang="es-ES_tradnl" sz="4400" b="1" dirty="0" err="1" smtClean="0">
                <a:ln/>
                <a:solidFill>
                  <a:srgbClr val="C8D63E"/>
                </a:solidFill>
              </a:rPr>
              <a:t>Heart</a:t>
            </a:r>
            <a:r>
              <a:rPr lang="es-ES_tradnl" sz="4400" b="1" dirty="0" smtClean="0">
                <a:ln/>
                <a:solidFill>
                  <a:srgbClr val="C8D63E"/>
                </a:solidFill>
              </a:rPr>
              <a:t> </a:t>
            </a:r>
            <a:r>
              <a:rPr lang="es-ES_tradnl" sz="4400" b="1" dirty="0" err="1" smtClean="0">
                <a:ln/>
                <a:solidFill>
                  <a:srgbClr val="C8D63E"/>
                </a:solidFill>
              </a:rPr>
              <a:t>Spain</a:t>
            </a:r>
            <a:endParaRPr lang="es-ES" sz="4400" b="1" dirty="0">
              <a:ln/>
              <a:solidFill>
                <a:srgbClr val="C8D63E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90273" y="5467871"/>
            <a:ext cx="23695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_tradnl" sz="4400" b="1" dirty="0" smtClean="0">
                <a:ln/>
                <a:solidFill>
                  <a:srgbClr val="C8D63E"/>
                </a:solidFill>
              </a:rPr>
              <a:t>EPIC-CVD</a:t>
            </a:r>
            <a:endParaRPr lang="es-ES" sz="4400" b="1" dirty="0">
              <a:ln/>
              <a:solidFill>
                <a:srgbClr val="C8D63E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206444" y="2132856"/>
            <a:ext cx="67311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000" b="0" cap="none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Enfermedades cardiovasculares</a:t>
            </a:r>
            <a:endParaRPr lang="es-ES" sz="4000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631082" y="2987660"/>
            <a:ext cx="5796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Ecuación de riesgo cardiovascular en España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627784" y="3851756"/>
            <a:ext cx="651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Función de Riesgo </a:t>
            </a:r>
            <a:r>
              <a:rPr lang="es-ES" dirty="0" err="1"/>
              <a:t>ESpañola</a:t>
            </a:r>
            <a:r>
              <a:rPr lang="es-ES" dirty="0"/>
              <a:t> de acontecimientos Coronarios y Otros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4504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5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1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19223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 smtClean="0"/>
              <a:t>C005/2011</a:t>
            </a:r>
            <a:endParaRPr lang="es-ES" sz="30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1835696" y="260648"/>
            <a:ext cx="740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EPIDEMIOLOGÍA, SALUD PÚBLICA Y SERVICIOS DE SALUD</a:t>
            </a:r>
            <a:endParaRPr lang="es-ES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835696" y="730569"/>
            <a:ext cx="617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Epidemiología del Cáncer y otras enfermedades crónicas</a:t>
            </a:r>
            <a:endParaRPr lang="es-ES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347864" y="1162147"/>
            <a:ext cx="5613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Investigación en epidemiología y salud pública</a:t>
            </a:r>
            <a:endParaRPr lang="es-ES" sz="2000" b="1" dirty="0"/>
          </a:p>
        </p:txBody>
      </p:sp>
      <p:sp>
        <p:nvSpPr>
          <p:cNvPr id="13" name="Rectángulo 12"/>
          <p:cNvSpPr/>
          <p:nvPr/>
        </p:nvSpPr>
        <p:spPr>
          <a:xfrm>
            <a:off x="490207" y="1496359"/>
            <a:ext cx="12602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ERICE</a:t>
            </a:r>
            <a:endParaRPr lang="es-ES" sz="36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2469" y="0"/>
            <a:ext cx="6680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69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5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1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19223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 smtClean="0"/>
              <a:t>C005/2011</a:t>
            </a:r>
            <a:endParaRPr lang="es-ES" sz="30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1835696" y="260648"/>
            <a:ext cx="740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EPIDEMIOLOGÍA, SALUD PÚBLICA Y SERVICIOS DE SALUD</a:t>
            </a:r>
            <a:endParaRPr lang="es-ES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835696" y="730569"/>
            <a:ext cx="617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Epidemiología del Cáncer y otras enfermedades crónicas</a:t>
            </a:r>
            <a:endParaRPr lang="es-ES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347864" y="1162147"/>
            <a:ext cx="5613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Investigación en epidemiología y salud pública</a:t>
            </a:r>
            <a:endParaRPr lang="es-ES" sz="2000" b="1" dirty="0"/>
          </a:p>
        </p:txBody>
      </p:sp>
      <p:sp>
        <p:nvSpPr>
          <p:cNvPr id="13" name="Rectángulo 12"/>
          <p:cNvSpPr/>
          <p:nvPr/>
        </p:nvSpPr>
        <p:spPr>
          <a:xfrm>
            <a:off x="296980" y="1496359"/>
            <a:ext cx="16467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_tradnl" sz="3600" b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FRESCO</a:t>
            </a:r>
            <a:endParaRPr lang="es-ES" sz="36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7104" y="-41808"/>
            <a:ext cx="6240174" cy="69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4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5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1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19223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 smtClean="0"/>
              <a:t>C005/2011</a:t>
            </a:r>
            <a:endParaRPr lang="es-ES" sz="30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1835696" y="260648"/>
            <a:ext cx="740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EPIDEMIOLOGÍA, SALUD PÚBLICA Y SERVICIOS DE SALUD</a:t>
            </a:r>
            <a:endParaRPr lang="es-ES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835696" y="730569"/>
            <a:ext cx="617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Epidemiología del Cáncer y otras enfermedades crónicas</a:t>
            </a:r>
            <a:endParaRPr lang="es-ES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347864" y="1162147"/>
            <a:ext cx="5613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Investigación en epidemiología y salud pública</a:t>
            </a:r>
            <a:endParaRPr lang="es-ES" sz="2000" b="1" dirty="0"/>
          </a:p>
        </p:txBody>
      </p:sp>
      <p:sp>
        <p:nvSpPr>
          <p:cNvPr id="13" name="Rectángulo 12"/>
          <p:cNvSpPr/>
          <p:nvPr/>
        </p:nvSpPr>
        <p:spPr>
          <a:xfrm>
            <a:off x="1293" y="1496359"/>
            <a:ext cx="22381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EPIC-</a:t>
            </a:r>
            <a:r>
              <a:rPr lang="es-ES" sz="3600" b="1" cap="none" spc="0" dirty="0" err="1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Heart</a:t>
            </a:r>
            <a:endParaRPr lang="es-ES" sz="3600" b="1" cap="none" spc="0" dirty="0" smtClean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algn="ctr"/>
            <a:r>
              <a:rPr lang="es-ES_tradnl" sz="3600" b="1" dirty="0" err="1" smtClean="0">
                <a:ln/>
                <a:solidFill>
                  <a:schemeClr val="accent3">
                    <a:lumMod val="75000"/>
                  </a:schemeClr>
                </a:solidFill>
              </a:rPr>
              <a:t>Spain</a:t>
            </a:r>
            <a:endParaRPr lang="es-ES" sz="36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9319" y="1566794"/>
            <a:ext cx="6841752" cy="53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71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ROYEC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5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1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19223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 smtClean="0"/>
              <a:t>C005/2011</a:t>
            </a:r>
            <a:endParaRPr lang="es-ES" sz="3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835696" y="260648"/>
            <a:ext cx="740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EPIDEMIOLOGÍA, SALUD PÚBLICA Y SERVICIOS DE SALUD</a:t>
            </a:r>
            <a:endParaRPr lang="es-ES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835696" y="730569"/>
            <a:ext cx="617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Epidemiología del Cáncer y otras enfermedades crónicas</a:t>
            </a:r>
            <a:endParaRPr lang="es-ES" sz="2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347864" y="1162147"/>
            <a:ext cx="5613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Investigación en epidemiología y salud pública</a:t>
            </a:r>
            <a:endParaRPr lang="es-ES" sz="2000" b="1" dirty="0"/>
          </a:p>
        </p:txBody>
      </p:sp>
      <p:sp>
        <p:nvSpPr>
          <p:cNvPr id="2" name="Rectángulo 1"/>
          <p:cNvSpPr/>
          <p:nvPr/>
        </p:nvSpPr>
        <p:spPr>
          <a:xfrm>
            <a:off x="755576" y="3068960"/>
            <a:ext cx="14446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/>
                <a:solidFill>
                  <a:srgbClr val="C8D63E"/>
                </a:solidFill>
                <a:effectLst/>
              </a:rPr>
              <a:t>DINO</a:t>
            </a:r>
            <a:endParaRPr lang="es-ES" sz="4400" b="1" cap="none" spc="0" dirty="0">
              <a:ln/>
              <a:solidFill>
                <a:srgbClr val="C8D63E"/>
              </a:solidFill>
              <a:effectLst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55576" y="3955703"/>
            <a:ext cx="19844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/>
                <a:solidFill>
                  <a:srgbClr val="C8D63E"/>
                </a:solidFill>
              </a:rPr>
              <a:t>DARIOS</a:t>
            </a:r>
            <a:endParaRPr lang="es-ES" sz="4400" b="1" dirty="0">
              <a:ln/>
              <a:solidFill>
                <a:srgbClr val="C8D63E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53714" y="4869160"/>
            <a:ext cx="20785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_tradnl" sz="4400" b="1" dirty="0" err="1" smtClean="0">
                <a:ln/>
                <a:solidFill>
                  <a:srgbClr val="C8D63E"/>
                </a:solidFill>
              </a:rPr>
              <a:t>InterAct</a:t>
            </a:r>
            <a:endParaRPr lang="es-ES" sz="4400" b="1" dirty="0">
              <a:ln/>
              <a:solidFill>
                <a:srgbClr val="C8D63E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525299" y="2289066"/>
            <a:ext cx="80934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Diabetes y enfermedades metabólicas</a:t>
            </a:r>
            <a:endParaRPr lang="es-ES" sz="4000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953439" y="3123789"/>
            <a:ext cx="579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Diabetes, nutrición y obesidad en la población adulta de la Región de Murcia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2952328" y="4029452"/>
            <a:ext cx="579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Dislipemia</a:t>
            </a:r>
            <a:r>
              <a:rPr lang="es-ES" dirty="0"/>
              <a:t>, riesgo aterosclerótico, </a:t>
            </a:r>
            <a:r>
              <a:rPr lang="es-ES" dirty="0" err="1"/>
              <a:t>PCRas</a:t>
            </a:r>
            <a:r>
              <a:rPr lang="es-ES" dirty="0"/>
              <a:t> incrementada y estado inflamatorio y oxidativo en la población </a:t>
            </a:r>
            <a:r>
              <a:rPr lang="es-ES" dirty="0" smtClean="0"/>
              <a:t>española</a:t>
            </a:r>
            <a:endParaRPr lang="es-ES_tradnl" dirty="0" smtClean="0"/>
          </a:p>
        </p:txBody>
      </p:sp>
      <p:sp>
        <p:nvSpPr>
          <p:cNvPr id="26" name="CuadroTexto 25"/>
          <p:cNvSpPr txBox="1"/>
          <p:nvPr/>
        </p:nvSpPr>
        <p:spPr>
          <a:xfrm>
            <a:off x="2952328" y="5014917"/>
            <a:ext cx="579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examination of the interaction of genetic and lifestyle factors on </a:t>
            </a:r>
            <a:r>
              <a:rPr lang="en-US" dirty="0" smtClean="0"/>
              <a:t>the incidence </a:t>
            </a:r>
            <a:r>
              <a:rPr lang="en-US" dirty="0"/>
              <a:t>of type 2 </a:t>
            </a:r>
            <a:r>
              <a:rPr lang="en-US" dirty="0" smtClean="0"/>
              <a:t>diabetes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xmlns="" val="5424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5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1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19223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 smtClean="0"/>
              <a:t>C005/2011</a:t>
            </a:r>
            <a:endParaRPr lang="es-ES" sz="30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1835696" y="260648"/>
            <a:ext cx="740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EPIDEMIOLOGÍA, SALUD PÚBLICA Y SERVICIOS DE SALUD</a:t>
            </a:r>
            <a:endParaRPr lang="es-ES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835696" y="730569"/>
            <a:ext cx="617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Epidemiología del Cáncer y otras enfermedades crónicas</a:t>
            </a:r>
            <a:endParaRPr lang="es-ES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347864" y="1162147"/>
            <a:ext cx="5613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Investigación en epidemiología y salud pública</a:t>
            </a:r>
            <a:endParaRPr lang="es-ES" sz="2000" b="1" dirty="0"/>
          </a:p>
        </p:txBody>
      </p:sp>
      <p:sp>
        <p:nvSpPr>
          <p:cNvPr id="13" name="Rectángulo 12"/>
          <p:cNvSpPr/>
          <p:nvPr/>
        </p:nvSpPr>
        <p:spPr>
          <a:xfrm>
            <a:off x="511847" y="1496359"/>
            <a:ext cx="12170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DINO</a:t>
            </a:r>
            <a:endParaRPr lang="es-ES" sz="36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1074" y="-1327"/>
            <a:ext cx="6730256" cy="685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1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UBLICACI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5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1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19223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 smtClean="0"/>
              <a:t>C005/2011</a:t>
            </a:r>
            <a:endParaRPr lang="es-ES" sz="30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1835696" y="260648"/>
            <a:ext cx="740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EPIDEMIOLOGÍA, SALUD PÚBLICA Y SERVICIOS DE SALUD</a:t>
            </a:r>
            <a:endParaRPr lang="es-ES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835696" y="730569"/>
            <a:ext cx="617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Epidemiología del Cáncer y otras enfermedades crónicas</a:t>
            </a:r>
            <a:endParaRPr lang="es-ES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347864" y="1162147"/>
            <a:ext cx="5613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Investigación en epidemiología y salud pública</a:t>
            </a:r>
            <a:endParaRPr lang="es-ES" sz="2000" b="1" dirty="0"/>
          </a:p>
        </p:txBody>
      </p:sp>
      <p:sp>
        <p:nvSpPr>
          <p:cNvPr id="13" name="Rectángulo 12"/>
          <p:cNvSpPr/>
          <p:nvPr/>
        </p:nvSpPr>
        <p:spPr>
          <a:xfrm>
            <a:off x="251520" y="1496359"/>
            <a:ext cx="17376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err="1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InterAct</a:t>
            </a:r>
            <a:endParaRPr lang="es-ES" sz="36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7324" y="1542659"/>
            <a:ext cx="6895905" cy="53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3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Fondo diapos PROYEC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475656" y="7050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5</a:t>
            </a:r>
            <a:endParaRPr lang="es-ES" sz="4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544664" y="609062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1</a:t>
            </a:r>
            <a:endParaRPr lang="es-ES" sz="3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582168" y="1087240"/>
            <a:ext cx="19223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000" b="1" dirty="0" smtClean="0"/>
              <a:t>C005/2011</a:t>
            </a:r>
            <a:endParaRPr lang="es-ES" sz="3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835696" y="260648"/>
            <a:ext cx="740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EPIDEMIOLOGÍA, SALUD PÚBLICA Y SERVICIOS DE SALUD</a:t>
            </a:r>
            <a:endParaRPr lang="es-ES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835696" y="730569"/>
            <a:ext cx="617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/>
              <a:t>Epidemiología del Cáncer y otras enfermedades crónicas</a:t>
            </a:r>
            <a:endParaRPr lang="es-ES" sz="2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347864" y="1162147"/>
            <a:ext cx="5613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/>
              <a:t>Investigación en epidemiología y salud pública</a:t>
            </a:r>
            <a:endParaRPr lang="es-ES" sz="2000" b="1" dirty="0"/>
          </a:p>
        </p:txBody>
      </p:sp>
      <p:sp>
        <p:nvSpPr>
          <p:cNvPr id="2" name="Rectángulo 1"/>
          <p:cNvSpPr/>
          <p:nvPr/>
        </p:nvSpPr>
        <p:spPr>
          <a:xfrm>
            <a:off x="467544" y="2876829"/>
            <a:ext cx="24048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/>
                <a:solidFill>
                  <a:srgbClr val="C8D63E"/>
                </a:solidFill>
                <a:effectLst/>
              </a:rPr>
              <a:t>ARIADNA</a:t>
            </a:r>
            <a:endParaRPr lang="es-ES" sz="4400" b="1" cap="none" spc="0" dirty="0">
              <a:ln/>
              <a:solidFill>
                <a:srgbClr val="C8D63E"/>
              </a:solidFill>
              <a:effectLst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82157" y="3743171"/>
            <a:ext cx="26640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 err="1">
                <a:ln/>
                <a:solidFill>
                  <a:srgbClr val="C8D63E"/>
                </a:solidFill>
              </a:rPr>
              <a:t>NeuroEPIC</a:t>
            </a:r>
            <a:endParaRPr lang="es-ES" sz="4400" b="1" dirty="0">
              <a:ln/>
              <a:solidFill>
                <a:srgbClr val="C8D63E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6796" y="4437112"/>
            <a:ext cx="31413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NeuroEPIC4ALS</a:t>
            </a:r>
            <a:endParaRPr lang="es-ES" sz="36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56796" y="5590981"/>
            <a:ext cx="30195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NeuroEPIC4AD</a:t>
            </a:r>
            <a:endParaRPr lang="es-ES" sz="36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03848" y="2708920"/>
            <a:ext cx="5796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Epidemiología de la demencia y el envejecimiento en la población mayor de Murcia</a:t>
            </a:r>
          </a:p>
          <a:p>
            <a:r>
              <a:rPr lang="es-ES" dirty="0" smtClean="0">
                <a:hlinkClick r:id="rId3"/>
              </a:rPr>
              <a:t>http://www.murciasalud.es/publicaciones.php?op=mostrar_publicacion&amp;id=1695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755576" y="4998574"/>
            <a:ext cx="2984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NeuroEPIC4PD</a:t>
            </a:r>
            <a:endParaRPr lang="es-ES" sz="36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03848" y="3923764"/>
            <a:ext cx="5796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Componente </a:t>
            </a:r>
            <a:r>
              <a:rPr lang="es-ES" dirty="0"/>
              <a:t>de enfermedades neurodegenerativas de </a:t>
            </a:r>
            <a:r>
              <a:rPr lang="es-ES" dirty="0" smtClean="0"/>
              <a:t>EPIC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851920" y="45756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Esclerosis </a:t>
            </a:r>
            <a:r>
              <a:rPr lang="es-ES" dirty="0"/>
              <a:t>Lateral </a:t>
            </a:r>
            <a:r>
              <a:rPr lang="es-ES" dirty="0" err="1" smtClean="0"/>
              <a:t>Amiotrófica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851920" y="4977979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 </a:t>
            </a:r>
            <a:r>
              <a:rPr lang="es-ES" dirty="0"/>
              <a:t>de </a:t>
            </a:r>
            <a:r>
              <a:rPr lang="es-ES" dirty="0" smtClean="0"/>
              <a:t>Parkinson</a:t>
            </a:r>
          </a:p>
          <a:p>
            <a:r>
              <a:rPr lang="es-ES" dirty="0" err="1" smtClean="0"/>
              <a:t>HuGeF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851920" y="567934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 </a:t>
            </a:r>
            <a:r>
              <a:rPr lang="es-ES" dirty="0"/>
              <a:t>de Alzheimer y </a:t>
            </a:r>
            <a:r>
              <a:rPr lang="es-ES" dirty="0" smtClean="0"/>
              <a:t>demencias</a:t>
            </a:r>
          </a:p>
          <a:p>
            <a:r>
              <a:rPr lang="es-ES_tradnl" dirty="0" smtClean="0"/>
              <a:t>Fundación Séneca</a:t>
            </a:r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849539" y="1930219"/>
            <a:ext cx="74449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Enfermedades neurodegenerativas</a:t>
            </a:r>
            <a:endParaRPr lang="es-ES" sz="4000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498</Words>
  <Application>Microsoft Office PowerPoint</Application>
  <PresentationFormat>Presentación en pantalla (4:3)</PresentationFormat>
  <Paragraphs>118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 Garcia-Marcos</dc:creator>
  <cp:lastModifiedBy>Windows User</cp:lastModifiedBy>
  <cp:revision>72</cp:revision>
  <cp:lastPrinted>2016-06-27T18:36:09Z</cp:lastPrinted>
  <dcterms:created xsi:type="dcterms:W3CDTF">2016-04-25T16:24:49Z</dcterms:created>
  <dcterms:modified xsi:type="dcterms:W3CDTF">2016-06-28T06:18:19Z</dcterms:modified>
</cp:coreProperties>
</file>