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72" r:id="rId4"/>
    <p:sldId id="268" r:id="rId5"/>
    <p:sldId id="273" r:id="rId6"/>
    <p:sldId id="271" r:id="rId7"/>
    <p:sldId id="26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2A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 varScale="1">
        <p:scale>
          <a:sx n="104" d="100"/>
          <a:sy n="104" d="100"/>
        </p:scale>
        <p:origin x="12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B48CE-92F7-45EF-A207-FA1B89624029}" type="datetimeFigureOut">
              <a:rPr lang="es-ES_tradnl" smtClean="0"/>
              <a:t>28/06/2016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B0D6F-C5B7-4C33-9022-3B775EB8BB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65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B0D6F-C5B7-4C33-9022-3B775EB8BB57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223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t>28/06/2016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blogs.iarc.fr/epicent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539552" y="2091973"/>
            <a:ext cx="8231904" cy="3754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76808" y="2265857"/>
            <a:ext cx="80946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2"/>
                </a:solidFill>
              </a:rPr>
              <a:t>			Proyecto MEDEA</a:t>
            </a:r>
          </a:p>
          <a:p>
            <a:pPr algn="ctr"/>
            <a:r>
              <a:rPr lang="es-ES_tradnl" sz="2200" b="1" i="1" dirty="0" smtClean="0">
                <a:solidFill>
                  <a:schemeClr val="tx2"/>
                </a:solidFill>
              </a:rPr>
              <a:t>Desigualdad social y ambiental en salud en ciudades españolas</a:t>
            </a:r>
            <a:endParaRPr lang="es-ES_tradnl" sz="2200" b="1" dirty="0" smtClean="0">
              <a:solidFill>
                <a:schemeClr val="tx2"/>
              </a:solidFill>
            </a:endParaRPr>
          </a:p>
          <a:p>
            <a:pPr>
              <a:lnSpc>
                <a:spcPts val="1200"/>
              </a:lnSpc>
            </a:pPr>
            <a:endParaRPr lang="es-ES_tradnl" sz="1600" dirty="0" smtClean="0">
              <a:solidFill>
                <a:schemeClr val="tx2"/>
              </a:solidFill>
            </a:endParaRPr>
          </a:p>
          <a:p>
            <a:r>
              <a:rPr lang="es-ES_tradnl" sz="1600" dirty="0" smtClean="0">
                <a:solidFill>
                  <a:schemeClr val="tx2"/>
                </a:solidFill>
              </a:rPr>
              <a:t>			</a:t>
            </a:r>
            <a:r>
              <a:rPr lang="es-ES_tradnl" sz="1600" b="1" dirty="0" smtClean="0">
                <a:solidFill>
                  <a:schemeClr val="tx2"/>
                </a:solidFill>
              </a:rPr>
              <a:t>Lluís </a:t>
            </a:r>
            <a:r>
              <a:rPr lang="es-ES_tradnl" sz="1600" b="1" dirty="0">
                <a:solidFill>
                  <a:schemeClr val="tx2"/>
                </a:solidFill>
              </a:rPr>
              <a:t>Cirera (</a:t>
            </a:r>
            <a:r>
              <a:rPr lang="es-ES_tradnl" sz="1600" b="1" dirty="0" smtClean="0">
                <a:solidFill>
                  <a:schemeClr val="tx2"/>
                </a:solidFill>
              </a:rPr>
              <a:t>IP), </a:t>
            </a:r>
            <a:r>
              <a:rPr lang="es-ES_tradnl" sz="1400" i="1" dirty="0">
                <a:solidFill>
                  <a:schemeClr val="tx2"/>
                </a:solidFill>
              </a:rPr>
              <a:t>MD - </a:t>
            </a:r>
            <a:r>
              <a:rPr lang="es-ES" sz="1400" i="1" dirty="0">
                <a:solidFill>
                  <a:schemeClr val="tx2"/>
                </a:solidFill>
              </a:rPr>
              <a:t>Prv Md &amp; Pblc Hlth, </a:t>
            </a:r>
            <a:r>
              <a:rPr lang="es-ES" sz="1400" i="1" dirty="0" smtClean="0">
                <a:solidFill>
                  <a:schemeClr val="tx2"/>
                </a:solidFill>
              </a:rPr>
              <a:t>PhD</a:t>
            </a:r>
            <a:r>
              <a:rPr lang="es-ES_tradnl" sz="1400" i="1" dirty="0" smtClean="0">
                <a:solidFill>
                  <a:schemeClr val="tx2"/>
                </a:solidFill>
              </a:rPr>
              <a:t> </a:t>
            </a:r>
            <a:endParaRPr lang="es-ES_tradnl" sz="1400" i="1" dirty="0">
              <a:solidFill>
                <a:schemeClr val="tx2"/>
              </a:solidFill>
            </a:endParaRPr>
          </a:p>
          <a:p>
            <a:r>
              <a:rPr lang="es-ES" sz="1600" dirty="0">
                <a:solidFill>
                  <a:schemeClr val="tx2"/>
                </a:solidFill>
              </a:rPr>
              <a:t>	</a:t>
            </a:r>
            <a:r>
              <a:rPr lang="es-ES" sz="1600" dirty="0" smtClean="0">
                <a:solidFill>
                  <a:schemeClr val="tx2"/>
                </a:solidFill>
              </a:rPr>
              <a:t>		</a:t>
            </a:r>
            <a:r>
              <a:rPr lang="es-ES_tradnl" sz="1600" dirty="0" smtClean="0">
                <a:solidFill>
                  <a:schemeClr val="tx2"/>
                </a:solidFill>
              </a:rPr>
              <a:t>Diego Salmerón, </a:t>
            </a:r>
            <a:r>
              <a:rPr lang="es-ES_tradnl" sz="1400" i="1" dirty="0">
                <a:solidFill>
                  <a:schemeClr val="tx2"/>
                </a:solidFill>
              </a:rPr>
              <a:t>Math, </a:t>
            </a:r>
            <a:r>
              <a:rPr lang="es-ES_tradnl" sz="1400" i="1" dirty="0" smtClean="0">
                <a:solidFill>
                  <a:schemeClr val="tx2"/>
                </a:solidFill>
              </a:rPr>
              <a:t>PhD</a:t>
            </a:r>
          </a:p>
          <a:p>
            <a:r>
              <a:rPr lang="es-ES" sz="1400" dirty="0" smtClean="0">
                <a:solidFill>
                  <a:schemeClr val="tx2"/>
                </a:solidFill>
              </a:rPr>
              <a:t>			</a:t>
            </a:r>
            <a:r>
              <a:rPr lang="es-ES" sz="1600" dirty="0">
                <a:solidFill>
                  <a:schemeClr val="tx2"/>
                </a:solidFill>
              </a:rPr>
              <a:t>Mónica Ballesta</a:t>
            </a:r>
            <a:r>
              <a:rPr lang="es-ES" sz="1400" dirty="0">
                <a:solidFill>
                  <a:schemeClr val="tx2"/>
                </a:solidFill>
              </a:rPr>
              <a:t>, </a:t>
            </a:r>
            <a:r>
              <a:rPr lang="es-ES" sz="1400" i="1" dirty="0">
                <a:solidFill>
                  <a:schemeClr val="tx2"/>
                </a:solidFill>
              </a:rPr>
              <a:t>Stat, MPH</a:t>
            </a:r>
            <a:endParaRPr lang="es-ES_tradnl" sz="1400" i="1" dirty="0">
              <a:solidFill>
                <a:schemeClr val="tx2"/>
              </a:solidFill>
            </a:endParaRPr>
          </a:p>
          <a:p>
            <a:r>
              <a:rPr lang="es-ES" sz="1600" dirty="0">
                <a:solidFill>
                  <a:schemeClr val="tx2"/>
                </a:solidFill>
              </a:rPr>
              <a:t>	</a:t>
            </a:r>
            <a:r>
              <a:rPr lang="es-ES" sz="1600" dirty="0" smtClean="0">
                <a:solidFill>
                  <a:schemeClr val="tx2"/>
                </a:solidFill>
              </a:rPr>
              <a:t>		Juamba Martínez-Guevara, </a:t>
            </a:r>
            <a:r>
              <a:rPr lang="es-ES" sz="1400" i="1" dirty="0">
                <a:solidFill>
                  <a:schemeClr val="tx2"/>
                </a:solidFill>
              </a:rPr>
              <a:t>Geo, Info</a:t>
            </a:r>
            <a:endParaRPr lang="es-ES_tradnl" sz="1400" i="1" dirty="0">
              <a:solidFill>
                <a:schemeClr val="tx2"/>
              </a:solidFill>
            </a:endParaRPr>
          </a:p>
          <a:p>
            <a:r>
              <a:rPr lang="es-ES" sz="1600" dirty="0">
                <a:solidFill>
                  <a:schemeClr val="tx2"/>
                </a:solidFill>
              </a:rPr>
              <a:t>	</a:t>
            </a:r>
            <a:r>
              <a:rPr lang="es-ES" sz="1600" dirty="0" smtClean="0">
                <a:solidFill>
                  <a:schemeClr val="tx2"/>
                </a:solidFill>
              </a:rPr>
              <a:t>		Eva María Muelas, </a:t>
            </a:r>
            <a:r>
              <a:rPr lang="es-ES" sz="1400" i="1" dirty="0" smtClean="0">
                <a:solidFill>
                  <a:schemeClr val="tx2"/>
                </a:solidFill>
              </a:rPr>
              <a:t>PHA</a:t>
            </a:r>
          </a:p>
          <a:p>
            <a:r>
              <a:rPr lang="es-ES" sz="1600" dirty="0">
                <a:solidFill>
                  <a:schemeClr val="tx2"/>
                </a:solidFill>
              </a:rPr>
              <a:t>	</a:t>
            </a:r>
            <a:r>
              <a:rPr lang="es-ES" sz="1600" dirty="0" smtClean="0">
                <a:solidFill>
                  <a:schemeClr val="tx2"/>
                </a:solidFill>
              </a:rPr>
              <a:t>	               	</a:t>
            </a:r>
            <a:r>
              <a:rPr lang="es-ES" sz="1600" i="1" dirty="0" smtClean="0">
                <a:solidFill>
                  <a:schemeClr val="tx2"/>
                </a:solidFill>
              </a:rPr>
              <a:t>Asesores</a:t>
            </a:r>
            <a:r>
              <a:rPr lang="es-ES" sz="1600" dirty="0" smtClean="0">
                <a:solidFill>
                  <a:schemeClr val="tx2"/>
                </a:solidFill>
              </a:rPr>
              <a:t>	</a:t>
            </a:r>
          </a:p>
          <a:p>
            <a:r>
              <a:rPr lang="es-ES" sz="1600" dirty="0">
                <a:solidFill>
                  <a:schemeClr val="tx2"/>
                </a:solidFill>
              </a:rPr>
              <a:t>	</a:t>
            </a:r>
            <a:r>
              <a:rPr lang="es-ES" sz="1600" dirty="0" smtClean="0">
                <a:solidFill>
                  <a:schemeClr val="tx2"/>
                </a:solidFill>
              </a:rPr>
              <a:t>		Joaquín Guiménez, </a:t>
            </a:r>
            <a:r>
              <a:rPr lang="es-ES" sz="1400" i="1" dirty="0" smtClean="0">
                <a:solidFill>
                  <a:schemeClr val="tx2"/>
                </a:solidFill>
              </a:rPr>
              <a:t>PHY</a:t>
            </a:r>
            <a:r>
              <a:rPr lang="es-ES" sz="1600" dirty="0" smtClean="0">
                <a:solidFill>
                  <a:schemeClr val="tx2"/>
                </a:solidFill>
              </a:rPr>
              <a:t>, </a:t>
            </a:r>
            <a:r>
              <a:rPr lang="es-ES" sz="1400" i="1" dirty="0">
                <a:solidFill>
                  <a:schemeClr val="tx2"/>
                </a:solidFill>
              </a:rPr>
              <a:t>PHA, PhD</a:t>
            </a:r>
            <a:r>
              <a:rPr lang="es-ES_tradnl" sz="1400" i="1" dirty="0">
                <a:solidFill>
                  <a:schemeClr val="tx2"/>
                </a:solidFill>
              </a:rPr>
              <a:t> </a:t>
            </a:r>
            <a:r>
              <a:rPr lang="es-ES_tradnl" sz="1400" i="1" dirty="0" smtClean="0">
                <a:solidFill>
                  <a:schemeClr val="tx2"/>
                </a:solidFill>
              </a:rPr>
              <a:t>– Univ M Hdz</a:t>
            </a:r>
            <a:endParaRPr lang="es-ES_tradnl" sz="1400" i="1" dirty="0">
              <a:solidFill>
                <a:schemeClr val="tx2"/>
              </a:solidFill>
            </a:endParaRPr>
          </a:p>
          <a:p>
            <a:r>
              <a:rPr lang="es-ES" sz="1600" dirty="0">
                <a:solidFill>
                  <a:schemeClr val="tx2"/>
                </a:solidFill>
              </a:rPr>
              <a:t>	</a:t>
            </a:r>
            <a:r>
              <a:rPr lang="es-ES" sz="1600" dirty="0" smtClean="0">
                <a:solidFill>
                  <a:schemeClr val="tx2"/>
                </a:solidFill>
              </a:rPr>
              <a:t>		Pedro Jiménez, </a:t>
            </a:r>
            <a:r>
              <a:rPr lang="es-ES" sz="1400" i="1" dirty="0" smtClean="0">
                <a:solidFill>
                  <a:schemeClr val="tx2"/>
                </a:solidFill>
              </a:rPr>
              <a:t>PHY </a:t>
            </a:r>
            <a:r>
              <a:rPr lang="es-ES" sz="1400" i="1" dirty="0">
                <a:solidFill>
                  <a:schemeClr val="tx2"/>
                </a:solidFill>
              </a:rPr>
              <a:t>, </a:t>
            </a:r>
            <a:r>
              <a:rPr lang="es-ES" sz="1400" i="1" dirty="0" smtClean="0">
                <a:solidFill>
                  <a:schemeClr val="tx2"/>
                </a:solidFill>
              </a:rPr>
              <a:t>PhD – Univ MU</a:t>
            </a:r>
            <a:r>
              <a:rPr lang="es-ES_tradnl" sz="1400" i="1" dirty="0" smtClean="0">
                <a:solidFill>
                  <a:schemeClr val="tx2"/>
                </a:solidFill>
              </a:rPr>
              <a:t> </a:t>
            </a:r>
            <a:endParaRPr lang="es-ES_tradnl" sz="1400" i="1" dirty="0">
              <a:solidFill>
                <a:schemeClr val="tx2"/>
              </a:solidFill>
            </a:endParaRPr>
          </a:p>
          <a:p>
            <a:endParaRPr lang="es-ES" sz="1400" i="1" dirty="0" smtClean="0">
              <a:solidFill>
                <a:schemeClr val="tx2"/>
              </a:solidFill>
            </a:endParaRPr>
          </a:p>
          <a:p>
            <a:r>
              <a:rPr lang="es-ES" sz="1600" dirty="0">
                <a:solidFill>
                  <a:schemeClr val="tx2"/>
                </a:solidFill>
              </a:rPr>
              <a:t>	</a:t>
            </a:r>
            <a:r>
              <a:rPr lang="es-ES" sz="1600" dirty="0" smtClean="0">
                <a:solidFill>
                  <a:schemeClr val="tx2"/>
                </a:solidFill>
              </a:rPr>
              <a:t>			</a:t>
            </a:r>
            <a:endParaRPr lang="es-ES_tradnl" sz="1600" dirty="0" smtClean="0">
              <a:solidFill>
                <a:schemeClr val="tx2"/>
              </a:solidFill>
            </a:endParaRPr>
          </a:p>
          <a:p>
            <a:endParaRPr lang="es-ES_tradnl" sz="1600" dirty="0" smtClean="0">
              <a:solidFill>
                <a:schemeClr val="tx2"/>
              </a:solidFill>
            </a:endParaRPr>
          </a:p>
          <a:p>
            <a:r>
              <a:rPr lang="es-ES_tradnl" sz="1600" dirty="0" smtClean="0">
                <a:solidFill>
                  <a:schemeClr val="tx2"/>
                </a:solidFill>
              </a:rPr>
              <a:t>				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03648" y="259489"/>
            <a:ext cx="7668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A5. Epidemiología, Salud Pública y Servicios de Salud</a:t>
            </a:r>
            <a:endParaRPr lang="es-ES" sz="2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704142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L1. Epidemiología del cáncer y otras enfermedades crónicas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03648" y="1118017"/>
            <a:ext cx="63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Investigación en Epidemiología y Salud Pública</a:t>
            </a:r>
            <a:endParaRPr lang="es-ES" sz="2400" b="1" dirty="0"/>
          </a:p>
        </p:txBody>
      </p:sp>
      <p:sp>
        <p:nvSpPr>
          <p:cNvPr id="2" name="Rectángulo 1"/>
          <p:cNvSpPr/>
          <p:nvPr/>
        </p:nvSpPr>
        <p:spPr>
          <a:xfrm>
            <a:off x="3491880" y="1610807"/>
            <a:ext cx="2304256" cy="481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/>
          <p:cNvPicPr/>
          <p:nvPr/>
        </p:nvPicPr>
        <p:blipFill>
          <a:blip r:embed="rId3"/>
          <a:stretch/>
        </p:blipFill>
        <p:spPr>
          <a:xfrm>
            <a:off x="744254" y="4941168"/>
            <a:ext cx="1667505" cy="664258"/>
          </a:xfrm>
          <a:prstGeom prst="rect">
            <a:avLst/>
          </a:prstGeom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5882837" y="5522818"/>
            <a:ext cx="25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62ABD8"/>
                </a:solidFill>
                <a:latin typeface="Trebuchet MS" panose="020B0603020202020204" pitchFamily="34" charset="0"/>
              </a:rPr>
              <a:t>http</a:t>
            </a:r>
            <a:r>
              <a:rPr lang="es-ES_tradnl" sz="1200" dirty="0">
                <a:solidFill>
                  <a:srgbClr val="62ABD8"/>
                </a:solidFill>
                <a:latin typeface="Trebuchet MS" panose="020B0603020202020204" pitchFamily="34" charset="0"/>
              </a:rPr>
              <a:t>://</a:t>
            </a:r>
            <a:r>
              <a:rPr lang="es-ES_tradnl" sz="1200" dirty="0" smtClean="0">
                <a:solidFill>
                  <a:srgbClr val="62ABD8"/>
                </a:solidFill>
                <a:latin typeface="Trebuchet MS" panose="020B0603020202020204" pitchFamily="34" charset="0"/>
              </a:rPr>
              <a:t>www.proyectomedea.org</a:t>
            </a:r>
            <a:endParaRPr lang="es-ES" sz="1200" dirty="0">
              <a:solidFill>
                <a:srgbClr val="62ABD8"/>
              </a:solidFill>
              <a:latin typeface="Trebuchet MS" panose="020B0603020202020204" pitchFamily="34" charset="0"/>
              <a:hlinkClick r:id="rId4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851920" y="5373216"/>
            <a:ext cx="3888432" cy="0"/>
          </a:xfrm>
          <a:prstGeom prst="line">
            <a:avLst/>
          </a:prstGeom>
          <a:ln>
            <a:solidFill>
              <a:srgbClr val="62A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778" y="5461884"/>
            <a:ext cx="1154059" cy="2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03648" y="259489"/>
            <a:ext cx="7668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A5. Epidemiología, Salud Pública y Servicios de Salud</a:t>
            </a:r>
            <a:endParaRPr lang="es-ES" sz="2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704142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L1. Epidemiología del cáncer y otras enfermedades crónicas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03648" y="1118017"/>
            <a:ext cx="63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Investigación en Epidemiología y Salud Pública</a:t>
            </a:r>
            <a:endParaRPr lang="es-ES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3491880" y="1602000"/>
            <a:ext cx="2304256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08085" y="2081705"/>
            <a:ext cx="8231904" cy="3754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39552" y="2420888"/>
            <a:ext cx="82319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tx2"/>
                </a:solidFill>
              </a:rPr>
              <a:t>Proyecto MEDEA</a:t>
            </a:r>
          </a:p>
          <a:p>
            <a:pPr algn="ctr"/>
            <a:r>
              <a:rPr lang="es-ES_tradnl" sz="2200" b="1" i="1" dirty="0">
                <a:solidFill>
                  <a:schemeClr val="tx2"/>
                </a:solidFill>
              </a:rPr>
              <a:t>Desigualdad social y ambiental en salud en ciudades </a:t>
            </a:r>
            <a:r>
              <a:rPr lang="es-ES_tradnl" sz="2200" b="1" i="1" dirty="0" smtClean="0">
                <a:solidFill>
                  <a:schemeClr val="tx2"/>
                </a:solidFill>
              </a:rPr>
              <a:t>españolas</a:t>
            </a:r>
          </a:p>
          <a:p>
            <a:pPr algn="ctr"/>
            <a:endParaRPr lang="es-ES" b="1" i="1" dirty="0">
              <a:solidFill>
                <a:schemeClr val="tx2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Antecedentes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escripción 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actual proyecto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Retos de futuro</a:t>
            </a:r>
          </a:p>
          <a:p>
            <a:pPr algn="ctr"/>
            <a:endParaRPr lang="es-ES" b="1" i="1" dirty="0">
              <a:solidFill>
                <a:schemeClr val="tx2"/>
              </a:solidFill>
            </a:endParaRPr>
          </a:p>
          <a:p>
            <a:pPr algn="ctr"/>
            <a:endParaRPr lang="es-ES" b="1" i="1" dirty="0" smtClean="0">
              <a:solidFill>
                <a:schemeClr val="tx2"/>
              </a:solidFill>
            </a:endParaRPr>
          </a:p>
          <a:p>
            <a:pPr algn="ctr"/>
            <a:endParaRPr lang="es-ES" b="1" i="1" dirty="0">
              <a:solidFill>
                <a:schemeClr val="tx2"/>
              </a:solidFill>
            </a:endParaRPr>
          </a:p>
          <a:p>
            <a:pPr algn="ctr"/>
            <a:endParaRPr lang="es-ES_tradn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03648" y="259489"/>
            <a:ext cx="7668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A5. Epidemiología, Salud Pública y Servicios de Salud</a:t>
            </a:r>
            <a:endParaRPr lang="es-ES" sz="2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704142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L1. Epidemiología del cáncer y otras enfermedades crónicas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03648" y="1118017"/>
            <a:ext cx="63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Investigación en Epidemiología y Salud Pública</a:t>
            </a:r>
            <a:endParaRPr lang="es-ES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3491880" y="1602000"/>
            <a:ext cx="2304256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56048" y="2353932"/>
            <a:ext cx="8615944" cy="4138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56048" y="1602000"/>
            <a:ext cx="861594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tx2"/>
                </a:solidFill>
              </a:rPr>
              <a:t>Proyecto MEDEA</a:t>
            </a:r>
          </a:p>
          <a:p>
            <a:pPr algn="ctr"/>
            <a:r>
              <a:rPr lang="es-ES_tradnl" sz="2200" b="1" i="1" dirty="0">
                <a:solidFill>
                  <a:schemeClr val="tx2"/>
                </a:solidFill>
              </a:rPr>
              <a:t>Desigualdad social y ambiental en salud en ciudades </a:t>
            </a:r>
            <a:r>
              <a:rPr lang="es-ES_tradnl" sz="2200" b="1" i="1" dirty="0" smtClean="0">
                <a:solidFill>
                  <a:schemeClr val="tx2"/>
                </a:solidFill>
              </a:rPr>
              <a:t>españolas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70C0"/>
                </a:solidFill>
              </a:rPr>
              <a:t>Antecedentes </a:t>
            </a:r>
            <a:endParaRPr lang="es-ES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endParaRPr lang="es-ES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Proyectos FIS </a:t>
            </a:r>
            <a:r>
              <a:rPr lang="es-ES" sz="2200" b="1" dirty="0">
                <a:solidFill>
                  <a:schemeClr val="tx2"/>
                </a:solidFill>
              </a:rPr>
              <a:t>EMCAM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 </a:t>
            </a:r>
            <a:r>
              <a:rPr lang="es-ES" sz="2200" b="1" dirty="0">
                <a:solidFill>
                  <a:schemeClr val="tx2"/>
                </a:solidFill>
              </a:rPr>
              <a:t>EMECAS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pPr lvl="2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studios 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ulti-ciudad de los efecto a corto plazo de la 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ontaminación 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tmosférica sobre la 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ortalidad y 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alud</a:t>
            </a:r>
            <a:endParaRPr lang="es-ES" b="1" i="1" dirty="0" smtClean="0">
              <a:solidFill>
                <a:schemeClr val="tx2"/>
              </a:solidFill>
            </a:endParaRPr>
          </a:p>
          <a:p>
            <a:pPr algn="ctr"/>
            <a:endParaRPr lang="es-ES" b="1" i="1" dirty="0" smtClean="0">
              <a:solidFill>
                <a:schemeClr val="tx2"/>
              </a:solidFill>
            </a:endParaRPr>
          </a:p>
          <a:p>
            <a:pPr algn="ctr"/>
            <a:endParaRPr lang="es-ES_tradnl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66" y="4592298"/>
            <a:ext cx="3528442" cy="15159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650" y="4599735"/>
            <a:ext cx="888218" cy="263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928" y="4629222"/>
            <a:ext cx="1316161" cy="1025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169" y="4585279"/>
            <a:ext cx="3352023" cy="15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92" y="-29888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03648" y="259489"/>
            <a:ext cx="7668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A5. Epidemiología, Salud Pública y Servicios de Salud</a:t>
            </a:r>
            <a:endParaRPr lang="es-ES" sz="2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704142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L1. Epidemiología del cáncer y otras enfermedades crónicas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03648" y="1118017"/>
            <a:ext cx="63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Investigación en Epidemiología y Salud Pública</a:t>
            </a:r>
            <a:endParaRPr lang="es-ES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3491880" y="1602000"/>
            <a:ext cx="2304256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99202" y="2496073"/>
            <a:ext cx="8615944" cy="4138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31186" y="1436566"/>
            <a:ext cx="868795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sz="2200" b="1" dirty="0" smtClean="0">
              <a:solidFill>
                <a:schemeClr val="tx2"/>
              </a:solidFill>
            </a:endParaRPr>
          </a:p>
          <a:p>
            <a:pPr algn="ctr"/>
            <a:r>
              <a:rPr lang="es-ES_tradnl" sz="2200" b="1" dirty="0" smtClean="0">
                <a:solidFill>
                  <a:schemeClr val="tx2"/>
                </a:solidFill>
              </a:rPr>
              <a:t>Proyecto </a:t>
            </a:r>
            <a:r>
              <a:rPr lang="es-ES_tradnl" sz="2200" b="1" dirty="0">
                <a:solidFill>
                  <a:schemeClr val="tx2"/>
                </a:solidFill>
              </a:rPr>
              <a:t>MEDEA</a:t>
            </a:r>
          </a:p>
          <a:p>
            <a:pPr algn="ctr"/>
            <a:r>
              <a:rPr lang="es-ES_tradnl" sz="2200" b="1" i="1" dirty="0">
                <a:solidFill>
                  <a:schemeClr val="tx2"/>
                </a:solidFill>
              </a:rPr>
              <a:t>Desigualdad social y ambiental en salud en ciudades </a:t>
            </a:r>
            <a:r>
              <a:rPr lang="es-ES_tradnl" sz="2200" b="1" i="1" dirty="0" smtClean="0">
                <a:solidFill>
                  <a:schemeClr val="tx2"/>
                </a:solidFill>
              </a:rPr>
              <a:t>españolas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Antecedentes</a:t>
            </a:r>
          </a:p>
          <a:p>
            <a:pPr lvl="2"/>
            <a:endParaRPr lang="es-ES" sz="1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Proyecto FIS </a:t>
            </a:r>
            <a:r>
              <a:rPr lang="es-ES" sz="2200" b="1" dirty="0">
                <a:solidFill>
                  <a:schemeClr val="tx2"/>
                </a:solidFill>
              </a:rPr>
              <a:t>Medea</a:t>
            </a:r>
            <a:r>
              <a:rPr lang="es-E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200" b="1" dirty="0">
                <a:solidFill>
                  <a:schemeClr val="tx2"/>
                </a:solidFill>
              </a:rPr>
              <a:t>II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E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s-ES" b="1" i="1" dirty="0" smtClean="0">
              <a:solidFill>
                <a:schemeClr val="tx2"/>
              </a:solidFill>
            </a:endParaRPr>
          </a:p>
          <a:p>
            <a:pPr algn="ctr"/>
            <a:endParaRPr lang="es-ES_tradnl" b="1" dirty="0">
              <a:solidFill>
                <a:schemeClr val="tx2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1" y="3604942"/>
            <a:ext cx="4963507" cy="25603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219" y="5243153"/>
            <a:ext cx="1134489" cy="92215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744" y="3526435"/>
            <a:ext cx="1918419" cy="2514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3788" y="4583641"/>
            <a:ext cx="3448204" cy="94428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3788" y="3604140"/>
            <a:ext cx="3448204" cy="10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03648" y="259489"/>
            <a:ext cx="7668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A5. Epidemiología, Salud Pública y Servicios de Salud</a:t>
            </a:r>
            <a:endParaRPr lang="es-ES" sz="2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704142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L1. Epidemiología del cáncer y otras enfermedades crónicas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03648" y="1118017"/>
            <a:ext cx="63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Investigación en Epidemiología y Salud Pública</a:t>
            </a:r>
            <a:endParaRPr lang="es-ES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3491880" y="1602000"/>
            <a:ext cx="2304256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56048" y="2353932"/>
            <a:ext cx="8615944" cy="4138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56048" y="1602000"/>
            <a:ext cx="8231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tx2"/>
                </a:solidFill>
              </a:rPr>
              <a:t>Proyecto MEDEA</a:t>
            </a:r>
          </a:p>
          <a:p>
            <a:pPr algn="ctr"/>
            <a:r>
              <a:rPr lang="es-ES_tradnl" sz="2200" b="1" i="1" dirty="0">
                <a:solidFill>
                  <a:schemeClr val="tx2"/>
                </a:solidFill>
              </a:rPr>
              <a:t>Desigualdad social y ambiental en salud en ciudades </a:t>
            </a:r>
            <a:r>
              <a:rPr lang="es-ES_tradnl" sz="2200" b="1" i="1" dirty="0" smtClean="0">
                <a:solidFill>
                  <a:schemeClr val="tx2"/>
                </a:solidFill>
              </a:rPr>
              <a:t>españolas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70C0"/>
                </a:solidFill>
              </a:rPr>
              <a:t>Descripción del actual </a:t>
            </a:r>
            <a:r>
              <a:rPr lang="es-ES" sz="2400" b="1" dirty="0" smtClean="0">
                <a:solidFill>
                  <a:srgbClr val="0070C0"/>
                </a:solidFill>
              </a:rPr>
              <a:t>proyecto</a:t>
            </a:r>
          </a:p>
          <a:p>
            <a:pPr lvl="1"/>
            <a:endParaRPr lang="es-ES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Objetivos</a:t>
            </a:r>
          </a:p>
          <a:p>
            <a:pPr lvl="1"/>
            <a:endParaRPr lang="es-ES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s-ES" sz="2400" dirty="0"/>
              <a:t>Describir </a:t>
            </a:r>
            <a:r>
              <a:rPr lang="es-ES" sz="2400" dirty="0" smtClean="0"/>
              <a:t>las desigualdad social en la </a:t>
            </a:r>
            <a:r>
              <a:rPr lang="es-ES" sz="2400" dirty="0"/>
              <a:t>mortalidad </a:t>
            </a:r>
            <a:r>
              <a:rPr lang="es-ES" sz="2400" dirty="0" smtClean="0"/>
              <a:t>en el seccionado censal de las áreas metropolitanas de </a:t>
            </a:r>
            <a:r>
              <a:rPr lang="es-ES" sz="2400" dirty="0"/>
              <a:t>Cartagena </a:t>
            </a:r>
            <a:r>
              <a:rPr lang="es-ES" sz="2400" dirty="0" smtClean="0"/>
              <a:t>y Murcia, y en la ciudad de Lorca en el período </a:t>
            </a:r>
            <a:r>
              <a:rPr lang="es-ES" sz="2400" dirty="0"/>
              <a:t>1996-2014</a:t>
            </a:r>
            <a:r>
              <a:rPr lang="es-ES" sz="2400" dirty="0" smtClean="0"/>
              <a:t>.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s-ES" sz="2400" dirty="0"/>
              <a:t>Analizar la relación entre la </a:t>
            </a:r>
            <a:r>
              <a:rPr lang="es-ES" sz="2400" dirty="0" smtClean="0"/>
              <a:t>mortalidad por proximidad </a:t>
            </a:r>
            <a:r>
              <a:rPr lang="es-ES" sz="2400" dirty="0"/>
              <a:t>residencial y la </a:t>
            </a:r>
            <a:r>
              <a:rPr lang="es-ES" sz="2400" dirty="0" smtClean="0"/>
              <a:t>contaminación por </a:t>
            </a:r>
            <a:r>
              <a:rPr lang="es-ES" sz="2400" dirty="0"/>
              <a:t>tráfico </a:t>
            </a:r>
            <a:r>
              <a:rPr lang="es-ES" sz="2400" dirty="0" smtClean="0"/>
              <a:t>a motor en las ciudades y años antes mencionados. </a:t>
            </a:r>
            <a:endParaRPr lang="es-ES_trad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03648" y="259489"/>
            <a:ext cx="7668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A5. Epidemiología, Salud Pública y Servicios de Salud</a:t>
            </a:r>
            <a:endParaRPr lang="es-ES" sz="2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704142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L1. Epidemiología del cáncer y otras enfermedades crónicas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03648" y="1118017"/>
            <a:ext cx="63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Investigación en Epidemiología y Salud Pública</a:t>
            </a:r>
            <a:endParaRPr lang="es-ES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3491880" y="1602000"/>
            <a:ext cx="2304256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56048" y="2421783"/>
            <a:ext cx="8615944" cy="4138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56048" y="1602000"/>
            <a:ext cx="8231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tx2"/>
                </a:solidFill>
              </a:rPr>
              <a:t>Proyecto MEDEA</a:t>
            </a:r>
          </a:p>
          <a:p>
            <a:pPr algn="ctr"/>
            <a:r>
              <a:rPr lang="es-ES_tradnl" sz="2200" b="1" i="1" dirty="0">
                <a:solidFill>
                  <a:schemeClr val="tx2"/>
                </a:solidFill>
              </a:rPr>
              <a:t>Desigualdad social y ambiental en salud en ciudades </a:t>
            </a:r>
            <a:r>
              <a:rPr lang="es-ES_tradnl" sz="2200" b="1" i="1" dirty="0" smtClean="0">
                <a:solidFill>
                  <a:schemeClr val="tx2"/>
                </a:solidFill>
              </a:rPr>
              <a:t>españolas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70C0"/>
                </a:solidFill>
              </a:rPr>
              <a:t>Retos de futuro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es-ES" sz="2400" b="1" dirty="0" smtClean="0">
                <a:solidFill>
                  <a:srgbClr val="0070C0"/>
                </a:solidFill>
              </a:rPr>
              <a:t>Investigar </a:t>
            </a:r>
            <a:r>
              <a:rPr lang="es-ES" sz="2400" b="1" dirty="0" smtClean="0">
                <a:solidFill>
                  <a:srgbClr val="0070C0"/>
                </a:solidFill>
              </a:rPr>
              <a:t>los efectos poblacionales de contaminantes individuales (AES - Compuestos Orgánicos Persistentes) en determinados cánceres</a:t>
            </a:r>
            <a:r>
              <a:rPr lang="es-ES" sz="2400" b="1" dirty="0" smtClean="0">
                <a:solidFill>
                  <a:srgbClr val="0070C0"/>
                </a:solidFill>
              </a:rPr>
              <a:t>.</a:t>
            </a:r>
          </a:p>
          <a:p>
            <a:pPr lvl="2"/>
            <a:endParaRPr lang="es-ES" sz="2400" b="1" dirty="0" smtClean="0">
              <a:solidFill>
                <a:srgbClr val="0070C0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es-ES" sz="2400" b="1" dirty="0" smtClean="0">
                <a:solidFill>
                  <a:srgbClr val="0070C0"/>
                </a:solidFill>
              </a:rPr>
              <a:t>Diseño y evaluación de intervenciones de promoción de la salud que reduzcan la mortalidad.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pPr lvl="2"/>
            <a:endParaRPr lang="es-E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s-ES" b="1" i="1" dirty="0">
              <a:solidFill>
                <a:schemeClr val="tx2"/>
              </a:solidFill>
            </a:endParaRPr>
          </a:p>
          <a:p>
            <a:pPr algn="ctr"/>
            <a:endParaRPr lang="es-ES" b="1" i="1" dirty="0" smtClean="0">
              <a:solidFill>
                <a:schemeClr val="tx2"/>
              </a:solidFill>
            </a:endParaRPr>
          </a:p>
          <a:p>
            <a:pPr algn="ctr"/>
            <a:endParaRPr lang="es-ES" b="1" i="1" dirty="0">
              <a:solidFill>
                <a:schemeClr val="tx2"/>
              </a:solidFill>
            </a:endParaRPr>
          </a:p>
          <a:p>
            <a:pPr algn="ctr"/>
            <a:endParaRPr lang="es-ES_trad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5 CuadroTexto"/>
          <p:cNvSpPr txBox="1"/>
          <p:nvPr/>
        </p:nvSpPr>
        <p:spPr>
          <a:xfrm>
            <a:off x="395536" y="1869949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Muller DC, Murphy N, Johansson M, Ferrari P, Tsilidis KK, Boutron-Ruault MC, Clavel F, Dartois L, Li K, Kaaks R, Weikert C, Bergmann M, Boeing H, Tjønneland A, Overvad K, Redondo ML, Agudo A, Molina-Portillo E, Altzibar JM,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Cirera L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, et al.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Modifiable causes of premature death in middle-age in Western Europe: results from the EPIC cohort study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. BMC Med. 2016;14(1):87.</a:t>
            </a: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Marí-Dell'Olmo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M, Gotsens M, Palència L, Rodríguez-Sanz M, Martínez-Beneito MA,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Ballesta M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, Calvo M,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Cirera L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, Daponte A, Domínguez-Berjón F, Gandarillas A, Izco-Goñi N, Martos C, Moreno-Iribas C, Nolasco A,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Salmerón D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, et al.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Trends in socioeconomic inequalities in mortality in small areas of 33 Spanish cities. A Bayesian spatial analysis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. BMC Public Health [in press] 2016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Cirera L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, Huerta JM, Chirlaque MD, et al.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Life-course social position, obesity and diabetes risk in the EPIC-Spain Cohort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. Eur J Public Health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; 26(3):439-45.</a:t>
            </a: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endParaRPr lang="es-ES_tradnl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Cirera L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, Huerta JM, Chirlaque MD, et al.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Unfavourable life-course social gradient of coronary heart disease within Spain: A low-incidence welfare-state country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. Int J Public Health 2013; 58: 65–77.</a:t>
            </a: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ɷ"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Cirera L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, Cirarda F, Palència L, Estarlich M, Montes-Martínez A, Lorenzo P, Daponte-Codina A, López-Abente G.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Mortality due to haematological cancer in cities close to petroleum refineries in Spain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. Environ Sci Pollut Res Int. 2013;20(1):591-6.</a:t>
            </a:r>
            <a:endParaRPr lang="es-ES_tradnl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1403648" y="259489"/>
            <a:ext cx="7668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A5. Epidemiología, Salud Pública y Servicios de Salud</a:t>
            </a:r>
            <a:endParaRPr lang="es-ES" sz="2600" b="1" dirty="0"/>
          </a:p>
        </p:txBody>
      </p:sp>
      <p:sp>
        <p:nvSpPr>
          <p:cNvPr id="13" name="7 CuadroTexto"/>
          <p:cNvSpPr txBox="1"/>
          <p:nvPr/>
        </p:nvSpPr>
        <p:spPr>
          <a:xfrm>
            <a:off x="1403648" y="704142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L1. Epidemiología del cáncer y otras enfermedades crónicas</a:t>
            </a:r>
            <a:endParaRPr lang="es-ES" sz="2400" b="1" dirty="0"/>
          </a:p>
        </p:txBody>
      </p:sp>
      <p:sp>
        <p:nvSpPr>
          <p:cNvPr id="14" name="8 CuadroTexto"/>
          <p:cNvSpPr txBox="1"/>
          <p:nvPr/>
        </p:nvSpPr>
        <p:spPr>
          <a:xfrm>
            <a:off x="1403648" y="1118017"/>
            <a:ext cx="63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Investigación en Epidemiología y Salud Pública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873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657</Words>
  <Application>Microsoft Office PowerPoint</Application>
  <PresentationFormat>Presentación en pantalla (4:3)</PresentationFormat>
  <Paragraphs>87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CIRERA SUAREZ, LLUIS</cp:lastModifiedBy>
  <cp:revision>71</cp:revision>
  <dcterms:created xsi:type="dcterms:W3CDTF">2016-04-25T16:24:49Z</dcterms:created>
  <dcterms:modified xsi:type="dcterms:W3CDTF">2016-06-28T07:16:39Z</dcterms:modified>
</cp:coreProperties>
</file>