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932" y="-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03/05/2016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03/05/2016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03/05/2016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03/05/2016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03/05/2016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03/05/2016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03/05/2016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03/05/2016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03/05/2016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03/05/2016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03/05/2016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6C7F6-03A4-445A-8BCD-697E7AF6889A}" type="datetimeFigureOut">
              <a:rPr lang="es-ES" smtClean="0"/>
              <a:pPr/>
              <a:t>03/05/2016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11 Imagen" descr="Fondo diapos OBJETIV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683568" y="2564904"/>
            <a:ext cx="78488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ES" sz="2400" b="1" dirty="0" smtClean="0">
                <a:solidFill>
                  <a:srgbClr val="002060"/>
                </a:solidFill>
              </a:rPr>
              <a:t>Investigación en Calidad Asistencial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ES" sz="2400" b="1" dirty="0" smtClean="0">
                <a:solidFill>
                  <a:srgbClr val="002060"/>
                </a:solidFill>
              </a:rPr>
              <a:t>Investigación </a:t>
            </a:r>
            <a:r>
              <a:rPr lang="es-ES" sz="2400" b="1" dirty="0" smtClean="0">
                <a:solidFill>
                  <a:srgbClr val="002060"/>
                </a:solidFill>
              </a:rPr>
              <a:t>en </a:t>
            </a:r>
            <a:r>
              <a:rPr lang="es-ES" sz="2400" b="1" dirty="0" err="1" smtClean="0">
                <a:solidFill>
                  <a:srgbClr val="002060"/>
                </a:solidFill>
              </a:rPr>
              <a:t>Coloproctología</a:t>
            </a:r>
            <a:endParaRPr lang="es-ES" sz="2400" b="1" dirty="0" smtClean="0">
              <a:solidFill>
                <a:srgbClr val="002060"/>
              </a:solidFill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ES" sz="2400" b="1" dirty="0" smtClean="0">
                <a:solidFill>
                  <a:srgbClr val="002060"/>
                </a:solidFill>
              </a:rPr>
              <a:t>Pie diabético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ES" sz="2400" b="1" dirty="0" smtClean="0">
                <a:solidFill>
                  <a:schemeClr val="accent1">
                    <a:lumMod val="75000"/>
                  </a:schemeClr>
                </a:solidFill>
              </a:rPr>
              <a:t>Pared abdominal</a:t>
            </a:r>
            <a:endParaRPr lang="es-E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475656" y="1494"/>
            <a:ext cx="20882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b="1" dirty="0" smtClean="0"/>
              <a:t>3</a:t>
            </a:r>
            <a:endParaRPr lang="es-ES" sz="44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1544664" y="548680"/>
            <a:ext cx="71743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 smtClean="0"/>
              <a:t>Investigación quirúrgica en Área de Salud</a:t>
            </a:r>
            <a:endParaRPr lang="es-ES" sz="32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582168" y="1026858"/>
            <a:ext cx="420519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000" b="1" dirty="0" smtClean="0"/>
              <a:t>José Luis Aguayo </a:t>
            </a:r>
            <a:r>
              <a:rPr lang="es-ES" sz="3000" b="1" dirty="0" err="1" smtClean="0"/>
              <a:t>Albasini</a:t>
            </a:r>
            <a:endParaRPr lang="es-ES" sz="3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11 Imagen" descr="Fondo diapos PROYECT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683568" y="2564904"/>
            <a:ext cx="7848872" cy="3170099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3000"/>
              </a:lnSpc>
              <a:buFont typeface="+mj-lt"/>
              <a:buAutoNum type="arabicPeriod"/>
            </a:pPr>
            <a:r>
              <a:rPr lang="es-ES" sz="2000" b="1" dirty="0" smtClean="0">
                <a:solidFill>
                  <a:srgbClr val="002060"/>
                </a:solidFill>
              </a:rPr>
              <a:t>EPA UDO-DIC-II. Estudio observacional transversal del manejo del dolor </a:t>
            </a:r>
            <a:r>
              <a:rPr lang="es-ES" sz="2000" b="1" dirty="0" err="1" smtClean="0">
                <a:solidFill>
                  <a:srgbClr val="002060"/>
                </a:solidFill>
              </a:rPr>
              <a:t>irruptivo</a:t>
            </a:r>
            <a:r>
              <a:rPr lang="es-ES" sz="2000" b="1" dirty="0" smtClean="0">
                <a:solidFill>
                  <a:srgbClr val="002060"/>
                </a:solidFill>
              </a:rPr>
              <a:t> asociado a las curas en pacientes con úlceras cutáneas graves. </a:t>
            </a:r>
            <a:r>
              <a:rPr lang="es-ES" sz="2000" b="1" dirty="0" smtClean="0">
                <a:solidFill>
                  <a:srgbClr val="002060"/>
                </a:solidFill>
              </a:rPr>
              <a:t>(2014-2016)</a:t>
            </a:r>
            <a:endParaRPr lang="es-ES" sz="2000" b="1" dirty="0" smtClean="0">
              <a:solidFill>
                <a:srgbClr val="002060"/>
              </a:solidFill>
            </a:endParaRPr>
          </a:p>
          <a:p>
            <a:pPr marL="342900" indent="-342900">
              <a:lnSpc>
                <a:spcPts val="3000"/>
              </a:lnSpc>
              <a:buFont typeface="+mj-lt"/>
              <a:buAutoNum type="arabicPeriod"/>
            </a:pPr>
            <a:r>
              <a:rPr lang="es-ES" sz="2000" b="1" dirty="0" smtClean="0">
                <a:solidFill>
                  <a:srgbClr val="002060"/>
                </a:solidFill>
              </a:rPr>
              <a:t>PI11/00405. Eficacia de la </a:t>
            </a:r>
            <a:r>
              <a:rPr lang="es-ES" sz="2000" b="1" dirty="0" err="1" smtClean="0">
                <a:solidFill>
                  <a:srgbClr val="002060"/>
                </a:solidFill>
              </a:rPr>
              <a:t>neuromodulación</a:t>
            </a:r>
            <a:r>
              <a:rPr lang="es-ES" sz="2000" b="1" dirty="0" smtClean="0">
                <a:solidFill>
                  <a:srgbClr val="002060"/>
                </a:solidFill>
              </a:rPr>
              <a:t> sacra en el tratamiento del estreñimiento crónico de tránsito lento: estudio cruzado, </a:t>
            </a:r>
            <a:r>
              <a:rPr lang="es-ES" sz="2000" b="1" dirty="0" err="1" smtClean="0">
                <a:solidFill>
                  <a:srgbClr val="002060"/>
                </a:solidFill>
              </a:rPr>
              <a:t>randomizado</a:t>
            </a:r>
            <a:r>
              <a:rPr lang="es-ES" sz="2000" b="1" dirty="0" smtClean="0">
                <a:solidFill>
                  <a:srgbClr val="002060"/>
                </a:solidFill>
              </a:rPr>
              <a:t> y doble ciego (2012-2014)</a:t>
            </a:r>
          </a:p>
          <a:p>
            <a:pPr marL="342900" indent="-342900">
              <a:lnSpc>
                <a:spcPts val="3000"/>
              </a:lnSpc>
              <a:buFont typeface="+mj-lt"/>
              <a:buAutoNum type="arabicPeriod"/>
            </a:pPr>
            <a:r>
              <a:rPr lang="es-ES" sz="2000" b="1" dirty="0" smtClean="0">
                <a:solidFill>
                  <a:srgbClr val="002060"/>
                </a:solidFill>
              </a:rPr>
              <a:t>PI15/01676</a:t>
            </a:r>
            <a:r>
              <a:rPr lang="es-ES" sz="2000" b="1" dirty="0" smtClean="0">
                <a:solidFill>
                  <a:srgbClr val="002060"/>
                </a:solidFill>
              </a:rPr>
              <a:t>. Diseño y validación de indicadores de calidad en los Servicios de Cirugía General y del Aparato Digestivo (2016-2019</a:t>
            </a:r>
            <a:r>
              <a:rPr lang="es-ES" sz="2000" b="1" dirty="0" smtClean="0">
                <a:solidFill>
                  <a:srgbClr val="002060"/>
                </a:solidFill>
              </a:rPr>
              <a:t>)</a:t>
            </a:r>
            <a:endParaRPr lang="es-ES" sz="2000" b="1" dirty="0" smtClean="0">
              <a:solidFill>
                <a:srgbClr val="002060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475656" y="6308"/>
            <a:ext cx="2088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b="1" dirty="0" smtClean="0"/>
              <a:t>3</a:t>
            </a:r>
            <a:endParaRPr lang="es-ES" sz="48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582168" y="1023046"/>
            <a:ext cx="39381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José Luis Aguayo </a:t>
            </a:r>
            <a:r>
              <a:rPr lang="es-ES" sz="2800" b="1" dirty="0" err="1" smtClean="0"/>
              <a:t>Albasini</a:t>
            </a:r>
            <a:endParaRPr lang="es-ES" sz="2800" b="1" dirty="0" smtClean="0"/>
          </a:p>
        </p:txBody>
      </p:sp>
      <p:sp>
        <p:nvSpPr>
          <p:cNvPr id="10" name="9 CuadroTexto"/>
          <p:cNvSpPr txBox="1"/>
          <p:nvPr/>
        </p:nvSpPr>
        <p:spPr>
          <a:xfrm>
            <a:off x="1544664" y="548680"/>
            <a:ext cx="71743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 smtClean="0"/>
              <a:t>Investigación quirúrgica en Área de Salud</a:t>
            </a:r>
            <a:endParaRPr lang="es-ES" sz="3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11 Imagen" descr="Fondo diapos PUBLICACION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683568" y="2564904"/>
            <a:ext cx="7848872" cy="3323987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1" dirty="0" smtClean="0">
                <a:solidFill>
                  <a:srgbClr val="002060"/>
                </a:solidFill>
              </a:rPr>
              <a:t>Reduction in diabetic amputations over 15 years in a defined Spain population. Benefits of a critical pathway approach and multidisciplinary team work. Rev </a:t>
            </a:r>
            <a:r>
              <a:rPr lang="en-US" sz="2000" b="1" dirty="0" err="1" smtClean="0">
                <a:solidFill>
                  <a:srgbClr val="002060"/>
                </a:solidFill>
              </a:rPr>
              <a:t>Esp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Quimioter</a:t>
            </a:r>
            <a:r>
              <a:rPr lang="en-US" sz="2000" b="1" dirty="0" smtClean="0">
                <a:solidFill>
                  <a:srgbClr val="002060"/>
                </a:solidFill>
              </a:rPr>
              <a:t> 2014 ;27(3):170-9.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1" dirty="0" err="1" smtClean="0">
                <a:solidFill>
                  <a:srgbClr val="002060"/>
                </a:solidFill>
              </a:rPr>
              <a:t>Gastrojejunal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anastomotic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stenosis</a:t>
            </a:r>
            <a:r>
              <a:rPr lang="en-US" sz="2000" b="1" dirty="0" smtClean="0">
                <a:solidFill>
                  <a:srgbClr val="002060"/>
                </a:solidFill>
              </a:rPr>
              <a:t> after laparoscopic gastric bypass. Experience in 280 cases in 8 years. </a:t>
            </a:r>
            <a:r>
              <a:rPr lang="es-ES" sz="2000" b="1" dirty="0" err="1" smtClean="0">
                <a:solidFill>
                  <a:srgbClr val="002060"/>
                </a:solidFill>
              </a:rPr>
              <a:t>Cir</a:t>
            </a:r>
            <a:r>
              <a:rPr lang="es-ES" sz="2000" b="1" dirty="0" smtClean="0">
                <a:solidFill>
                  <a:srgbClr val="002060"/>
                </a:solidFill>
              </a:rPr>
              <a:t> </a:t>
            </a:r>
            <a:r>
              <a:rPr lang="es-ES" sz="2000" b="1" dirty="0" err="1" smtClean="0">
                <a:solidFill>
                  <a:srgbClr val="002060"/>
                </a:solidFill>
              </a:rPr>
              <a:t>Esp</a:t>
            </a:r>
            <a:r>
              <a:rPr lang="es-ES" sz="2000" b="1" dirty="0" smtClean="0">
                <a:solidFill>
                  <a:srgbClr val="002060"/>
                </a:solidFill>
              </a:rPr>
              <a:t>. 2014 Dec;92(10):665-9</a:t>
            </a:r>
            <a:r>
              <a:rPr lang="es-ES" sz="2000" b="1" dirty="0" smtClean="0">
                <a:solidFill>
                  <a:srgbClr val="002060"/>
                </a:solidFill>
              </a:rPr>
              <a:t>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1" dirty="0" smtClean="0">
                <a:solidFill>
                  <a:srgbClr val="002060"/>
                </a:solidFill>
              </a:rPr>
              <a:t>Single-port </a:t>
            </a:r>
            <a:r>
              <a:rPr lang="en-US" sz="2000" b="1" dirty="0" err="1" smtClean="0">
                <a:solidFill>
                  <a:srgbClr val="002060"/>
                </a:solidFill>
              </a:rPr>
              <a:t>transanal</a:t>
            </a:r>
            <a:r>
              <a:rPr lang="en-US" sz="2000" b="1" dirty="0" smtClean="0">
                <a:solidFill>
                  <a:srgbClr val="002060"/>
                </a:solidFill>
              </a:rPr>
              <a:t> endoscopic microsurgery: a developing technique. </a:t>
            </a:r>
            <a:r>
              <a:rPr lang="en-US" sz="2000" b="1" dirty="0" err="1" smtClean="0">
                <a:solidFill>
                  <a:srgbClr val="002060"/>
                </a:solidFill>
              </a:rPr>
              <a:t>Surg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Laparosc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Endosc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Percutan</a:t>
            </a:r>
            <a:r>
              <a:rPr lang="en-US" sz="2000" b="1" dirty="0" smtClean="0">
                <a:solidFill>
                  <a:srgbClr val="002060"/>
                </a:solidFill>
              </a:rPr>
              <a:t> Tech. 2014;24(4</a:t>
            </a:r>
            <a:r>
              <a:rPr lang="en-US" sz="2000" b="1" dirty="0" smtClean="0">
                <a:solidFill>
                  <a:srgbClr val="002060"/>
                </a:solidFill>
              </a:rPr>
              <a:t>)</a:t>
            </a:r>
            <a:endParaRPr lang="en-US" sz="2000" b="1" dirty="0" smtClean="0">
              <a:solidFill>
                <a:srgbClr val="002060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475656" y="7120"/>
            <a:ext cx="2088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b="1" dirty="0" smtClean="0"/>
              <a:t>3</a:t>
            </a:r>
            <a:endParaRPr lang="es-ES" sz="48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582168" y="1023858"/>
            <a:ext cx="39381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José Luis Aguayo </a:t>
            </a:r>
            <a:r>
              <a:rPr lang="es-ES" sz="2800" b="1" dirty="0" err="1" smtClean="0"/>
              <a:t>Albasini</a:t>
            </a:r>
            <a:endParaRPr lang="es-ES" sz="2800" b="1" dirty="0" smtClean="0"/>
          </a:p>
        </p:txBody>
      </p:sp>
      <p:sp>
        <p:nvSpPr>
          <p:cNvPr id="10" name="9 CuadroTexto"/>
          <p:cNvSpPr txBox="1"/>
          <p:nvPr/>
        </p:nvSpPr>
        <p:spPr>
          <a:xfrm>
            <a:off x="1544664" y="548680"/>
            <a:ext cx="71743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 smtClean="0"/>
              <a:t>Investigación quirúrgica en Área de Salud</a:t>
            </a:r>
            <a:endParaRPr lang="es-ES" sz="3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11 Imagen" descr="Fondo diapos PUBLICACION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683568" y="2564904"/>
            <a:ext cx="7848872" cy="2814617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1" dirty="0" smtClean="0">
                <a:solidFill>
                  <a:srgbClr val="002060"/>
                </a:solidFill>
              </a:rPr>
              <a:t>Implementation and evaluation of the medication management in nursing units of a university hospital by means of a quality improvement cycle. </a:t>
            </a:r>
            <a:r>
              <a:rPr lang="fr-FR" sz="2000" b="1" dirty="0" err="1" smtClean="0">
                <a:solidFill>
                  <a:srgbClr val="002060"/>
                </a:solidFill>
              </a:rPr>
              <a:t>Appl</a:t>
            </a:r>
            <a:r>
              <a:rPr lang="fr-FR" sz="2000" b="1" dirty="0" smtClean="0">
                <a:solidFill>
                  <a:srgbClr val="002060"/>
                </a:solidFill>
              </a:rPr>
              <a:t> </a:t>
            </a:r>
            <a:r>
              <a:rPr lang="fr-FR" sz="2000" b="1" dirty="0" err="1" smtClean="0">
                <a:solidFill>
                  <a:srgbClr val="002060"/>
                </a:solidFill>
              </a:rPr>
              <a:t>Nurs</a:t>
            </a:r>
            <a:r>
              <a:rPr lang="fr-FR" sz="2000" b="1" dirty="0" smtClean="0">
                <a:solidFill>
                  <a:srgbClr val="002060"/>
                </a:solidFill>
              </a:rPr>
              <a:t> </a:t>
            </a:r>
            <a:r>
              <a:rPr lang="fr-FR" sz="2000" b="1" dirty="0" err="1" smtClean="0">
                <a:solidFill>
                  <a:srgbClr val="002060"/>
                </a:solidFill>
              </a:rPr>
              <a:t>Res</a:t>
            </a:r>
            <a:r>
              <a:rPr lang="fr-FR" sz="2000" b="1" dirty="0" smtClean="0">
                <a:solidFill>
                  <a:srgbClr val="002060"/>
                </a:solidFill>
              </a:rPr>
              <a:t>. 2016 </a:t>
            </a:r>
            <a:r>
              <a:rPr lang="fr-FR" sz="2000" b="1" dirty="0" err="1" smtClean="0">
                <a:solidFill>
                  <a:srgbClr val="002060"/>
                </a:solidFill>
              </a:rPr>
              <a:t>Feb</a:t>
            </a:r>
            <a:r>
              <a:rPr lang="fr-FR" sz="2000" b="1" dirty="0" smtClean="0">
                <a:solidFill>
                  <a:srgbClr val="002060"/>
                </a:solidFill>
              </a:rPr>
              <a:t>;29:148-56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1" dirty="0" smtClean="0">
                <a:solidFill>
                  <a:srgbClr val="002060"/>
                </a:solidFill>
              </a:rPr>
              <a:t>National </a:t>
            </a:r>
            <a:r>
              <a:rPr lang="en-US" sz="2000" b="1" dirty="0" smtClean="0">
                <a:solidFill>
                  <a:srgbClr val="002060"/>
                </a:solidFill>
              </a:rPr>
              <a:t>survey on patient's fears before a general surgery procedure. </a:t>
            </a:r>
            <a:r>
              <a:rPr lang="es-ES" sz="2000" b="1" dirty="0" err="1" smtClean="0">
                <a:solidFill>
                  <a:srgbClr val="002060"/>
                </a:solidFill>
              </a:rPr>
              <a:t>Cir</a:t>
            </a:r>
            <a:r>
              <a:rPr lang="es-ES" sz="2000" b="1" dirty="0" smtClean="0">
                <a:solidFill>
                  <a:srgbClr val="002060"/>
                </a:solidFill>
              </a:rPr>
              <a:t> </a:t>
            </a:r>
            <a:r>
              <a:rPr lang="es-ES" sz="2000" b="1" dirty="0" err="1" smtClean="0">
                <a:solidFill>
                  <a:srgbClr val="002060"/>
                </a:solidFill>
              </a:rPr>
              <a:t>Esp</a:t>
            </a:r>
            <a:r>
              <a:rPr lang="es-ES" sz="2000" b="1" dirty="0" smtClean="0">
                <a:solidFill>
                  <a:srgbClr val="002060"/>
                </a:solidFill>
              </a:rPr>
              <a:t>. 2015 Dec;93(10):643-50</a:t>
            </a:r>
            <a:r>
              <a:rPr lang="es-ES" sz="2000" b="1" dirty="0" smtClean="0">
                <a:solidFill>
                  <a:srgbClr val="002060"/>
                </a:solidFill>
              </a:rPr>
              <a:t>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ES" sz="2000" b="1" dirty="0" err="1" smtClean="0">
                <a:solidFill>
                  <a:srgbClr val="002060"/>
                </a:solidFill>
              </a:rPr>
              <a:t>Clinical</a:t>
            </a:r>
            <a:r>
              <a:rPr lang="es-ES" sz="2000" b="1" dirty="0" smtClean="0">
                <a:solidFill>
                  <a:srgbClr val="002060"/>
                </a:solidFill>
              </a:rPr>
              <a:t> </a:t>
            </a:r>
            <a:r>
              <a:rPr lang="es-ES" sz="2000" b="1" dirty="0" err="1" smtClean="0">
                <a:solidFill>
                  <a:srgbClr val="002060"/>
                </a:solidFill>
              </a:rPr>
              <a:t>Pathway</a:t>
            </a:r>
            <a:r>
              <a:rPr lang="es-ES" sz="2000" b="1" dirty="0" smtClean="0">
                <a:solidFill>
                  <a:srgbClr val="002060"/>
                </a:solidFill>
              </a:rPr>
              <a:t> </a:t>
            </a:r>
            <a:r>
              <a:rPr lang="es-ES" sz="2000" b="1" dirty="0" err="1" smtClean="0">
                <a:solidFill>
                  <a:srgbClr val="002060"/>
                </a:solidFill>
              </a:rPr>
              <a:t>for</a:t>
            </a:r>
            <a:r>
              <a:rPr lang="es-ES" sz="2000" b="1" dirty="0" smtClean="0">
                <a:solidFill>
                  <a:srgbClr val="002060"/>
                </a:solidFill>
              </a:rPr>
              <a:t> </a:t>
            </a:r>
            <a:r>
              <a:rPr lang="es-ES" sz="2000" b="1" dirty="0" err="1" smtClean="0">
                <a:solidFill>
                  <a:srgbClr val="002060"/>
                </a:solidFill>
              </a:rPr>
              <a:t>Thyroidectomy</a:t>
            </a:r>
            <a:r>
              <a:rPr lang="es-ES" sz="2000" b="1" dirty="0" smtClean="0">
                <a:solidFill>
                  <a:srgbClr val="002060"/>
                </a:solidFill>
              </a:rPr>
              <a:t>.</a:t>
            </a:r>
            <a:r>
              <a:rPr lang="en-US" sz="2000" b="1" dirty="0" smtClean="0">
                <a:solidFill>
                  <a:srgbClr val="002060"/>
                </a:solidFill>
              </a:rPr>
              <a:t> Cir Esp. 2015 May;93(5):283-99. </a:t>
            </a:r>
            <a:endParaRPr lang="es-ES" sz="2000" b="1" dirty="0" smtClean="0">
              <a:solidFill>
                <a:srgbClr val="002060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475656" y="7120"/>
            <a:ext cx="2088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b="1" dirty="0" smtClean="0"/>
              <a:t>3</a:t>
            </a:r>
            <a:endParaRPr lang="es-ES" sz="48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582168" y="1023858"/>
            <a:ext cx="39381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José Luis Aguayo </a:t>
            </a:r>
            <a:r>
              <a:rPr lang="es-ES" sz="2800" b="1" dirty="0" err="1" smtClean="0"/>
              <a:t>Albasini</a:t>
            </a:r>
            <a:endParaRPr lang="es-ES" sz="2800" b="1" dirty="0" smtClean="0"/>
          </a:p>
        </p:txBody>
      </p:sp>
      <p:sp>
        <p:nvSpPr>
          <p:cNvPr id="10" name="9 CuadroTexto"/>
          <p:cNvSpPr txBox="1"/>
          <p:nvPr/>
        </p:nvSpPr>
        <p:spPr>
          <a:xfrm>
            <a:off x="1544664" y="548680"/>
            <a:ext cx="71743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 smtClean="0"/>
              <a:t>Investigación quirúrgica en Área de Salud</a:t>
            </a:r>
            <a:endParaRPr lang="es-ES" sz="3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11 Imagen" descr="Fondo diapos PUBLICACION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683568" y="2564904"/>
            <a:ext cx="7848872" cy="2372188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3000"/>
              </a:lnSpc>
              <a:buFont typeface="+mj-lt"/>
              <a:buAutoNum type="arabicPeriod"/>
            </a:pPr>
            <a:r>
              <a:rPr lang="en-US" sz="2000" b="1" dirty="0" smtClean="0">
                <a:solidFill>
                  <a:srgbClr val="002060"/>
                </a:solidFill>
              </a:rPr>
              <a:t>Surgical </a:t>
            </a:r>
            <a:r>
              <a:rPr lang="en-US" sz="2000" b="1" dirty="0" smtClean="0">
                <a:solidFill>
                  <a:srgbClr val="002060"/>
                </a:solidFill>
              </a:rPr>
              <a:t>management of postoperative chronic </a:t>
            </a:r>
            <a:r>
              <a:rPr lang="en-US" sz="2000" b="1" dirty="0" err="1" smtClean="0">
                <a:solidFill>
                  <a:srgbClr val="002060"/>
                </a:solidFill>
              </a:rPr>
              <a:t>inguinodynia</a:t>
            </a:r>
            <a:r>
              <a:rPr lang="en-US" sz="2000" b="1" dirty="0" smtClean="0">
                <a:solidFill>
                  <a:srgbClr val="002060"/>
                </a:solidFill>
              </a:rPr>
              <a:t> by laparoscopic </a:t>
            </a:r>
            <a:r>
              <a:rPr lang="en-US" sz="2000" b="1" dirty="0" err="1" smtClean="0">
                <a:solidFill>
                  <a:srgbClr val="002060"/>
                </a:solidFill>
              </a:rPr>
              <a:t>transabdominal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preperitoneal</a:t>
            </a:r>
            <a:r>
              <a:rPr lang="en-US" sz="2000" b="1" dirty="0" smtClean="0">
                <a:solidFill>
                  <a:srgbClr val="002060"/>
                </a:solidFill>
              </a:rPr>
              <a:t> approach. </a:t>
            </a:r>
            <a:r>
              <a:rPr lang="en-US" sz="2000" b="1" dirty="0" err="1" smtClean="0">
                <a:solidFill>
                  <a:srgbClr val="002060"/>
                </a:solidFill>
              </a:rPr>
              <a:t>Surg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Endosc</a:t>
            </a:r>
            <a:r>
              <a:rPr lang="en-US" sz="2000" b="1" dirty="0" smtClean="0">
                <a:solidFill>
                  <a:srgbClr val="002060"/>
                </a:solidFill>
              </a:rPr>
              <a:t>. 2016 Mar 22.</a:t>
            </a:r>
          </a:p>
          <a:p>
            <a:pPr marL="342900" indent="-342900">
              <a:lnSpc>
                <a:spcPts val="3000"/>
              </a:lnSpc>
              <a:buFont typeface="+mj-lt"/>
              <a:buAutoNum type="arabicPeriod"/>
            </a:pPr>
            <a:r>
              <a:rPr lang="en-US" sz="2000" b="1" dirty="0" smtClean="0">
                <a:solidFill>
                  <a:srgbClr val="002060"/>
                </a:solidFill>
              </a:rPr>
              <a:t>Double Prosthetic Repair for Complex </a:t>
            </a:r>
            <a:r>
              <a:rPr lang="en-US" sz="2000" b="1" dirty="0" err="1" smtClean="0">
                <a:solidFill>
                  <a:srgbClr val="002060"/>
                </a:solidFill>
              </a:rPr>
              <a:t>Incisional</a:t>
            </a:r>
            <a:r>
              <a:rPr lang="en-US" sz="2000" b="1" dirty="0" smtClean="0">
                <a:solidFill>
                  <a:srgbClr val="002060"/>
                </a:solidFill>
              </a:rPr>
              <a:t> Hernia Repair: Long-term Results and Evolution of the Technique.</a:t>
            </a:r>
            <a:r>
              <a:rPr lang="de-DE" sz="2000" b="1" dirty="0" smtClean="0">
                <a:solidFill>
                  <a:srgbClr val="002060"/>
                </a:solidFill>
              </a:rPr>
              <a:t> Am Surg. 2015 Nov;81(11):1138-43.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endParaRPr lang="es-ES" sz="2000" b="1" dirty="0">
              <a:solidFill>
                <a:srgbClr val="002060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475656" y="7120"/>
            <a:ext cx="2088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b="1" dirty="0" smtClean="0"/>
              <a:t>3</a:t>
            </a:r>
            <a:endParaRPr lang="es-ES" sz="48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582168" y="1023858"/>
            <a:ext cx="39381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José Luis Aguayo </a:t>
            </a:r>
            <a:r>
              <a:rPr lang="es-ES" sz="2800" b="1" dirty="0" err="1" smtClean="0"/>
              <a:t>Albasini</a:t>
            </a:r>
            <a:endParaRPr lang="es-ES" sz="2800" b="1" dirty="0" smtClean="0"/>
          </a:p>
        </p:txBody>
      </p:sp>
      <p:sp>
        <p:nvSpPr>
          <p:cNvPr id="10" name="9 CuadroTexto"/>
          <p:cNvSpPr txBox="1"/>
          <p:nvPr/>
        </p:nvSpPr>
        <p:spPr>
          <a:xfrm>
            <a:off x="1544664" y="548680"/>
            <a:ext cx="71743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 smtClean="0"/>
              <a:t>Investigación quirúrgica en Área de Salud</a:t>
            </a:r>
            <a:endParaRPr lang="es-ES" sz="3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318</Words>
  <Application>Microsoft Office PowerPoint</Application>
  <PresentationFormat>Presentación en pantalla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Diapositiva 1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Luis Garcia-Marcos</dc:creator>
  <cp:lastModifiedBy>Victor</cp:lastModifiedBy>
  <cp:revision>21</cp:revision>
  <dcterms:created xsi:type="dcterms:W3CDTF">2016-04-25T16:24:49Z</dcterms:created>
  <dcterms:modified xsi:type="dcterms:W3CDTF">2016-05-03T07:20:12Z</dcterms:modified>
</cp:coreProperties>
</file>