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1" r:id="rId2"/>
    <p:sldId id="268" r:id="rId3"/>
    <p:sldId id="265" r:id="rId4"/>
    <p:sldId id="269" r:id="rId5"/>
    <p:sldId id="270" r:id="rId6"/>
    <p:sldId id="273" r:id="rId7"/>
    <p:sldId id="263" r:id="rId8"/>
    <p:sldId id="264" r:id="rId9"/>
    <p:sldId id="272" r:id="rId10"/>
    <p:sldId id="261" r:id="rId11"/>
    <p:sldId id="260" r:id="rId12"/>
    <p:sldId id="266" r:id="rId13"/>
    <p:sldId id="274" r:id="rId14"/>
    <p:sldId id="257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7" d="100"/>
          <a:sy n="67" d="100"/>
        </p:scale>
        <p:origin x="-11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E7B0A2-628B-4115-A3D9-45CA06BBC419}" type="datetimeFigureOut">
              <a:rPr lang="es-ES" smtClean="0"/>
              <a:pPr/>
              <a:t>03/05/2016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2D860-3F9F-43BE-A8A9-EBC86F8A38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94BA3-9057-A945-B4C0-F73D146D7A9C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44446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algn="just"/>
            <a:endParaRPr lang="en-US" sz="900" smtClean="0">
              <a:ea typeface="ＭＳ Ｐゴシック" pitchFamily="34" charset="-128"/>
            </a:endParaRPr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Objectives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endParaRPr lang="en-US" sz="1000" smtClean="0">
              <a:ea typeface="ＭＳ Ｐゴシック" pitchFamily="34" charset="-128"/>
            </a:endParaRPr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Objectives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6758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>
              <a:defRPr/>
            </a:pPr>
            <a:endParaRPr lang="es-ES" sz="1700" dirty="0" smtClean="0"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4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s-ES"/>
          </a:p>
        </p:txBody>
      </p:sp>
      <p:sp>
        <p:nvSpPr>
          <p:cNvPr id="120835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E46E965-3991-FB47-8654-B2F89C210CC6}" type="slidenum">
              <a:rPr lang="es-ES" sz="1200" b="0"/>
              <a:pPr eaLnBrk="1" hangingPunct="1"/>
              <a:t>13</a:t>
            </a:fld>
            <a:endParaRPr lang="es-ES" sz="1200" b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1E5F-00E3-44AA-9107-070CB106A65B}" type="datetimeFigureOut">
              <a:rPr lang="es-ES" smtClean="0"/>
              <a:pPr/>
              <a:t>03/05/2016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DF9B0-B0CF-43DC-8AE2-0953D5E1E01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1E5F-00E3-44AA-9107-070CB106A65B}" type="datetimeFigureOut">
              <a:rPr lang="es-ES" smtClean="0"/>
              <a:pPr/>
              <a:t>03/05/2016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DF9B0-B0CF-43DC-8AE2-0953D5E1E01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1E5F-00E3-44AA-9107-070CB106A65B}" type="datetimeFigureOut">
              <a:rPr lang="es-ES" smtClean="0"/>
              <a:pPr/>
              <a:t>03/05/2016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DF9B0-B0CF-43DC-8AE2-0953D5E1E01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1E5F-00E3-44AA-9107-070CB106A65B}" type="datetimeFigureOut">
              <a:rPr lang="es-ES" smtClean="0"/>
              <a:pPr/>
              <a:t>03/05/2016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DF9B0-B0CF-43DC-8AE2-0953D5E1E01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1E5F-00E3-44AA-9107-070CB106A65B}" type="datetimeFigureOut">
              <a:rPr lang="es-ES" smtClean="0"/>
              <a:pPr/>
              <a:t>03/05/2016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DF9B0-B0CF-43DC-8AE2-0953D5E1E01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1E5F-00E3-44AA-9107-070CB106A65B}" type="datetimeFigureOut">
              <a:rPr lang="es-ES" smtClean="0"/>
              <a:pPr/>
              <a:t>03/05/2016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DF9B0-B0CF-43DC-8AE2-0953D5E1E01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1E5F-00E3-44AA-9107-070CB106A65B}" type="datetimeFigureOut">
              <a:rPr lang="es-ES" smtClean="0"/>
              <a:pPr/>
              <a:t>03/05/2016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DF9B0-B0CF-43DC-8AE2-0953D5E1E01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1E5F-00E3-44AA-9107-070CB106A65B}" type="datetimeFigureOut">
              <a:rPr lang="es-ES" smtClean="0"/>
              <a:pPr/>
              <a:t>03/05/2016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DF9B0-B0CF-43DC-8AE2-0953D5E1E01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1E5F-00E3-44AA-9107-070CB106A65B}" type="datetimeFigureOut">
              <a:rPr lang="es-ES" smtClean="0"/>
              <a:pPr/>
              <a:t>03/05/2016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DF9B0-B0CF-43DC-8AE2-0953D5E1E01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1E5F-00E3-44AA-9107-070CB106A65B}" type="datetimeFigureOut">
              <a:rPr lang="es-ES" smtClean="0"/>
              <a:pPr/>
              <a:t>03/05/2016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DF9B0-B0CF-43DC-8AE2-0953D5E1E01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1E5F-00E3-44AA-9107-070CB106A65B}" type="datetimeFigureOut">
              <a:rPr lang="es-ES" smtClean="0"/>
              <a:pPr/>
              <a:t>03/05/2016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DF9B0-B0CF-43DC-8AE2-0953D5E1E01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31E5F-00E3-44AA-9107-070CB106A65B}" type="datetimeFigureOut">
              <a:rPr lang="es-ES" smtClean="0"/>
              <a:pPr/>
              <a:t>03/05/2016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DF9B0-B0CF-43DC-8AE2-0953D5E1E01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51.jpe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Relationship Id="rId9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46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2434" y="0"/>
            <a:ext cx="4707467" cy="680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646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07467" cy="680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64612" name="Text Box 4"/>
          <p:cNvSpPr txBox="1">
            <a:spLocks noChangeArrowheads="1"/>
          </p:cNvSpPr>
          <p:nvPr/>
        </p:nvSpPr>
        <p:spPr bwMode="auto">
          <a:xfrm>
            <a:off x="464255" y="908720"/>
            <a:ext cx="8215489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5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Impact of </a:t>
            </a:r>
            <a:r>
              <a:rPr lang="en-GB" sz="54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Chronodisruption</a:t>
            </a:r>
            <a:r>
              <a:rPr lang="en-GB" sz="5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 on Human health</a:t>
            </a:r>
            <a:endParaRPr lang="es-ES_tradnl" sz="5400" dirty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cs typeface="Arial" charset="0"/>
            </a:endParaRPr>
          </a:p>
        </p:txBody>
      </p:sp>
      <p:sp>
        <p:nvSpPr>
          <p:cNvPr id="964613" name="Rectangle 5"/>
          <p:cNvSpPr>
            <a:spLocks noChangeArrowheads="1"/>
          </p:cNvSpPr>
          <p:nvPr/>
        </p:nvSpPr>
        <p:spPr bwMode="auto">
          <a:xfrm>
            <a:off x="4708878" y="0"/>
            <a:ext cx="4643966" cy="6858000"/>
          </a:xfrm>
          <a:prstGeom prst="rect">
            <a:avLst/>
          </a:prstGeom>
          <a:solidFill>
            <a:srgbClr val="333399">
              <a:alpha val="3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cs typeface="Arial" charset="0"/>
            </a:endParaRPr>
          </a:p>
        </p:txBody>
      </p:sp>
      <p:sp>
        <p:nvSpPr>
          <p:cNvPr id="964614" name="Rectangle 6"/>
          <p:cNvSpPr>
            <a:spLocks noChangeArrowheads="1"/>
          </p:cNvSpPr>
          <p:nvPr/>
        </p:nvSpPr>
        <p:spPr bwMode="auto">
          <a:xfrm>
            <a:off x="1639712" y="5718176"/>
            <a:ext cx="2960511" cy="4794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s-ES">
              <a:cs typeface="Arial" charset="0"/>
            </a:endParaRPr>
          </a:p>
        </p:txBody>
      </p:sp>
      <p:sp>
        <p:nvSpPr>
          <p:cNvPr id="964615" name="Rectangle 7"/>
          <p:cNvSpPr>
            <a:spLocks noChangeArrowheads="1"/>
          </p:cNvSpPr>
          <p:nvPr/>
        </p:nvSpPr>
        <p:spPr bwMode="auto">
          <a:xfrm>
            <a:off x="5878689" y="5732463"/>
            <a:ext cx="3440289" cy="4508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s-ES">
              <a:cs typeface="Arial" charset="0"/>
            </a:endParaRPr>
          </a:p>
        </p:txBody>
      </p:sp>
      <p:sp>
        <p:nvSpPr>
          <p:cNvPr id="964616" name="Text Box 8"/>
          <p:cNvSpPr txBox="1">
            <a:spLocks noChangeArrowheads="1"/>
          </p:cNvSpPr>
          <p:nvPr/>
        </p:nvSpPr>
        <p:spPr bwMode="auto">
          <a:xfrm>
            <a:off x="1041386" y="3350156"/>
            <a:ext cx="7274278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3200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cs typeface="Arial" charset="0"/>
              </a:rPr>
              <a:t>Juan Antonio Madrid </a:t>
            </a:r>
          </a:p>
          <a:p>
            <a:pPr>
              <a:spcBef>
                <a:spcPct val="50000"/>
              </a:spcBef>
              <a:defRPr/>
            </a:pPr>
            <a:r>
              <a:rPr lang="es-ES_tradnl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cs typeface="Arial" charset="0"/>
              </a:rPr>
              <a:t>Laboratorio de Cronobiología</a:t>
            </a:r>
            <a:r>
              <a:rPr lang="es-ES_tradnl" sz="2400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cs typeface="Arial" charset="0"/>
              </a:rPr>
              <a:t>,     </a:t>
            </a:r>
            <a:r>
              <a:rPr lang="es-ES_tradnl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cs typeface="Arial" charset="0"/>
              </a:rPr>
              <a:t>Universidad de Murcia, </a:t>
            </a:r>
          </a:p>
          <a:p>
            <a:pPr>
              <a:spcBef>
                <a:spcPct val="50000"/>
              </a:spcBef>
              <a:defRPr/>
            </a:pPr>
            <a:r>
              <a:rPr lang="es-ES_tradnl" sz="2400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cs typeface="Arial" charset="0"/>
              </a:rPr>
              <a:t>					                            </a:t>
            </a:r>
            <a:r>
              <a:rPr lang="es-ES_tradnl" sz="2400" dirty="0" err="1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cs typeface="Arial" charset="0"/>
              </a:rPr>
              <a:t>jamadrid@um.es</a:t>
            </a:r>
            <a:endParaRPr lang="es-ES_tradnl" sz="2400" dirty="0">
              <a:solidFill>
                <a:srgbClr val="8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  <a:cs typeface="Arial" charset="0"/>
            </a:endParaRPr>
          </a:p>
        </p:txBody>
      </p:sp>
      <p:sp>
        <p:nvSpPr>
          <p:cNvPr id="964617" name="Text Box 9"/>
          <p:cNvSpPr txBox="1">
            <a:spLocks noChangeArrowheads="1"/>
          </p:cNvSpPr>
          <p:nvPr/>
        </p:nvSpPr>
        <p:spPr bwMode="auto">
          <a:xfrm>
            <a:off x="84667" y="5837239"/>
            <a:ext cx="91440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2000" dirty="0" smtClean="0">
                <a:solidFill>
                  <a:schemeClr val="bg1"/>
                </a:solidFill>
              </a:rPr>
              <a:t>Presentaciones Área 3</a:t>
            </a:r>
            <a:endParaRPr lang="es-ES_tradnl" sz="2000" dirty="0">
              <a:solidFill>
                <a:schemeClr val="bg1"/>
              </a:solidFill>
              <a:cs typeface="Arial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s-ES_tradnl" sz="2000" dirty="0" smtClean="0">
                <a:solidFill>
                  <a:schemeClr val="bg1"/>
                </a:solidFill>
                <a:cs typeface="Arial" charset="0"/>
              </a:rPr>
              <a:t>HCUVA, , 3 de Mayo de 2016</a:t>
            </a:r>
            <a:endParaRPr lang="es-ES_tradnl" sz="2000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111626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911" y="5613931"/>
            <a:ext cx="1258711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64503" y="5417542"/>
            <a:ext cx="775171" cy="860491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683568" y="188640"/>
            <a:ext cx="8125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</a:rPr>
              <a:t>GI/IMIB/C030/2011. Nutrición y Cronobiología</a:t>
            </a:r>
            <a:endParaRPr lang="es-ES" sz="3200" b="1" dirty="0">
              <a:solidFill>
                <a:schemeClr val="bg1"/>
              </a:solidFill>
            </a:endParaRPr>
          </a:p>
        </p:txBody>
      </p:sp>
      <p:pic>
        <p:nvPicPr>
          <p:cNvPr id="46082" name="Picture 2" descr="http://www.imib.es/javax.faces.resource/LogoIMIB2.png.jsf?ln=imag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5301208"/>
            <a:ext cx="1333500" cy="1009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CuadroTexto 17"/>
          <p:cNvSpPr txBox="1">
            <a:spLocks noChangeArrowheads="1"/>
          </p:cNvSpPr>
          <p:nvPr/>
        </p:nvSpPr>
        <p:spPr bwMode="auto">
          <a:xfrm>
            <a:off x="152400" y="1016000"/>
            <a:ext cx="8991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ES" sz="1600">
                <a:solidFill>
                  <a:srgbClr val="3366FF"/>
                </a:solidFill>
              </a:rPr>
              <a:t>Pacientes cáncer colorrectal metastásico, antes, durante y después de la quimioterapia</a:t>
            </a:r>
          </a:p>
        </p:txBody>
      </p:sp>
      <p:grpSp>
        <p:nvGrpSpPr>
          <p:cNvPr id="2" name="Agrupar 79"/>
          <p:cNvGrpSpPr>
            <a:grpSpLocks/>
          </p:cNvGrpSpPr>
          <p:nvPr/>
        </p:nvGrpSpPr>
        <p:grpSpPr bwMode="auto">
          <a:xfrm>
            <a:off x="169333" y="1506539"/>
            <a:ext cx="8771467" cy="2416175"/>
            <a:chOff x="169333" y="1659466"/>
            <a:chExt cx="8771467" cy="2415265"/>
          </a:xfrm>
        </p:grpSpPr>
        <p:pic>
          <p:nvPicPr>
            <p:cNvPr id="48164" name="Imagen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333" y="1676415"/>
              <a:ext cx="8771467" cy="2398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ángulo 2"/>
            <p:cNvSpPr/>
            <p:nvPr/>
          </p:nvSpPr>
          <p:spPr>
            <a:xfrm>
              <a:off x="643466" y="1659466"/>
              <a:ext cx="8246534" cy="203123"/>
            </a:xfrm>
            <a:prstGeom prst="rect">
              <a:avLst/>
            </a:prstGeom>
            <a:solidFill>
              <a:srgbClr val="33339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30" name="Rectángulo 29"/>
            <p:cNvSpPr/>
            <p:nvPr/>
          </p:nvSpPr>
          <p:spPr>
            <a:xfrm>
              <a:off x="7747000" y="1684856"/>
              <a:ext cx="389467" cy="185667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31" name="Rectángulo 30"/>
            <p:cNvSpPr/>
            <p:nvPr/>
          </p:nvSpPr>
          <p:spPr>
            <a:xfrm>
              <a:off x="8475133" y="1659466"/>
              <a:ext cx="389467" cy="185667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grpSp>
          <p:nvGrpSpPr>
            <p:cNvPr id="5" name="Agrupar 37"/>
            <p:cNvGrpSpPr>
              <a:grpSpLocks/>
            </p:cNvGrpSpPr>
            <p:nvPr/>
          </p:nvGrpSpPr>
          <p:grpSpPr bwMode="auto">
            <a:xfrm>
              <a:off x="626533" y="1659466"/>
              <a:ext cx="6756306" cy="203226"/>
              <a:chOff x="626533" y="1659466"/>
              <a:chExt cx="6756306" cy="203226"/>
            </a:xfrm>
          </p:grpSpPr>
          <p:sp>
            <p:nvSpPr>
              <p:cNvPr id="4" name="Rectángulo 3"/>
              <p:cNvSpPr/>
              <p:nvPr/>
            </p:nvSpPr>
            <p:spPr>
              <a:xfrm>
                <a:off x="1168400" y="1676921"/>
                <a:ext cx="389467" cy="185668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sp>
            <p:nvSpPr>
              <p:cNvPr id="22" name="Rectángulo 21"/>
              <p:cNvSpPr/>
              <p:nvPr/>
            </p:nvSpPr>
            <p:spPr>
              <a:xfrm>
                <a:off x="1913466" y="1659466"/>
                <a:ext cx="389467" cy="185667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sp>
            <p:nvSpPr>
              <p:cNvPr id="23" name="Rectángulo 22"/>
              <p:cNvSpPr/>
              <p:nvPr/>
            </p:nvSpPr>
            <p:spPr>
              <a:xfrm>
                <a:off x="2633133" y="1659466"/>
                <a:ext cx="389467" cy="185667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sp>
            <p:nvSpPr>
              <p:cNvPr id="24" name="Rectángulo 23"/>
              <p:cNvSpPr/>
              <p:nvPr/>
            </p:nvSpPr>
            <p:spPr>
              <a:xfrm>
                <a:off x="3352800" y="1676921"/>
                <a:ext cx="389467" cy="185668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sp>
            <p:nvSpPr>
              <p:cNvPr id="25" name="Rectángulo 24"/>
              <p:cNvSpPr/>
              <p:nvPr/>
            </p:nvSpPr>
            <p:spPr>
              <a:xfrm>
                <a:off x="4106333" y="1676921"/>
                <a:ext cx="389467" cy="185668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sp>
            <p:nvSpPr>
              <p:cNvPr id="26" name="Rectángulo 25"/>
              <p:cNvSpPr/>
              <p:nvPr/>
            </p:nvSpPr>
            <p:spPr>
              <a:xfrm>
                <a:off x="4792133" y="1676921"/>
                <a:ext cx="389467" cy="185668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sp>
            <p:nvSpPr>
              <p:cNvPr id="27" name="Rectángulo 26"/>
              <p:cNvSpPr/>
              <p:nvPr/>
            </p:nvSpPr>
            <p:spPr>
              <a:xfrm>
                <a:off x="5545666" y="1676921"/>
                <a:ext cx="389467" cy="185668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sp>
            <p:nvSpPr>
              <p:cNvPr id="28" name="Rectángulo 27"/>
              <p:cNvSpPr/>
              <p:nvPr/>
            </p:nvSpPr>
            <p:spPr>
              <a:xfrm>
                <a:off x="6248400" y="1676921"/>
                <a:ext cx="389467" cy="185668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sp>
            <p:nvSpPr>
              <p:cNvPr id="29" name="Rectángulo 28"/>
              <p:cNvSpPr/>
              <p:nvPr/>
            </p:nvSpPr>
            <p:spPr>
              <a:xfrm>
                <a:off x="6993467" y="1676921"/>
                <a:ext cx="389467" cy="185668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sp>
            <p:nvSpPr>
              <p:cNvPr id="32" name="Rectángulo 31"/>
              <p:cNvSpPr/>
              <p:nvPr/>
            </p:nvSpPr>
            <p:spPr>
              <a:xfrm>
                <a:off x="626533" y="1659466"/>
                <a:ext cx="270933" cy="203123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</p:grpSp>
        <p:cxnSp>
          <p:nvCxnSpPr>
            <p:cNvPr id="15" name="Conector recto 14"/>
            <p:cNvCxnSpPr/>
            <p:nvPr/>
          </p:nvCxnSpPr>
          <p:spPr>
            <a:xfrm flipH="1" flipV="1">
              <a:off x="1159933" y="1913370"/>
              <a:ext cx="25400" cy="1786852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cto 38"/>
            <p:cNvCxnSpPr/>
            <p:nvPr/>
          </p:nvCxnSpPr>
          <p:spPr>
            <a:xfrm flipH="1" flipV="1">
              <a:off x="1896533" y="1895914"/>
              <a:ext cx="25400" cy="1786852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cto 39"/>
            <p:cNvCxnSpPr/>
            <p:nvPr/>
          </p:nvCxnSpPr>
          <p:spPr>
            <a:xfrm flipH="1" flipV="1">
              <a:off x="2624666" y="1913370"/>
              <a:ext cx="25400" cy="1786852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cto 40"/>
            <p:cNvCxnSpPr/>
            <p:nvPr/>
          </p:nvCxnSpPr>
          <p:spPr>
            <a:xfrm flipH="1" flipV="1">
              <a:off x="3361266" y="1905435"/>
              <a:ext cx="25400" cy="1785265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41"/>
            <p:cNvCxnSpPr/>
            <p:nvPr/>
          </p:nvCxnSpPr>
          <p:spPr>
            <a:xfrm flipH="1" flipV="1">
              <a:off x="4097866" y="1905435"/>
              <a:ext cx="25400" cy="1785265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cto 42"/>
            <p:cNvCxnSpPr/>
            <p:nvPr/>
          </p:nvCxnSpPr>
          <p:spPr>
            <a:xfrm flipH="1" flipV="1">
              <a:off x="4800600" y="1921304"/>
              <a:ext cx="25400" cy="1786852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cto 43"/>
            <p:cNvCxnSpPr/>
            <p:nvPr/>
          </p:nvCxnSpPr>
          <p:spPr>
            <a:xfrm flipH="1" flipV="1">
              <a:off x="5554133" y="1905435"/>
              <a:ext cx="25400" cy="1785265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cto 44"/>
            <p:cNvCxnSpPr/>
            <p:nvPr/>
          </p:nvCxnSpPr>
          <p:spPr>
            <a:xfrm flipH="1" flipV="1">
              <a:off x="6256867" y="1887980"/>
              <a:ext cx="25400" cy="1786852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45"/>
            <p:cNvCxnSpPr/>
            <p:nvPr/>
          </p:nvCxnSpPr>
          <p:spPr>
            <a:xfrm flipH="1" flipV="1">
              <a:off x="7010400" y="1895914"/>
              <a:ext cx="25400" cy="1786852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46"/>
            <p:cNvCxnSpPr/>
            <p:nvPr/>
          </p:nvCxnSpPr>
          <p:spPr>
            <a:xfrm flipH="1" flipV="1">
              <a:off x="7738533" y="1905435"/>
              <a:ext cx="25400" cy="1785265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/>
            <p:cNvCxnSpPr/>
            <p:nvPr/>
          </p:nvCxnSpPr>
          <p:spPr>
            <a:xfrm flipH="1" flipV="1">
              <a:off x="8475133" y="1913370"/>
              <a:ext cx="25400" cy="1786852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cto 49"/>
            <p:cNvCxnSpPr/>
            <p:nvPr/>
          </p:nvCxnSpPr>
          <p:spPr>
            <a:xfrm>
              <a:off x="626533" y="3132111"/>
              <a:ext cx="82804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ángulo 50"/>
            <p:cNvSpPr/>
            <p:nvPr/>
          </p:nvSpPr>
          <p:spPr>
            <a:xfrm>
              <a:off x="2641600" y="1862589"/>
              <a:ext cx="2861733" cy="253904"/>
            </a:xfrm>
            <a:prstGeom prst="rect">
              <a:avLst/>
            </a:prstGeom>
            <a:solidFill>
              <a:srgbClr val="3366FF">
                <a:alpha val="54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1600" dirty="0"/>
                <a:t>Quimioterapia</a:t>
              </a:r>
            </a:p>
          </p:txBody>
        </p:sp>
        <p:sp>
          <p:nvSpPr>
            <p:cNvPr id="79" name="Rectángulo 78"/>
            <p:cNvSpPr/>
            <p:nvPr/>
          </p:nvSpPr>
          <p:spPr>
            <a:xfrm>
              <a:off x="2675466" y="2116494"/>
              <a:ext cx="2861733" cy="1574207"/>
            </a:xfrm>
            <a:prstGeom prst="rect">
              <a:avLst/>
            </a:prstGeom>
            <a:solidFill>
              <a:schemeClr val="bg1">
                <a:lumMod val="50000"/>
                <a:alpha val="33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grpSp>
        <p:nvGrpSpPr>
          <p:cNvPr id="6" name="Agrupar 80"/>
          <p:cNvGrpSpPr>
            <a:grpSpLocks/>
          </p:cNvGrpSpPr>
          <p:nvPr/>
        </p:nvGrpSpPr>
        <p:grpSpPr bwMode="auto">
          <a:xfrm>
            <a:off x="169333" y="4114800"/>
            <a:ext cx="8788400" cy="2387600"/>
            <a:chOff x="169333" y="4284273"/>
            <a:chExt cx="8788400" cy="2387460"/>
          </a:xfrm>
        </p:grpSpPr>
        <p:pic>
          <p:nvPicPr>
            <p:cNvPr id="48136" name="Imagen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333" y="4284273"/>
              <a:ext cx="8788400" cy="2387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Rectángulo 51"/>
            <p:cNvSpPr/>
            <p:nvPr/>
          </p:nvSpPr>
          <p:spPr>
            <a:xfrm>
              <a:off x="609600" y="4335070"/>
              <a:ext cx="8246533" cy="203188"/>
            </a:xfrm>
            <a:prstGeom prst="rect">
              <a:avLst/>
            </a:prstGeom>
            <a:solidFill>
              <a:srgbClr val="33339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53" name="Rectángulo 52"/>
            <p:cNvSpPr/>
            <p:nvPr/>
          </p:nvSpPr>
          <p:spPr>
            <a:xfrm>
              <a:off x="7713133" y="4360469"/>
              <a:ext cx="389467" cy="185727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54" name="Rectángulo 53"/>
            <p:cNvSpPr/>
            <p:nvPr/>
          </p:nvSpPr>
          <p:spPr>
            <a:xfrm>
              <a:off x="8441266" y="4335070"/>
              <a:ext cx="389467" cy="185727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grpSp>
          <p:nvGrpSpPr>
            <p:cNvPr id="7" name="Agrupar 54"/>
            <p:cNvGrpSpPr>
              <a:grpSpLocks/>
            </p:cNvGrpSpPr>
            <p:nvPr/>
          </p:nvGrpSpPr>
          <p:grpSpPr bwMode="auto">
            <a:xfrm>
              <a:off x="592670" y="4334883"/>
              <a:ext cx="6756306" cy="203226"/>
              <a:chOff x="626533" y="1659466"/>
              <a:chExt cx="6756306" cy="203226"/>
            </a:xfrm>
          </p:grpSpPr>
          <p:sp>
            <p:nvSpPr>
              <p:cNvPr id="56" name="Rectángulo 55"/>
              <p:cNvSpPr/>
              <p:nvPr/>
            </p:nvSpPr>
            <p:spPr>
              <a:xfrm>
                <a:off x="1168396" y="1677115"/>
                <a:ext cx="389467" cy="185726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sp>
            <p:nvSpPr>
              <p:cNvPr id="57" name="Rectángulo 56"/>
              <p:cNvSpPr/>
              <p:nvPr/>
            </p:nvSpPr>
            <p:spPr>
              <a:xfrm>
                <a:off x="1913463" y="1659653"/>
                <a:ext cx="389467" cy="185727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sp>
            <p:nvSpPr>
              <p:cNvPr id="58" name="Rectángulo 57"/>
              <p:cNvSpPr/>
              <p:nvPr/>
            </p:nvSpPr>
            <p:spPr>
              <a:xfrm>
                <a:off x="2633130" y="1659653"/>
                <a:ext cx="389467" cy="185727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sp>
            <p:nvSpPr>
              <p:cNvPr id="59" name="Rectángulo 58"/>
              <p:cNvSpPr/>
              <p:nvPr/>
            </p:nvSpPr>
            <p:spPr>
              <a:xfrm>
                <a:off x="3352796" y="1677115"/>
                <a:ext cx="389467" cy="185726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sp>
            <p:nvSpPr>
              <p:cNvPr id="60" name="Rectángulo 59"/>
              <p:cNvSpPr/>
              <p:nvPr/>
            </p:nvSpPr>
            <p:spPr>
              <a:xfrm>
                <a:off x="4106330" y="1677115"/>
                <a:ext cx="389467" cy="185726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sp>
            <p:nvSpPr>
              <p:cNvPr id="61" name="Rectángulo 60"/>
              <p:cNvSpPr/>
              <p:nvPr/>
            </p:nvSpPr>
            <p:spPr>
              <a:xfrm>
                <a:off x="4792130" y="1677115"/>
                <a:ext cx="389467" cy="185726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sp>
            <p:nvSpPr>
              <p:cNvPr id="62" name="Rectángulo 61"/>
              <p:cNvSpPr/>
              <p:nvPr/>
            </p:nvSpPr>
            <p:spPr>
              <a:xfrm>
                <a:off x="5545663" y="1677115"/>
                <a:ext cx="389467" cy="185726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sp>
            <p:nvSpPr>
              <p:cNvPr id="63" name="Rectángulo 62"/>
              <p:cNvSpPr/>
              <p:nvPr/>
            </p:nvSpPr>
            <p:spPr>
              <a:xfrm>
                <a:off x="6248396" y="1677115"/>
                <a:ext cx="389467" cy="185726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sp>
            <p:nvSpPr>
              <p:cNvPr id="64" name="Rectángulo 63"/>
              <p:cNvSpPr/>
              <p:nvPr/>
            </p:nvSpPr>
            <p:spPr>
              <a:xfrm>
                <a:off x="6993463" y="1677115"/>
                <a:ext cx="389467" cy="185726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sp>
            <p:nvSpPr>
              <p:cNvPr id="65" name="Rectángulo 64"/>
              <p:cNvSpPr/>
              <p:nvPr/>
            </p:nvSpPr>
            <p:spPr>
              <a:xfrm>
                <a:off x="626529" y="1659653"/>
                <a:ext cx="270933" cy="203188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</p:grpSp>
        <p:cxnSp>
          <p:nvCxnSpPr>
            <p:cNvPr id="66" name="Conector recto 65"/>
            <p:cNvCxnSpPr/>
            <p:nvPr/>
          </p:nvCxnSpPr>
          <p:spPr>
            <a:xfrm>
              <a:off x="592666" y="5706590"/>
              <a:ext cx="82804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ector recto 67"/>
            <p:cNvCxnSpPr/>
            <p:nvPr/>
          </p:nvCxnSpPr>
          <p:spPr>
            <a:xfrm flipH="1" flipV="1">
              <a:off x="1143000" y="4454126"/>
              <a:ext cx="25400" cy="1785832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ector recto 68"/>
            <p:cNvCxnSpPr/>
            <p:nvPr/>
          </p:nvCxnSpPr>
          <p:spPr>
            <a:xfrm flipH="1" flipV="1">
              <a:off x="1879600" y="4436664"/>
              <a:ext cx="25400" cy="1785833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ector recto 69"/>
            <p:cNvCxnSpPr/>
            <p:nvPr/>
          </p:nvCxnSpPr>
          <p:spPr>
            <a:xfrm flipH="1" flipV="1">
              <a:off x="2607733" y="4454126"/>
              <a:ext cx="25400" cy="1785832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ector recto 70"/>
            <p:cNvCxnSpPr/>
            <p:nvPr/>
          </p:nvCxnSpPr>
          <p:spPr>
            <a:xfrm flipH="1" flipV="1">
              <a:off x="3344333" y="4444602"/>
              <a:ext cx="25400" cy="1785832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ector recto 71"/>
            <p:cNvCxnSpPr/>
            <p:nvPr/>
          </p:nvCxnSpPr>
          <p:spPr>
            <a:xfrm flipH="1" flipV="1">
              <a:off x="4080933" y="4444602"/>
              <a:ext cx="25400" cy="1785832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ector recto 72"/>
            <p:cNvCxnSpPr/>
            <p:nvPr/>
          </p:nvCxnSpPr>
          <p:spPr>
            <a:xfrm flipH="1" flipV="1">
              <a:off x="4783666" y="4462063"/>
              <a:ext cx="25400" cy="1785833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ector recto 73"/>
            <p:cNvCxnSpPr/>
            <p:nvPr/>
          </p:nvCxnSpPr>
          <p:spPr>
            <a:xfrm flipH="1" flipV="1">
              <a:off x="5537200" y="4444602"/>
              <a:ext cx="25400" cy="1785832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ector recto 74"/>
            <p:cNvCxnSpPr/>
            <p:nvPr/>
          </p:nvCxnSpPr>
          <p:spPr>
            <a:xfrm flipH="1" flipV="1">
              <a:off x="6239933" y="4428728"/>
              <a:ext cx="25400" cy="1785832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ector recto 75"/>
            <p:cNvCxnSpPr/>
            <p:nvPr/>
          </p:nvCxnSpPr>
          <p:spPr>
            <a:xfrm flipH="1" flipV="1">
              <a:off x="6993466" y="4436664"/>
              <a:ext cx="25400" cy="1785833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ector recto 76"/>
            <p:cNvCxnSpPr/>
            <p:nvPr/>
          </p:nvCxnSpPr>
          <p:spPr>
            <a:xfrm flipH="1" flipV="1">
              <a:off x="7721600" y="4444602"/>
              <a:ext cx="25400" cy="1785832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ector recto 77"/>
            <p:cNvCxnSpPr/>
            <p:nvPr/>
          </p:nvCxnSpPr>
          <p:spPr>
            <a:xfrm flipH="1" flipV="1">
              <a:off x="8458200" y="4452538"/>
              <a:ext cx="25400" cy="178742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ctángulo 66"/>
            <p:cNvSpPr/>
            <p:nvPr/>
          </p:nvSpPr>
          <p:spPr>
            <a:xfrm>
              <a:off x="3132666" y="4555720"/>
              <a:ext cx="2963333" cy="269859"/>
            </a:xfrm>
            <a:prstGeom prst="rect">
              <a:avLst/>
            </a:prstGeom>
            <a:solidFill>
              <a:srgbClr val="3366FF">
                <a:alpha val="54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1600" dirty="0"/>
                <a:t>Quimioterapia</a:t>
              </a:r>
            </a:p>
          </p:txBody>
        </p:sp>
      </p:grpSp>
      <p:sp>
        <p:nvSpPr>
          <p:cNvPr id="80" name="Rectangle 81"/>
          <p:cNvSpPr>
            <a:spLocks noChangeArrowheads="1"/>
          </p:cNvSpPr>
          <p:nvPr/>
        </p:nvSpPr>
        <p:spPr bwMode="auto">
          <a:xfrm>
            <a:off x="23990" y="939800"/>
            <a:ext cx="8603544" cy="71438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83" name="Rectangle 27"/>
          <p:cNvSpPr>
            <a:spLocks noChangeArrowheads="1"/>
          </p:cNvSpPr>
          <p:nvPr/>
        </p:nvSpPr>
        <p:spPr bwMode="auto">
          <a:xfrm>
            <a:off x="1487312" y="-200025"/>
            <a:ext cx="6828367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7" rIns="92075" bIns="46037" anchor="b" anchorCtr="1"/>
          <a:lstStyle/>
          <a:p>
            <a:pPr algn="ctr">
              <a:defRPr/>
            </a:pPr>
            <a:r>
              <a:rPr lang="es-ES_tradnl" sz="4800" dirty="0">
                <a:solidFill>
                  <a:srgbClr val="558ED5"/>
                </a:solidFill>
                <a:latin typeface="Arial Narrow" charset="0"/>
                <a:cs typeface="+mn-cs"/>
              </a:rPr>
              <a:t>Relojes rotos. </a:t>
            </a:r>
            <a:r>
              <a:rPr lang="es-ES_tradnl" sz="4800" dirty="0" smtClean="0">
                <a:solidFill>
                  <a:srgbClr val="558ED5"/>
                </a:solidFill>
                <a:latin typeface="Arial Narrow" charset="0"/>
                <a:cs typeface="+mn-cs"/>
              </a:rPr>
              <a:t>cáncer</a:t>
            </a:r>
            <a:endParaRPr lang="es-ES" sz="4400" dirty="0">
              <a:solidFill>
                <a:srgbClr val="558ED5"/>
              </a:solidFill>
              <a:latin typeface="Arial Narrow" charset="0"/>
              <a:cs typeface="+mn-cs"/>
            </a:endParaRPr>
          </a:p>
        </p:txBody>
      </p:sp>
      <p:pic>
        <p:nvPicPr>
          <p:cNvPr id="48135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89" y="12701"/>
            <a:ext cx="147602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Rectángulo 301"/>
          <p:cNvSpPr/>
          <p:nvPr/>
        </p:nvSpPr>
        <p:spPr>
          <a:xfrm>
            <a:off x="251520" y="6457776"/>
            <a:ext cx="8858613" cy="3556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Ortiz-Tudela E, Innominato PF, Rol MA, Lévi F, Madrid JA. 2016. Relevance of internal time and circadian robustness for cancer patients. BMC Cancer 16:285</a:t>
            </a:r>
            <a:endParaRPr lang="es-ES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377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0"/>
          <p:cNvGrpSpPr/>
          <p:nvPr/>
        </p:nvGrpSpPr>
        <p:grpSpPr>
          <a:xfrm>
            <a:off x="-57201" y="939327"/>
            <a:ext cx="5078517" cy="5454348"/>
            <a:chOff x="46590" y="28295"/>
            <a:chExt cx="5874500" cy="6756527"/>
          </a:xfrm>
        </p:grpSpPr>
        <p:grpSp>
          <p:nvGrpSpPr>
            <p:cNvPr id="3" name="Agrupar 11"/>
            <p:cNvGrpSpPr/>
            <p:nvPr/>
          </p:nvGrpSpPr>
          <p:grpSpPr>
            <a:xfrm>
              <a:off x="61531" y="28295"/>
              <a:ext cx="5855303" cy="3215254"/>
              <a:chOff x="61531" y="28295"/>
              <a:chExt cx="5855303" cy="3215254"/>
            </a:xfrm>
          </p:grpSpPr>
          <p:pic>
            <p:nvPicPr>
              <p:cNvPr id="137" name="Imagen 136"/>
              <p:cNvPicPr>
                <a:picLocks/>
              </p:cNvPicPr>
              <p:nvPr/>
            </p:nvPicPr>
            <p:blipFill rotWithShape="1">
              <a:blip r:embed="rId3" cstate="print"/>
              <a:srcRect l="11191" r="11084" b="16184"/>
              <a:stretch/>
            </p:blipFill>
            <p:spPr>
              <a:xfrm>
                <a:off x="946362" y="186397"/>
                <a:ext cx="4356000" cy="2808000"/>
              </a:xfrm>
              <a:prstGeom prst="rect">
                <a:avLst/>
              </a:prstGeom>
            </p:spPr>
          </p:pic>
          <p:grpSp>
            <p:nvGrpSpPr>
              <p:cNvPr id="4" name="Agrupar 137"/>
              <p:cNvGrpSpPr/>
              <p:nvPr/>
            </p:nvGrpSpPr>
            <p:grpSpPr>
              <a:xfrm>
                <a:off x="2517686" y="37063"/>
                <a:ext cx="2852433" cy="268304"/>
                <a:chOff x="-2031999" y="324274"/>
                <a:chExt cx="2852433" cy="268304"/>
              </a:xfrm>
            </p:grpSpPr>
            <p:grpSp>
              <p:nvGrpSpPr>
                <p:cNvPr id="5" name="Agrupar 201"/>
                <p:cNvGrpSpPr/>
                <p:nvPr/>
              </p:nvGrpSpPr>
              <p:grpSpPr>
                <a:xfrm>
                  <a:off x="-2031999" y="324274"/>
                  <a:ext cx="1424864" cy="261610"/>
                  <a:chOff x="104589" y="736887"/>
                  <a:chExt cx="1424864" cy="261610"/>
                </a:xfrm>
              </p:grpSpPr>
              <p:sp>
                <p:nvSpPr>
                  <p:cNvPr id="206" name="Rectángulo 205"/>
                  <p:cNvSpPr/>
                  <p:nvPr/>
                </p:nvSpPr>
                <p:spPr>
                  <a:xfrm>
                    <a:off x="104589" y="863599"/>
                    <a:ext cx="287997" cy="720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sz="1600"/>
                  </a:p>
                </p:txBody>
              </p:sp>
              <p:sp>
                <p:nvSpPr>
                  <p:cNvPr id="207" name="CuadroTexto 206"/>
                  <p:cNvSpPr txBox="1"/>
                  <p:nvPr/>
                </p:nvSpPr>
                <p:spPr>
                  <a:xfrm>
                    <a:off x="347763" y="736887"/>
                    <a:ext cx="1181690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s-ES" sz="1100" dirty="0" smtClean="0"/>
                      <a:t>Actividad Motora</a:t>
                    </a:r>
                    <a:endParaRPr lang="es-ES" sz="1100" dirty="0"/>
                  </a:p>
                </p:txBody>
              </p:sp>
            </p:grpSp>
            <p:grpSp>
              <p:nvGrpSpPr>
                <p:cNvPr id="6" name="Agrupar 202"/>
                <p:cNvGrpSpPr/>
                <p:nvPr/>
              </p:nvGrpSpPr>
              <p:grpSpPr>
                <a:xfrm>
                  <a:off x="-321497" y="330968"/>
                  <a:ext cx="1141931" cy="261610"/>
                  <a:chOff x="-321497" y="330968"/>
                  <a:chExt cx="1141931" cy="261610"/>
                </a:xfrm>
              </p:grpSpPr>
              <p:cxnSp>
                <p:nvCxnSpPr>
                  <p:cNvPr id="204" name="Conector recto 203"/>
                  <p:cNvCxnSpPr/>
                  <p:nvPr/>
                </p:nvCxnSpPr>
                <p:spPr>
                  <a:xfrm>
                    <a:off x="-321497" y="485359"/>
                    <a:ext cx="287991" cy="0"/>
                  </a:xfrm>
                  <a:prstGeom prst="line">
                    <a:avLst/>
                  </a:prstGeom>
                  <a:ln w="12700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5" name="CuadroTexto 204"/>
                  <p:cNvSpPr txBox="1"/>
                  <p:nvPr/>
                </p:nvSpPr>
                <p:spPr>
                  <a:xfrm>
                    <a:off x="-115013" y="330968"/>
                    <a:ext cx="935447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s-ES" sz="1100" dirty="0" smtClean="0"/>
                      <a:t>Temperatura</a:t>
                    </a:r>
                    <a:endParaRPr lang="es-ES" sz="1100" dirty="0"/>
                  </a:p>
                </p:txBody>
              </p:sp>
            </p:grpSp>
          </p:grpSp>
          <p:sp>
            <p:nvSpPr>
              <p:cNvPr id="139" name="CuadroTexto 138"/>
              <p:cNvSpPr txBox="1"/>
              <p:nvPr/>
            </p:nvSpPr>
            <p:spPr>
              <a:xfrm>
                <a:off x="61531" y="165586"/>
                <a:ext cx="325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b="1" dirty="0" smtClean="0"/>
                  <a:t>A</a:t>
                </a:r>
                <a:endParaRPr lang="es-ES" b="1" dirty="0"/>
              </a:p>
            </p:txBody>
          </p:sp>
          <p:sp>
            <p:nvSpPr>
              <p:cNvPr id="140" name="CuadroTexto 139"/>
              <p:cNvSpPr txBox="1"/>
              <p:nvPr/>
            </p:nvSpPr>
            <p:spPr>
              <a:xfrm rot="16200000">
                <a:off x="-400972" y="1527325"/>
                <a:ext cx="14857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400" b="1" dirty="0" smtClean="0"/>
                  <a:t>Temperatura (</a:t>
                </a:r>
                <a:r>
                  <a:rPr lang="es-ES" sz="1400" b="1" dirty="0" err="1" smtClean="0"/>
                  <a:t>ºC</a:t>
                </a:r>
                <a:r>
                  <a:rPr lang="es-ES" sz="1400" b="1" dirty="0" smtClean="0"/>
                  <a:t>)</a:t>
                </a:r>
                <a:endParaRPr lang="es-ES" sz="1400" b="1" dirty="0"/>
              </a:p>
            </p:txBody>
          </p:sp>
          <p:sp>
            <p:nvSpPr>
              <p:cNvPr id="141" name="CuadroTexto 140"/>
              <p:cNvSpPr txBox="1"/>
              <p:nvPr/>
            </p:nvSpPr>
            <p:spPr>
              <a:xfrm rot="5400000">
                <a:off x="4149000" y="1475715"/>
                <a:ext cx="3215254" cy="3204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200" b="1" dirty="0" smtClean="0"/>
                  <a:t>Actividad Motora (</a:t>
                </a:r>
                <a:r>
                  <a:rPr lang="es-ES" sz="1200" b="1" dirty="0" err="1" smtClean="0"/>
                  <a:t>Δ</a:t>
                </a:r>
                <a:r>
                  <a:rPr lang="es-ES" sz="1200" b="1" dirty="0"/>
                  <a:t> </a:t>
                </a:r>
                <a:r>
                  <a:rPr lang="es-ES" sz="1200" b="1" dirty="0" smtClean="0"/>
                  <a:t>grados / minuto)</a:t>
                </a:r>
                <a:endParaRPr lang="es-ES" sz="1200" b="1" dirty="0"/>
              </a:p>
            </p:txBody>
          </p:sp>
          <p:grpSp>
            <p:nvGrpSpPr>
              <p:cNvPr id="7" name="Agrupar 141"/>
              <p:cNvGrpSpPr/>
              <p:nvPr/>
            </p:nvGrpSpPr>
            <p:grpSpPr>
              <a:xfrm>
                <a:off x="1189426" y="223816"/>
                <a:ext cx="902009" cy="2496362"/>
                <a:chOff x="4810287" y="168155"/>
                <a:chExt cx="902009" cy="2496362"/>
              </a:xfrm>
            </p:grpSpPr>
            <p:grpSp>
              <p:nvGrpSpPr>
                <p:cNvPr id="8" name="Agrupar 193"/>
                <p:cNvGrpSpPr/>
                <p:nvPr/>
              </p:nvGrpSpPr>
              <p:grpSpPr>
                <a:xfrm>
                  <a:off x="4810287" y="412333"/>
                  <a:ext cx="899999" cy="198158"/>
                  <a:chOff x="7461420" y="673755"/>
                  <a:chExt cx="899999" cy="198158"/>
                </a:xfrm>
              </p:grpSpPr>
              <p:sp>
                <p:nvSpPr>
                  <p:cNvPr id="200" name="Rectángulo 199"/>
                  <p:cNvSpPr/>
                  <p:nvPr/>
                </p:nvSpPr>
                <p:spPr>
                  <a:xfrm>
                    <a:off x="7461420" y="763917"/>
                    <a:ext cx="899999" cy="107996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  <a:alpha val="55000"/>
                    </a:schemeClr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cxnSp>
                <p:nvCxnSpPr>
                  <p:cNvPr id="201" name="Conector recto 200"/>
                  <p:cNvCxnSpPr/>
                  <p:nvPr/>
                </p:nvCxnSpPr>
                <p:spPr>
                  <a:xfrm>
                    <a:off x="7902612" y="673755"/>
                    <a:ext cx="0" cy="198158"/>
                  </a:xfrm>
                  <a:prstGeom prst="line">
                    <a:avLst/>
                  </a:prstGeom>
                  <a:ln w="12700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" name="Agrupar 194"/>
                <p:cNvGrpSpPr/>
                <p:nvPr/>
              </p:nvGrpSpPr>
              <p:grpSpPr>
                <a:xfrm>
                  <a:off x="4812297" y="2466359"/>
                  <a:ext cx="899999" cy="198158"/>
                  <a:chOff x="7461420" y="703637"/>
                  <a:chExt cx="899999" cy="198158"/>
                </a:xfrm>
              </p:grpSpPr>
              <p:sp>
                <p:nvSpPr>
                  <p:cNvPr id="198" name="Rectángulo 197"/>
                  <p:cNvSpPr/>
                  <p:nvPr/>
                </p:nvSpPr>
                <p:spPr>
                  <a:xfrm>
                    <a:off x="7461420" y="793799"/>
                    <a:ext cx="899999" cy="107996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  <a:alpha val="55000"/>
                    </a:schemeClr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cxnSp>
                <p:nvCxnSpPr>
                  <p:cNvPr id="199" name="Conector recto 198"/>
                  <p:cNvCxnSpPr/>
                  <p:nvPr/>
                </p:nvCxnSpPr>
                <p:spPr>
                  <a:xfrm>
                    <a:off x="7902612" y="703637"/>
                    <a:ext cx="0" cy="198158"/>
                  </a:xfrm>
                  <a:prstGeom prst="line">
                    <a:avLst/>
                  </a:prstGeom>
                  <a:ln w="12700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96" name="CuadroTexto 195"/>
                <p:cNvSpPr txBox="1"/>
                <p:nvPr/>
              </p:nvSpPr>
              <p:spPr>
                <a:xfrm>
                  <a:off x="5065285" y="168155"/>
                  <a:ext cx="39716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1200" b="1" dirty="0" smtClean="0"/>
                    <a:t>M5</a:t>
                  </a:r>
                  <a:endParaRPr lang="es-ES" sz="1200" b="1" dirty="0"/>
                </a:p>
              </p:txBody>
            </p:sp>
            <p:sp>
              <p:nvSpPr>
                <p:cNvPr id="197" name="CuadroTexto 196"/>
                <p:cNvSpPr txBox="1"/>
                <p:nvPr/>
              </p:nvSpPr>
              <p:spPr>
                <a:xfrm>
                  <a:off x="5098705" y="2219242"/>
                  <a:ext cx="32773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1200" b="1" dirty="0" smtClean="0"/>
                    <a:t>L5</a:t>
                  </a:r>
                  <a:endParaRPr lang="es-ES" sz="1200" b="1" dirty="0"/>
                </a:p>
              </p:txBody>
            </p:sp>
          </p:grpSp>
          <p:grpSp>
            <p:nvGrpSpPr>
              <p:cNvPr id="10" name="Agrupar 142"/>
              <p:cNvGrpSpPr/>
              <p:nvPr/>
            </p:nvGrpSpPr>
            <p:grpSpPr>
              <a:xfrm>
                <a:off x="5301737" y="251746"/>
                <a:ext cx="347938" cy="2865169"/>
                <a:chOff x="6758721" y="151616"/>
                <a:chExt cx="347938" cy="2865169"/>
              </a:xfrm>
            </p:grpSpPr>
            <p:sp>
              <p:nvSpPr>
                <p:cNvPr id="183" name="CuadroTexto 182"/>
                <p:cNvSpPr txBox="1"/>
                <p:nvPr/>
              </p:nvSpPr>
              <p:spPr>
                <a:xfrm>
                  <a:off x="6762388" y="151616"/>
                  <a:ext cx="327659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1100" b="1" dirty="0" smtClean="0"/>
                    <a:t>50</a:t>
                  </a:r>
                  <a:endParaRPr lang="es-ES" sz="1100" b="1" dirty="0"/>
                </a:p>
              </p:txBody>
            </p:sp>
            <p:sp>
              <p:nvSpPr>
                <p:cNvPr id="184" name="CuadroTexto 183"/>
                <p:cNvSpPr txBox="1"/>
                <p:nvPr/>
              </p:nvSpPr>
              <p:spPr>
                <a:xfrm>
                  <a:off x="6764801" y="415110"/>
                  <a:ext cx="338554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1100" b="1" dirty="0" smtClean="0"/>
                    <a:t>45</a:t>
                  </a:r>
                  <a:endParaRPr lang="es-ES" sz="1100" b="1" dirty="0"/>
                </a:p>
              </p:txBody>
            </p:sp>
            <p:sp>
              <p:nvSpPr>
                <p:cNvPr id="185" name="CuadroTexto 184"/>
                <p:cNvSpPr txBox="1"/>
                <p:nvPr/>
              </p:nvSpPr>
              <p:spPr>
                <a:xfrm>
                  <a:off x="6763546" y="679888"/>
                  <a:ext cx="327659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1100" b="1" dirty="0"/>
                    <a:t>4</a:t>
                  </a:r>
                  <a:r>
                    <a:rPr lang="es-ES" sz="1100" b="1" dirty="0" smtClean="0"/>
                    <a:t>0</a:t>
                  </a:r>
                  <a:endParaRPr lang="es-ES" sz="1100" b="1" dirty="0"/>
                </a:p>
              </p:txBody>
            </p:sp>
            <p:sp>
              <p:nvSpPr>
                <p:cNvPr id="186" name="CuadroTexto 185"/>
                <p:cNvSpPr txBox="1"/>
                <p:nvPr/>
              </p:nvSpPr>
              <p:spPr>
                <a:xfrm>
                  <a:off x="6766289" y="930088"/>
                  <a:ext cx="338554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1100" b="1" dirty="0" smtClean="0"/>
                    <a:t>35</a:t>
                  </a:r>
                  <a:endParaRPr lang="es-ES" sz="1100" b="1" dirty="0"/>
                </a:p>
              </p:txBody>
            </p:sp>
            <p:sp>
              <p:nvSpPr>
                <p:cNvPr id="187" name="CuadroTexto 186"/>
                <p:cNvSpPr txBox="1"/>
                <p:nvPr/>
              </p:nvSpPr>
              <p:spPr>
                <a:xfrm>
                  <a:off x="6767092" y="1202740"/>
                  <a:ext cx="327659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1100" b="1" dirty="0"/>
                    <a:t>3</a:t>
                  </a:r>
                  <a:r>
                    <a:rPr lang="es-ES" sz="1100" b="1" dirty="0" smtClean="0"/>
                    <a:t>0</a:t>
                  </a:r>
                  <a:endParaRPr lang="es-ES" sz="1100" b="1" dirty="0"/>
                </a:p>
              </p:txBody>
            </p:sp>
            <p:sp>
              <p:nvSpPr>
                <p:cNvPr id="188" name="CuadroTexto 187"/>
                <p:cNvSpPr txBox="1"/>
                <p:nvPr/>
              </p:nvSpPr>
              <p:spPr>
                <a:xfrm>
                  <a:off x="6758721" y="1459018"/>
                  <a:ext cx="338554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1100" b="1" dirty="0" smtClean="0"/>
                    <a:t>25</a:t>
                  </a:r>
                  <a:endParaRPr lang="es-ES" sz="1100" b="1" dirty="0"/>
                </a:p>
              </p:txBody>
            </p:sp>
            <p:sp>
              <p:nvSpPr>
                <p:cNvPr id="189" name="CuadroTexto 188"/>
                <p:cNvSpPr txBox="1"/>
                <p:nvPr/>
              </p:nvSpPr>
              <p:spPr>
                <a:xfrm>
                  <a:off x="6766283" y="1719200"/>
                  <a:ext cx="327659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1100" b="1" dirty="0"/>
                    <a:t>2</a:t>
                  </a:r>
                  <a:r>
                    <a:rPr lang="es-ES" sz="1100" b="1" dirty="0" smtClean="0"/>
                    <a:t>0</a:t>
                  </a:r>
                  <a:endParaRPr lang="es-ES" sz="1100" b="1" dirty="0"/>
                </a:p>
              </p:txBody>
            </p:sp>
            <p:sp>
              <p:nvSpPr>
                <p:cNvPr id="190" name="CuadroTexto 189"/>
                <p:cNvSpPr txBox="1"/>
                <p:nvPr/>
              </p:nvSpPr>
              <p:spPr>
                <a:xfrm>
                  <a:off x="6768105" y="1976458"/>
                  <a:ext cx="338554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1100" b="1" dirty="0" smtClean="0"/>
                    <a:t>15</a:t>
                  </a:r>
                  <a:endParaRPr lang="es-ES" sz="1100" b="1" dirty="0"/>
                </a:p>
              </p:txBody>
            </p:sp>
            <p:sp>
              <p:nvSpPr>
                <p:cNvPr id="191" name="CuadroTexto 190"/>
                <p:cNvSpPr txBox="1"/>
                <p:nvPr/>
              </p:nvSpPr>
              <p:spPr>
                <a:xfrm>
                  <a:off x="6766144" y="2242087"/>
                  <a:ext cx="327659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1100" b="1" dirty="0"/>
                    <a:t>1</a:t>
                  </a:r>
                  <a:r>
                    <a:rPr lang="es-ES" sz="1100" b="1" dirty="0" smtClean="0"/>
                    <a:t>0</a:t>
                  </a:r>
                  <a:endParaRPr lang="es-ES" sz="1100" b="1" dirty="0"/>
                </a:p>
              </p:txBody>
            </p:sp>
            <p:sp>
              <p:nvSpPr>
                <p:cNvPr id="192" name="CuadroTexto 191"/>
                <p:cNvSpPr txBox="1"/>
                <p:nvPr/>
              </p:nvSpPr>
              <p:spPr>
                <a:xfrm>
                  <a:off x="6766207" y="2493972"/>
                  <a:ext cx="261610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1100" b="1" dirty="0"/>
                    <a:t>5</a:t>
                  </a:r>
                </a:p>
              </p:txBody>
            </p:sp>
            <p:sp>
              <p:nvSpPr>
                <p:cNvPr id="193" name="CuadroTexto 192"/>
                <p:cNvSpPr txBox="1"/>
                <p:nvPr/>
              </p:nvSpPr>
              <p:spPr>
                <a:xfrm>
                  <a:off x="6770323" y="2755175"/>
                  <a:ext cx="256162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1100" b="1" dirty="0" smtClean="0"/>
                    <a:t>0</a:t>
                  </a:r>
                  <a:endParaRPr lang="es-ES" sz="1100" b="1" dirty="0"/>
                </a:p>
              </p:txBody>
            </p:sp>
          </p:grpSp>
          <p:cxnSp>
            <p:nvCxnSpPr>
              <p:cNvPr id="144" name="Conector recto 143"/>
              <p:cNvCxnSpPr/>
              <p:nvPr/>
            </p:nvCxnSpPr>
            <p:spPr>
              <a:xfrm flipV="1">
                <a:off x="867386" y="2994397"/>
                <a:ext cx="4499996" cy="0"/>
              </a:xfrm>
              <a:prstGeom prst="line">
                <a:avLst/>
              </a:prstGeom>
              <a:ln w="1270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Conector recto 144"/>
              <p:cNvCxnSpPr/>
              <p:nvPr/>
            </p:nvCxnSpPr>
            <p:spPr>
              <a:xfrm>
                <a:off x="5300920" y="373577"/>
                <a:ext cx="0" cy="2627988"/>
              </a:xfrm>
              <a:prstGeom prst="line">
                <a:avLst/>
              </a:prstGeom>
              <a:ln w="1270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Conector recto 145"/>
              <p:cNvCxnSpPr/>
              <p:nvPr/>
            </p:nvCxnSpPr>
            <p:spPr>
              <a:xfrm flipV="1">
                <a:off x="5300920" y="388877"/>
                <a:ext cx="72000" cy="0"/>
              </a:xfrm>
              <a:prstGeom prst="line">
                <a:avLst/>
              </a:prstGeom>
              <a:ln w="1270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Conector recto 146"/>
              <p:cNvCxnSpPr/>
              <p:nvPr/>
            </p:nvCxnSpPr>
            <p:spPr>
              <a:xfrm flipV="1">
                <a:off x="5295382" y="649458"/>
                <a:ext cx="72000" cy="0"/>
              </a:xfrm>
              <a:prstGeom prst="line">
                <a:avLst/>
              </a:prstGeom>
              <a:ln w="1270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Conector recto 147"/>
              <p:cNvCxnSpPr/>
              <p:nvPr/>
            </p:nvCxnSpPr>
            <p:spPr>
              <a:xfrm flipV="1">
                <a:off x="5295382" y="910291"/>
                <a:ext cx="72000" cy="0"/>
              </a:xfrm>
              <a:prstGeom prst="line">
                <a:avLst/>
              </a:prstGeom>
              <a:ln w="1270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Conector recto 148"/>
              <p:cNvCxnSpPr/>
              <p:nvPr/>
            </p:nvCxnSpPr>
            <p:spPr>
              <a:xfrm flipV="1">
                <a:off x="5300920" y="1165747"/>
                <a:ext cx="72000" cy="0"/>
              </a:xfrm>
              <a:prstGeom prst="line">
                <a:avLst/>
              </a:prstGeom>
              <a:ln w="1270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Conector recto 149"/>
              <p:cNvCxnSpPr/>
              <p:nvPr/>
            </p:nvCxnSpPr>
            <p:spPr>
              <a:xfrm flipV="1">
                <a:off x="5300920" y="1437703"/>
                <a:ext cx="72000" cy="0"/>
              </a:xfrm>
              <a:prstGeom prst="line">
                <a:avLst/>
              </a:prstGeom>
              <a:ln w="1270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Conector recto 150"/>
              <p:cNvCxnSpPr/>
              <p:nvPr/>
            </p:nvCxnSpPr>
            <p:spPr>
              <a:xfrm flipV="1">
                <a:off x="5300920" y="1694654"/>
                <a:ext cx="72000" cy="0"/>
              </a:xfrm>
              <a:prstGeom prst="line">
                <a:avLst/>
              </a:prstGeom>
              <a:ln w="1270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Conector recto 151"/>
              <p:cNvCxnSpPr/>
              <p:nvPr/>
            </p:nvCxnSpPr>
            <p:spPr>
              <a:xfrm flipV="1">
                <a:off x="5300920" y="1954154"/>
                <a:ext cx="72000" cy="0"/>
              </a:xfrm>
              <a:prstGeom prst="line">
                <a:avLst/>
              </a:prstGeom>
              <a:ln w="1270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Conector recto 152"/>
              <p:cNvCxnSpPr/>
              <p:nvPr/>
            </p:nvCxnSpPr>
            <p:spPr>
              <a:xfrm flipV="1">
                <a:off x="5295382" y="2212287"/>
                <a:ext cx="72000" cy="0"/>
              </a:xfrm>
              <a:prstGeom prst="line">
                <a:avLst/>
              </a:prstGeom>
              <a:ln w="1270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Conector recto 153"/>
              <p:cNvCxnSpPr/>
              <p:nvPr/>
            </p:nvCxnSpPr>
            <p:spPr>
              <a:xfrm flipV="1">
                <a:off x="5300920" y="2476887"/>
                <a:ext cx="72000" cy="0"/>
              </a:xfrm>
              <a:prstGeom prst="line">
                <a:avLst/>
              </a:prstGeom>
              <a:ln w="1270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Conector recto 154"/>
              <p:cNvCxnSpPr/>
              <p:nvPr/>
            </p:nvCxnSpPr>
            <p:spPr>
              <a:xfrm flipV="1">
                <a:off x="5295382" y="2731287"/>
                <a:ext cx="72000" cy="0"/>
              </a:xfrm>
              <a:prstGeom prst="line">
                <a:avLst/>
              </a:prstGeom>
              <a:ln w="1270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" name="Agrupar 155"/>
              <p:cNvGrpSpPr/>
              <p:nvPr/>
            </p:nvGrpSpPr>
            <p:grpSpPr>
              <a:xfrm>
                <a:off x="862529" y="347117"/>
                <a:ext cx="77435" cy="2663988"/>
                <a:chOff x="862529" y="347117"/>
                <a:chExt cx="77435" cy="2663988"/>
              </a:xfrm>
            </p:grpSpPr>
            <p:cxnSp>
              <p:nvCxnSpPr>
                <p:cNvPr id="171" name="Conector recto 170"/>
                <p:cNvCxnSpPr/>
                <p:nvPr/>
              </p:nvCxnSpPr>
              <p:spPr>
                <a:xfrm>
                  <a:off x="939645" y="347117"/>
                  <a:ext cx="0" cy="2663988"/>
                </a:xfrm>
                <a:prstGeom prst="line">
                  <a:avLst/>
                </a:prstGeom>
                <a:ln w="12700" cmpd="sng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Conector recto 171"/>
                <p:cNvCxnSpPr/>
                <p:nvPr/>
              </p:nvCxnSpPr>
              <p:spPr>
                <a:xfrm flipV="1">
                  <a:off x="864427" y="2271822"/>
                  <a:ext cx="72000" cy="0"/>
                </a:xfrm>
                <a:prstGeom prst="line">
                  <a:avLst/>
                </a:prstGeom>
                <a:ln w="12700" cmpd="sng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Conector recto 172"/>
                <p:cNvCxnSpPr/>
                <p:nvPr/>
              </p:nvCxnSpPr>
              <p:spPr>
                <a:xfrm flipV="1">
                  <a:off x="864910" y="1787264"/>
                  <a:ext cx="72000" cy="0"/>
                </a:xfrm>
                <a:prstGeom prst="line">
                  <a:avLst/>
                </a:prstGeom>
                <a:ln w="12700" cmpd="sng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Conector recto 173"/>
                <p:cNvCxnSpPr/>
                <p:nvPr/>
              </p:nvCxnSpPr>
              <p:spPr>
                <a:xfrm flipV="1">
                  <a:off x="864123" y="1313287"/>
                  <a:ext cx="72000" cy="0"/>
                </a:xfrm>
                <a:prstGeom prst="line">
                  <a:avLst/>
                </a:prstGeom>
                <a:ln w="12700" cmpd="sng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Conector recto 174"/>
                <p:cNvCxnSpPr/>
                <p:nvPr/>
              </p:nvCxnSpPr>
              <p:spPr>
                <a:xfrm flipV="1">
                  <a:off x="866424" y="349187"/>
                  <a:ext cx="72000" cy="0"/>
                </a:xfrm>
                <a:prstGeom prst="line">
                  <a:avLst/>
                </a:prstGeom>
                <a:ln w="12700" cmpd="sng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Conector recto 175"/>
                <p:cNvCxnSpPr/>
                <p:nvPr/>
              </p:nvCxnSpPr>
              <p:spPr>
                <a:xfrm flipV="1">
                  <a:off x="863493" y="825467"/>
                  <a:ext cx="72000" cy="0"/>
                </a:xfrm>
                <a:prstGeom prst="line">
                  <a:avLst/>
                </a:prstGeom>
                <a:ln w="12700" cmpd="sng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Conector recto 176"/>
                <p:cNvCxnSpPr/>
                <p:nvPr/>
              </p:nvCxnSpPr>
              <p:spPr>
                <a:xfrm flipV="1">
                  <a:off x="867964" y="1060022"/>
                  <a:ext cx="72000" cy="0"/>
                </a:xfrm>
                <a:prstGeom prst="line">
                  <a:avLst/>
                </a:prstGeom>
                <a:ln w="12700" cmpd="sng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Conector recto 177"/>
                <p:cNvCxnSpPr/>
                <p:nvPr/>
              </p:nvCxnSpPr>
              <p:spPr>
                <a:xfrm flipV="1">
                  <a:off x="862529" y="1543297"/>
                  <a:ext cx="72000" cy="0"/>
                </a:xfrm>
                <a:prstGeom prst="line">
                  <a:avLst/>
                </a:prstGeom>
                <a:ln w="12700" cmpd="sng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Conector recto 178"/>
                <p:cNvCxnSpPr/>
                <p:nvPr/>
              </p:nvCxnSpPr>
              <p:spPr>
                <a:xfrm flipV="1">
                  <a:off x="864280" y="2026919"/>
                  <a:ext cx="72000" cy="0"/>
                </a:xfrm>
                <a:prstGeom prst="line">
                  <a:avLst/>
                </a:prstGeom>
                <a:ln w="12700" cmpd="sng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Conector recto 179"/>
                <p:cNvCxnSpPr/>
                <p:nvPr/>
              </p:nvCxnSpPr>
              <p:spPr>
                <a:xfrm flipV="1">
                  <a:off x="866006" y="2503347"/>
                  <a:ext cx="72000" cy="0"/>
                </a:xfrm>
                <a:prstGeom prst="line">
                  <a:avLst/>
                </a:prstGeom>
                <a:ln w="12700" cmpd="sng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Conector recto 180"/>
                <p:cNvCxnSpPr/>
                <p:nvPr/>
              </p:nvCxnSpPr>
              <p:spPr>
                <a:xfrm flipV="1">
                  <a:off x="866340" y="2751132"/>
                  <a:ext cx="72000" cy="0"/>
                </a:xfrm>
                <a:prstGeom prst="line">
                  <a:avLst/>
                </a:prstGeom>
                <a:ln w="12700" cmpd="sng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Conector recto 181"/>
                <p:cNvCxnSpPr/>
                <p:nvPr/>
              </p:nvCxnSpPr>
              <p:spPr>
                <a:xfrm flipV="1">
                  <a:off x="866679" y="580967"/>
                  <a:ext cx="72000" cy="0"/>
                </a:xfrm>
                <a:prstGeom prst="line">
                  <a:avLst/>
                </a:prstGeom>
                <a:ln w="12700" cmpd="sng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Agrupar 156"/>
              <p:cNvGrpSpPr/>
              <p:nvPr/>
            </p:nvGrpSpPr>
            <p:grpSpPr>
              <a:xfrm>
                <a:off x="479042" y="204054"/>
                <a:ext cx="455454" cy="2898619"/>
                <a:chOff x="488811" y="204054"/>
                <a:chExt cx="455454" cy="2898619"/>
              </a:xfrm>
            </p:grpSpPr>
            <p:grpSp>
              <p:nvGrpSpPr>
                <p:cNvPr id="13" name="Agrupar 157"/>
                <p:cNvGrpSpPr/>
                <p:nvPr/>
              </p:nvGrpSpPr>
              <p:grpSpPr>
                <a:xfrm>
                  <a:off x="497493" y="204054"/>
                  <a:ext cx="446772" cy="2649253"/>
                  <a:chOff x="331420" y="467817"/>
                  <a:chExt cx="446772" cy="2649253"/>
                </a:xfrm>
              </p:grpSpPr>
              <p:sp>
                <p:nvSpPr>
                  <p:cNvPr id="160" name="CuadroTexto 159"/>
                  <p:cNvSpPr txBox="1"/>
                  <p:nvPr/>
                </p:nvSpPr>
                <p:spPr>
                  <a:xfrm>
                    <a:off x="336521" y="467817"/>
                    <a:ext cx="441146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s-ES" sz="1100" b="1" dirty="0" smtClean="0"/>
                      <a:t>36,5</a:t>
                    </a:r>
                    <a:endParaRPr lang="es-ES" sz="1100" b="1" dirty="0"/>
                  </a:p>
                </p:txBody>
              </p:sp>
              <p:sp>
                <p:nvSpPr>
                  <p:cNvPr id="161" name="CuadroTexto 160"/>
                  <p:cNvSpPr txBox="1"/>
                  <p:nvPr/>
                </p:nvSpPr>
                <p:spPr>
                  <a:xfrm>
                    <a:off x="331420" y="2855460"/>
                    <a:ext cx="441146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s-ES" sz="1100" b="1" dirty="0" smtClean="0"/>
                      <a:t>31,5</a:t>
                    </a:r>
                    <a:endParaRPr lang="es-ES" sz="1100" b="1" dirty="0"/>
                  </a:p>
                </p:txBody>
              </p:sp>
              <p:sp>
                <p:nvSpPr>
                  <p:cNvPr id="162" name="CuadroTexto 161"/>
                  <p:cNvSpPr txBox="1"/>
                  <p:nvPr/>
                </p:nvSpPr>
                <p:spPr>
                  <a:xfrm>
                    <a:off x="336734" y="945047"/>
                    <a:ext cx="441146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s-ES" sz="1100" b="1" dirty="0" smtClean="0"/>
                      <a:t>35,5</a:t>
                    </a:r>
                    <a:endParaRPr lang="es-ES" sz="1100" b="1" dirty="0"/>
                  </a:p>
                </p:txBody>
              </p:sp>
              <p:sp>
                <p:nvSpPr>
                  <p:cNvPr id="163" name="CuadroTexto 162"/>
                  <p:cNvSpPr txBox="1"/>
                  <p:nvPr/>
                </p:nvSpPr>
                <p:spPr>
                  <a:xfrm>
                    <a:off x="338911" y="1172734"/>
                    <a:ext cx="435523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s-ES" sz="1100" b="1" dirty="0" smtClean="0"/>
                      <a:t>35,0</a:t>
                    </a:r>
                    <a:endParaRPr lang="es-ES" sz="1100" b="1" dirty="0"/>
                  </a:p>
                </p:txBody>
              </p:sp>
              <p:sp>
                <p:nvSpPr>
                  <p:cNvPr id="164" name="CuadroTexto 163"/>
                  <p:cNvSpPr txBox="1"/>
                  <p:nvPr/>
                </p:nvSpPr>
                <p:spPr>
                  <a:xfrm>
                    <a:off x="332814" y="1442372"/>
                    <a:ext cx="441146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s-ES" sz="1100" b="1" dirty="0" smtClean="0"/>
                      <a:t>34,5</a:t>
                    </a:r>
                    <a:endParaRPr lang="es-ES" sz="1100" b="1" dirty="0"/>
                  </a:p>
                </p:txBody>
              </p:sp>
              <p:sp>
                <p:nvSpPr>
                  <p:cNvPr id="165" name="CuadroTexto 164"/>
                  <p:cNvSpPr txBox="1"/>
                  <p:nvPr/>
                </p:nvSpPr>
                <p:spPr>
                  <a:xfrm>
                    <a:off x="340734" y="1662588"/>
                    <a:ext cx="435523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s-ES" sz="1100" b="1" dirty="0" smtClean="0"/>
                      <a:t>34,0</a:t>
                    </a:r>
                    <a:endParaRPr lang="es-ES" sz="1100" b="1" dirty="0"/>
                  </a:p>
                </p:txBody>
              </p:sp>
              <p:sp>
                <p:nvSpPr>
                  <p:cNvPr id="166" name="CuadroTexto 165"/>
                  <p:cNvSpPr txBox="1"/>
                  <p:nvPr/>
                </p:nvSpPr>
                <p:spPr>
                  <a:xfrm>
                    <a:off x="337046" y="1897746"/>
                    <a:ext cx="441146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s-ES" sz="1100" b="1" dirty="0" smtClean="0"/>
                      <a:t>33,5</a:t>
                    </a:r>
                    <a:endParaRPr lang="es-ES" sz="1100" b="1" dirty="0"/>
                  </a:p>
                </p:txBody>
              </p:sp>
              <p:sp>
                <p:nvSpPr>
                  <p:cNvPr id="167" name="CuadroTexto 166"/>
                  <p:cNvSpPr txBox="1"/>
                  <p:nvPr/>
                </p:nvSpPr>
                <p:spPr>
                  <a:xfrm>
                    <a:off x="336814" y="2144971"/>
                    <a:ext cx="435523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s-ES" sz="1100" b="1" dirty="0" smtClean="0"/>
                      <a:t>33,0</a:t>
                    </a:r>
                    <a:endParaRPr lang="es-ES" sz="1100" b="1" dirty="0"/>
                  </a:p>
                </p:txBody>
              </p:sp>
              <p:sp>
                <p:nvSpPr>
                  <p:cNvPr id="168" name="CuadroTexto 167"/>
                  <p:cNvSpPr txBox="1"/>
                  <p:nvPr/>
                </p:nvSpPr>
                <p:spPr>
                  <a:xfrm>
                    <a:off x="335657" y="2389898"/>
                    <a:ext cx="441146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s-ES" sz="1100" b="1" dirty="0" smtClean="0"/>
                      <a:t>32,5</a:t>
                    </a:r>
                    <a:endParaRPr lang="es-ES" sz="1100" b="1" dirty="0"/>
                  </a:p>
                </p:txBody>
              </p:sp>
              <p:sp>
                <p:nvSpPr>
                  <p:cNvPr id="169" name="CuadroTexto 168"/>
                  <p:cNvSpPr txBox="1"/>
                  <p:nvPr/>
                </p:nvSpPr>
                <p:spPr>
                  <a:xfrm>
                    <a:off x="336106" y="2610114"/>
                    <a:ext cx="435523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s-ES" sz="1100" b="1" dirty="0" smtClean="0"/>
                      <a:t>32,0</a:t>
                    </a:r>
                    <a:endParaRPr lang="es-ES" sz="1100" b="1" dirty="0"/>
                  </a:p>
                </p:txBody>
              </p:sp>
              <p:sp>
                <p:nvSpPr>
                  <p:cNvPr id="170" name="CuadroTexto 169"/>
                  <p:cNvSpPr txBox="1"/>
                  <p:nvPr/>
                </p:nvSpPr>
                <p:spPr>
                  <a:xfrm>
                    <a:off x="340058" y="703672"/>
                    <a:ext cx="435523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s-ES" sz="1100" b="1" dirty="0" smtClean="0"/>
                      <a:t>36,0</a:t>
                    </a:r>
                    <a:endParaRPr lang="es-ES" sz="1100" b="1" dirty="0"/>
                  </a:p>
                </p:txBody>
              </p:sp>
            </p:grpSp>
            <p:sp>
              <p:nvSpPr>
                <p:cNvPr id="159" name="CuadroTexto 158"/>
                <p:cNvSpPr txBox="1"/>
                <p:nvPr/>
              </p:nvSpPr>
              <p:spPr>
                <a:xfrm>
                  <a:off x="488811" y="2841063"/>
                  <a:ext cx="435523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1100" b="1" dirty="0" smtClean="0"/>
                    <a:t>31,0</a:t>
                  </a:r>
                  <a:endParaRPr lang="es-ES" sz="1100" b="1" dirty="0"/>
                </a:p>
              </p:txBody>
            </p:sp>
          </p:grpSp>
        </p:grpSp>
        <p:grpSp>
          <p:nvGrpSpPr>
            <p:cNvPr id="15" name="Agrupar 12"/>
            <p:cNvGrpSpPr/>
            <p:nvPr/>
          </p:nvGrpSpPr>
          <p:grpSpPr>
            <a:xfrm>
              <a:off x="46590" y="3084432"/>
              <a:ext cx="5874500" cy="3700390"/>
              <a:chOff x="46590" y="3084432"/>
              <a:chExt cx="5874500" cy="3700390"/>
            </a:xfrm>
          </p:grpSpPr>
          <p:pic>
            <p:nvPicPr>
              <p:cNvPr id="14" name="Imagen 13"/>
              <p:cNvPicPr>
                <a:picLocks noChangeAspect="1"/>
              </p:cNvPicPr>
              <p:nvPr/>
            </p:nvPicPr>
            <p:blipFill rotWithShape="1">
              <a:blip r:embed="rId4" cstate="print"/>
              <a:srcRect l="10847" r="10897" b="15289"/>
              <a:stretch/>
            </p:blipFill>
            <p:spPr>
              <a:xfrm>
                <a:off x="935867" y="3174945"/>
                <a:ext cx="4366977" cy="2805646"/>
              </a:xfrm>
              <a:prstGeom prst="rect">
                <a:avLst/>
              </a:prstGeom>
            </p:spPr>
          </p:pic>
          <p:grpSp>
            <p:nvGrpSpPr>
              <p:cNvPr id="28" name="Agrupar 14"/>
              <p:cNvGrpSpPr/>
              <p:nvPr/>
            </p:nvGrpSpPr>
            <p:grpSpPr>
              <a:xfrm>
                <a:off x="803415" y="5980987"/>
                <a:ext cx="4442044" cy="519774"/>
                <a:chOff x="2259159" y="6332742"/>
                <a:chExt cx="4442044" cy="519774"/>
              </a:xfrm>
            </p:grpSpPr>
            <p:sp>
              <p:nvSpPr>
                <p:cNvPr id="113" name="CuadroTexto 112"/>
                <p:cNvSpPr txBox="1"/>
                <p:nvPr/>
              </p:nvSpPr>
              <p:spPr>
                <a:xfrm rot="16200000">
                  <a:off x="2135180" y="6456721"/>
                  <a:ext cx="509568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1100" b="1" dirty="0" smtClean="0"/>
                    <a:t>00:00</a:t>
                  </a:r>
                  <a:endParaRPr lang="es-ES" sz="1100" b="1" dirty="0"/>
                </a:p>
              </p:txBody>
            </p:sp>
            <p:sp>
              <p:nvSpPr>
                <p:cNvPr id="114" name="CuadroTexto 113"/>
                <p:cNvSpPr txBox="1"/>
                <p:nvPr/>
              </p:nvSpPr>
              <p:spPr>
                <a:xfrm rot="16200000">
                  <a:off x="2319759" y="6460776"/>
                  <a:ext cx="509568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1100" b="1" dirty="0" smtClean="0"/>
                    <a:t>01:00</a:t>
                  </a:r>
                  <a:endParaRPr lang="es-ES" sz="1100" b="1" dirty="0"/>
                </a:p>
              </p:txBody>
            </p:sp>
            <p:sp>
              <p:nvSpPr>
                <p:cNvPr id="115" name="CuadroTexto 114"/>
                <p:cNvSpPr txBox="1"/>
                <p:nvPr/>
              </p:nvSpPr>
              <p:spPr>
                <a:xfrm rot="16200000">
                  <a:off x="2502947" y="6459236"/>
                  <a:ext cx="509568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1100" b="1" dirty="0" smtClean="0"/>
                    <a:t>02:00</a:t>
                  </a:r>
                  <a:endParaRPr lang="es-ES" sz="1100" b="1" dirty="0"/>
                </a:p>
              </p:txBody>
            </p:sp>
            <p:sp>
              <p:nvSpPr>
                <p:cNvPr id="116" name="CuadroTexto 115"/>
                <p:cNvSpPr txBox="1"/>
                <p:nvPr/>
              </p:nvSpPr>
              <p:spPr>
                <a:xfrm rot="16200000">
                  <a:off x="2680540" y="6459798"/>
                  <a:ext cx="509568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1100" b="1" dirty="0" smtClean="0"/>
                    <a:t>03:00</a:t>
                  </a:r>
                  <a:endParaRPr lang="es-ES" sz="1100" b="1" dirty="0"/>
                </a:p>
              </p:txBody>
            </p:sp>
            <p:sp>
              <p:nvSpPr>
                <p:cNvPr id="117" name="CuadroTexto 116"/>
                <p:cNvSpPr txBox="1"/>
                <p:nvPr/>
              </p:nvSpPr>
              <p:spPr>
                <a:xfrm rot="16200000">
                  <a:off x="2861626" y="6458258"/>
                  <a:ext cx="509568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1100" b="1" dirty="0" smtClean="0"/>
                    <a:t>04:00</a:t>
                  </a:r>
                  <a:endParaRPr lang="es-ES" sz="1100" b="1" dirty="0"/>
                </a:p>
              </p:txBody>
            </p:sp>
            <p:sp>
              <p:nvSpPr>
                <p:cNvPr id="118" name="CuadroTexto 117"/>
                <p:cNvSpPr txBox="1"/>
                <p:nvPr/>
              </p:nvSpPr>
              <p:spPr>
                <a:xfrm rot="16200000">
                  <a:off x="3039219" y="6464415"/>
                  <a:ext cx="509568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1100" b="1" dirty="0" smtClean="0"/>
                    <a:t>05:00</a:t>
                  </a:r>
                  <a:endParaRPr lang="es-ES" sz="1100" b="1" dirty="0"/>
                </a:p>
              </p:txBody>
            </p:sp>
            <p:sp>
              <p:nvSpPr>
                <p:cNvPr id="119" name="CuadroTexto 118"/>
                <p:cNvSpPr txBox="1"/>
                <p:nvPr/>
              </p:nvSpPr>
              <p:spPr>
                <a:xfrm rot="16200000">
                  <a:off x="3228002" y="6462875"/>
                  <a:ext cx="509568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1100" b="1" dirty="0" smtClean="0"/>
                    <a:t>06:00</a:t>
                  </a:r>
                  <a:endParaRPr lang="es-ES" sz="1100" b="1" dirty="0"/>
                </a:p>
              </p:txBody>
            </p:sp>
            <p:sp>
              <p:nvSpPr>
                <p:cNvPr id="120" name="CuadroTexto 119"/>
                <p:cNvSpPr txBox="1"/>
                <p:nvPr/>
              </p:nvSpPr>
              <p:spPr>
                <a:xfrm rot="16200000">
                  <a:off x="3413292" y="6461335"/>
                  <a:ext cx="509568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1100" b="1" dirty="0" smtClean="0"/>
                    <a:t>07:00</a:t>
                  </a:r>
                  <a:endParaRPr lang="es-ES" sz="1100" b="1" dirty="0"/>
                </a:p>
              </p:txBody>
            </p:sp>
            <p:sp>
              <p:nvSpPr>
                <p:cNvPr id="121" name="CuadroTexto 120"/>
                <p:cNvSpPr txBox="1"/>
                <p:nvPr/>
              </p:nvSpPr>
              <p:spPr>
                <a:xfrm rot="16200000">
                  <a:off x="3588783" y="6465390"/>
                  <a:ext cx="509568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1100" b="1" dirty="0" smtClean="0"/>
                    <a:t>08:00</a:t>
                  </a:r>
                  <a:endParaRPr lang="es-ES" sz="1100" b="1" dirty="0"/>
                </a:p>
              </p:txBody>
            </p:sp>
            <p:sp>
              <p:nvSpPr>
                <p:cNvPr id="122" name="CuadroTexto 121"/>
                <p:cNvSpPr txBox="1"/>
                <p:nvPr/>
              </p:nvSpPr>
              <p:spPr>
                <a:xfrm rot="16200000">
                  <a:off x="3777566" y="6460357"/>
                  <a:ext cx="509568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1100" b="1" dirty="0" smtClean="0"/>
                    <a:t>09:00</a:t>
                  </a:r>
                  <a:endParaRPr lang="es-ES" sz="1100" b="1" dirty="0"/>
                </a:p>
              </p:txBody>
            </p:sp>
            <p:sp>
              <p:nvSpPr>
                <p:cNvPr id="123" name="CuadroTexto 122"/>
                <p:cNvSpPr txBox="1"/>
                <p:nvPr/>
              </p:nvSpPr>
              <p:spPr>
                <a:xfrm rot="16200000">
                  <a:off x="3955159" y="6464412"/>
                  <a:ext cx="509568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1100" b="1" dirty="0" smtClean="0"/>
                    <a:t>10:00</a:t>
                  </a:r>
                  <a:endParaRPr lang="es-ES" sz="1100" b="1" dirty="0"/>
                </a:p>
              </p:txBody>
            </p:sp>
            <p:sp>
              <p:nvSpPr>
                <p:cNvPr id="124" name="CuadroTexto 123"/>
                <p:cNvSpPr txBox="1"/>
                <p:nvPr/>
              </p:nvSpPr>
              <p:spPr>
                <a:xfrm rot="16200000">
                  <a:off x="4130650" y="6462872"/>
                  <a:ext cx="509568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1100" b="1" dirty="0" smtClean="0"/>
                    <a:t>11:00</a:t>
                  </a:r>
                  <a:endParaRPr lang="es-ES" sz="1100" b="1" dirty="0"/>
                </a:p>
              </p:txBody>
            </p:sp>
            <p:sp>
              <p:nvSpPr>
                <p:cNvPr id="125" name="CuadroTexto 124"/>
                <p:cNvSpPr txBox="1"/>
                <p:nvPr/>
              </p:nvSpPr>
              <p:spPr>
                <a:xfrm rot="16200000">
                  <a:off x="4321535" y="6466927"/>
                  <a:ext cx="509568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1100" b="1" dirty="0" smtClean="0"/>
                    <a:t>12:00</a:t>
                  </a:r>
                  <a:endParaRPr lang="es-ES" sz="1100" b="1" dirty="0"/>
                </a:p>
              </p:txBody>
            </p:sp>
            <p:sp>
              <p:nvSpPr>
                <p:cNvPr id="126" name="CuadroTexto 125"/>
                <p:cNvSpPr txBox="1"/>
                <p:nvPr/>
              </p:nvSpPr>
              <p:spPr>
                <a:xfrm rot="16200000">
                  <a:off x="4502621" y="6465387"/>
                  <a:ext cx="509568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1100" b="1" dirty="0" smtClean="0"/>
                    <a:t>13:00</a:t>
                  </a:r>
                  <a:endParaRPr lang="es-ES" sz="1100" b="1" dirty="0"/>
                </a:p>
              </p:txBody>
            </p:sp>
            <p:sp>
              <p:nvSpPr>
                <p:cNvPr id="127" name="CuadroTexto 126"/>
                <p:cNvSpPr txBox="1"/>
                <p:nvPr/>
              </p:nvSpPr>
              <p:spPr>
                <a:xfrm rot="16200000">
                  <a:off x="4685809" y="6463847"/>
                  <a:ext cx="509568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1100" b="1" dirty="0" smtClean="0"/>
                    <a:t>14:00</a:t>
                  </a:r>
                  <a:endParaRPr lang="es-ES" sz="1100" b="1" dirty="0"/>
                </a:p>
              </p:txBody>
            </p:sp>
            <p:sp>
              <p:nvSpPr>
                <p:cNvPr id="128" name="CuadroTexto 127"/>
                <p:cNvSpPr txBox="1"/>
                <p:nvPr/>
              </p:nvSpPr>
              <p:spPr>
                <a:xfrm rot="16200000">
                  <a:off x="4863402" y="6464409"/>
                  <a:ext cx="509568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1100" b="1" dirty="0" smtClean="0"/>
                    <a:t>15:00</a:t>
                  </a:r>
                  <a:endParaRPr lang="es-ES" sz="1100" b="1" dirty="0"/>
                </a:p>
              </p:txBody>
            </p:sp>
            <p:sp>
              <p:nvSpPr>
                <p:cNvPr id="129" name="CuadroTexto 128"/>
                <p:cNvSpPr txBox="1"/>
                <p:nvPr/>
              </p:nvSpPr>
              <p:spPr>
                <a:xfrm rot="16200000">
                  <a:off x="5046590" y="6462869"/>
                  <a:ext cx="509568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1100" b="1" dirty="0" smtClean="0"/>
                    <a:t>16:00</a:t>
                  </a:r>
                  <a:endParaRPr lang="es-ES" sz="1100" b="1" dirty="0"/>
                </a:p>
              </p:txBody>
            </p:sp>
            <p:sp>
              <p:nvSpPr>
                <p:cNvPr id="130" name="CuadroTexto 129"/>
                <p:cNvSpPr txBox="1"/>
                <p:nvPr/>
              </p:nvSpPr>
              <p:spPr>
                <a:xfrm rot="16200000">
                  <a:off x="5235373" y="6463431"/>
                  <a:ext cx="509568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1100" b="1" dirty="0" smtClean="0"/>
                    <a:t>17:00</a:t>
                  </a:r>
                  <a:endParaRPr lang="es-ES" sz="1100" b="1" dirty="0"/>
                </a:p>
              </p:txBody>
            </p:sp>
            <p:sp>
              <p:nvSpPr>
                <p:cNvPr id="131" name="CuadroTexto 130"/>
                <p:cNvSpPr txBox="1"/>
                <p:nvPr/>
              </p:nvSpPr>
              <p:spPr>
                <a:xfrm rot="16200000">
                  <a:off x="5401776" y="6461891"/>
                  <a:ext cx="509568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1100" b="1" dirty="0" smtClean="0"/>
                    <a:t>18:00</a:t>
                  </a:r>
                  <a:endParaRPr lang="es-ES" sz="1100" b="1" dirty="0"/>
                </a:p>
              </p:txBody>
            </p:sp>
            <p:sp>
              <p:nvSpPr>
                <p:cNvPr id="132" name="CuadroTexto 131"/>
                <p:cNvSpPr txBox="1"/>
                <p:nvPr/>
              </p:nvSpPr>
              <p:spPr>
                <a:xfrm rot="16200000">
                  <a:off x="5586355" y="6465946"/>
                  <a:ext cx="509568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1100" b="1" dirty="0" smtClean="0"/>
                    <a:t>19:00</a:t>
                  </a:r>
                  <a:endParaRPr lang="es-ES" sz="1100" b="1" dirty="0"/>
                </a:p>
              </p:txBody>
            </p:sp>
            <p:sp>
              <p:nvSpPr>
                <p:cNvPr id="133" name="CuadroTexto 132"/>
                <p:cNvSpPr txBox="1"/>
                <p:nvPr/>
              </p:nvSpPr>
              <p:spPr>
                <a:xfrm rot="16200000">
                  <a:off x="5775138" y="6464406"/>
                  <a:ext cx="509568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1100" b="1" dirty="0" smtClean="0"/>
                    <a:t>20:00</a:t>
                  </a:r>
                  <a:endParaRPr lang="es-ES" sz="1100" b="1" dirty="0"/>
                </a:p>
              </p:txBody>
            </p:sp>
            <p:sp>
              <p:nvSpPr>
                <p:cNvPr id="134" name="CuadroTexto 133"/>
                <p:cNvSpPr txBox="1"/>
                <p:nvPr/>
              </p:nvSpPr>
              <p:spPr>
                <a:xfrm rot="16200000">
                  <a:off x="5958326" y="6464968"/>
                  <a:ext cx="509568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1100" b="1" dirty="0" smtClean="0"/>
                    <a:t>21:00</a:t>
                  </a:r>
                  <a:endParaRPr lang="es-ES" sz="1100" b="1" dirty="0"/>
                </a:p>
              </p:txBody>
            </p:sp>
            <p:sp>
              <p:nvSpPr>
                <p:cNvPr id="135" name="CuadroTexto 134"/>
                <p:cNvSpPr txBox="1"/>
                <p:nvPr/>
              </p:nvSpPr>
              <p:spPr>
                <a:xfrm rot="16200000">
                  <a:off x="6135919" y="6463428"/>
                  <a:ext cx="509568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1100" b="1" dirty="0" smtClean="0"/>
                    <a:t>22:00</a:t>
                  </a:r>
                  <a:endParaRPr lang="es-ES" sz="1100" b="1" dirty="0"/>
                </a:p>
              </p:txBody>
            </p:sp>
            <p:sp>
              <p:nvSpPr>
                <p:cNvPr id="136" name="CuadroTexto 135"/>
                <p:cNvSpPr txBox="1"/>
                <p:nvPr/>
              </p:nvSpPr>
              <p:spPr>
                <a:xfrm rot="16200000">
                  <a:off x="6315614" y="6460868"/>
                  <a:ext cx="509568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1100" b="1" dirty="0" smtClean="0"/>
                    <a:t>23:00</a:t>
                  </a:r>
                  <a:endParaRPr lang="es-ES" sz="1100" b="1" dirty="0"/>
                </a:p>
              </p:txBody>
            </p:sp>
          </p:grpSp>
          <p:cxnSp>
            <p:nvCxnSpPr>
              <p:cNvPr id="16" name="Conector recto 15"/>
              <p:cNvCxnSpPr/>
              <p:nvPr/>
            </p:nvCxnSpPr>
            <p:spPr>
              <a:xfrm flipV="1">
                <a:off x="864082" y="5975501"/>
                <a:ext cx="4499996" cy="0"/>
              </a:xfrm>
              <a:prstGeom prst="line">
                <a:avLst/>
              </a:prstGeom>
              <a:ln w="1270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ector recto 16"/>
              <p:cNvCxnSpPr/>
              <p:nvPr/>
            </p:nvCxnSpPr>
            <p:spPr>
              <a:xfrm>
                <a:off x="5297616" y="3354681"/>
                <a:ext cx="0" cy="2627988"/>
              </a:xfrm>
              <a:prstGeom prst="line">
                <a:avLst/>
              </a:prstGeom>
              <a:ln w="1270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ector recto 17"/>
              <p:cNvCxnSpPr/>
              <p:nvPr/>
            </p:nvCxnSpPr>
            <p:spPr>
              <a:xfrm flipV="1">
                <a:off x="5297616" y="3369981"/>
                <a:ext cx="72000" cy="0"/>
              </a:xfrm>
              <a:prstGeom prst="line">
                <a:avLst/>
              </a:prstGeom>
              <a:ln w="1270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ector recto 18"/>
              <p:cNvCxnSpPr/>
              <p:nvPr/>
            </p:nvCxnSpPr>
            <p:spPr>
              <a:xfrm flipV="1">
                <a:off x="5292078" y="3630562"/>
                <a:ext cx="72000" cy="0"/>
              </a:xfrm>
              <a:prstGeom prst="line">
                <a:avLst/>
              </a:prstGeom>
              <a:ln w="1270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ector recto 19"/>
              <p:cNvCxnSpPr/>
              <p:nvPr/>
            </p:nvCxnSpPr>
            <p:spPr>
              <a:xfrm flipV="1">
                <a:off x="5292078" y="3891395"/>
                <a:ext cx="72000" cy="0"/>
              </a:xfrm>
              <a:prstGeom prst="line">
                <a:avLst/>
              </a:prstGeom>
              <a:ln w="1270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ector recto 20"/>
              <p:cNvCxnSpPr/>
              <p:nvPr/>
            </p:nvCxnSpPr>
            <p:spPr>
              <a:xfrm flipV="1">
                <a:off x="5297616" y="4146851"/>
                <a:ext cx="72000" cy="0"/>
              </a:xfrm>
              <a:prstGeom prst="line">
                <a:avLst/>
              </a:prstGeom>
              <a:ln w="1270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ector recto 21"/>
              <p:cNvCxnSpPr/>
              <p:nvPr/>
            </p:nvCxnSpPr>
            <p:spPr>
              <a:xfrm flipV="1">
                <a:off x="5297616" y="4418807"/>
                <a:ext cx="72000" cy="0"/>
              </a:xfrm>
              <a:prstGeom prst="line">
                <a:avLst/>
              </a:prstGeom>
              <a:ln w="1270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ector recto 22"/>
              <p:cNvCxnSpPr/>
              <p:nvPr/>
            </p:nvCxnSpPr>
            <p:spPr>
              <a:xfrm flipV="1">
                <a:off x="5297616" y="4675758"/>
                <a:ext cx="72000" cy="0"/>
              </a:xfrm>
              <a:prstGeom prst="line">
                <a:avLst/>
              </a:prstGeom>
              <a:ln w="1270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ector recto 23"/>
              <p:cNvCxnSpPr/>
              <p:nvPr/>
            </p:nvCxnSpPr>
            <p:spPr>
              <a:xfrm flipV="1">
                <a:off x="5297616" y="4935258"/>
                <a:ext cx="72000" cy="0"/>
              </a:xfrm>
              <a:prstGeom prst="line">
                <a:avLst/>
              </a:prstGeom>
              <a:ln w="1270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ector recto 24"/>
              <p:cNvCxnSpPr/>
              <p:nvPr/>
            </p:nvCxnSpPr>
            <p:spPr>
              <a:xfrm flipV="1">
                <a:off x="5292078" y="5193391"/>
                <a:ext cx="72000" cy="0"/>
              </a:xfrm>
              <a:prstGeom prst="line">
                <a:avLst/>
              </a:prstGeom>
              <a:ln w="1270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ector recto 25"/>
              <p:cNvCxnSpPr/>
              <p:nvPr/>
            </p:nvCxnSpPr>
            <p:spPr>
              <a:xfrm flipV="1">
                <a:off x="5297616" y="5457991"/>
                <a:ext cx="72000" cy="0"/>
              </a:xfrm>
              <a:prstGeom prst="line">
                <a:avLst/>
              </a:prstGeom>
              <a:ln w="1270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ector recto 26"/>
              <p:cNvCxnSpPr/>
              <p:nvPr/>
            </p:nvCxnSpPr>
            <p:spPr>
              <a:xfrm flipV="1">
                <a:off x="5292078" y="5712391"/>
                <a:ext cx="72000" cy="0"/>
              </a:xfrm>
              <a:prstGeom prst="line">
                <a:avLst/>
              </a:prstGeom>
              <a:ln w="1270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" name="Agrupar 27"/>
              <p:cNvGrpSpPr/>
              <p:nvPr/>
            </p:nvGrpSpPr>
            <p:grpSpPr>
              <a:xfrm>
                <a:off x="5298433" y="3232850"/>
                <a:ext cx="347938" cy="2865169"/>
                <a:chOff x="6758721" y="151616"/>
                <a:chExt cx="347938" cy="2865169"/>
              </a:xfrm>
            </p:grpSpPr>
            <p:sp>
              <p:nvSpPr>
                <p:cNvPr id="102" name="CuadroTexto 101"/>
                <p:cNvSpPr txBox="1"/>
                <p:nvPr/>
              </p:nvSpPr>
              <p:spPr>
                <a:xfrm>
                  <a:off x="6762388" y="151616"/>
                  <a:ext cx="327659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1100" b="1" dirty="0" smtClean="0"/>
                    <a:t>50</a:t>
                  </a:r>
                  <a:endParaRPr lang="es-ES" sz="1100" b="1" dirty="0"/>
                </a:p>
              </p:txBody>
            </p:sp>
            <p:sp>
              <p:nvSpPr>
                <p:cNvPr id="103" name="CuadroTexto 102"/>
                <p:cNvSpPr txBox="1"/>
                <p:nvPr/>
              </p:nvSpPr>
              <p:spPr>
                <a:xfrm>
                  <a:off x="6764801" y="415110"/>
                  <a:ext cx="338554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1100" b="1" dirty="0" smtClean="0"/>
                    <a:t>45</a:t>
                  </a:r>
                  <a:endParaRPr lang="es-ES" sz="1100" b="1" dirty="0"/>
                </a:p>
              </p:txBody>
            </p:sp>
            <p:sp>
              <p:nvSpPr>
                <p:cNvPr id="104" name="CuadroTexto 103"/>
                <p:cNvSpPr txBox="1"/>
                <p:nvPr/>
              </p:nvSpPr>
              <p:spPr>
                <a:xfrm>
                  <a:off x="6763546" y="679888"/>
                  <a:ext cx="327659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1100" b="1" dirty="0"/>
                    <a:t>4</a:t>
                  </a:r>
                  <a:r>
                    <a:rPr lang="es-ES" sz="1100" b="1" dirty="0" smtClean="0"/>
                    <a:t>0</a:t>
                  </a:r>
                  <a:endParaRPr lang="es-ES" sz="1100" b="1" dirty="0"/>
                </a:p>
              </p:txBody>
            </p:sp>
            <p:sp>
              <p:nvSpPr>
                <p:cNvPr id="105" name="CuadroTexto 104"/>
                <p:cNvSpPr txBox="1"/>
                <p:nvPr/>
              </p:nvSpPr>
              <p:spPr>
                <a:xfrm>
                  <a:off x="6766289" y="930088"/>
                  <a:ext cx="338554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1100" b="1" dirty="0" smtClean="0"/>
                    <a:t>35</a:t>
                  </a:r>
                  <a:endParaRPr lang="es-ES" sz="1100" b="1" dirty="0"/>
                </a:p>
              </p:txBody>
            </p:sp>
            <p:sp>
              <p:nvSpPr>
                <p:cNvPr id="106" name="CuadroTexto 105"/>
                <p:cNvSpPr txBox="1"/>
                <p:nvPr/>
              </p:nvSpPr>
              <p:spPr>
                <a:xfrm>
                  <a:off x="6767092" y="1202740"/>
                  <a:ext cx="327659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1100" b="1" dirty="0"/>
                    <a:t>3</a:t>
                  </a:r>
                  <a:r>
                    <a:rPr lang="es-ES" sz="1100" b="1" dirty="0" smtClean="0"/>
                    <a:t>0</a:t>
                  </a:r>
                  <a:endParaRPr lang="es-ES" sz="1100" b="1" dirty="0"/>
                </a:p>
              </p:txBody>
            </p:sp>
            <p:sp>
              <p:nvSpPr>
                <p:cNvPr id="107" name="CuadroTexto 106"/>
                <p:cNvSpPr txBox="1"/>
                <p:nvPr/>
              </p:nvSpPr>
              <p:spPr>
                <a:xfrm>
                  <a:off x="6758721" y="1459018"/>
                  <a:ext cx="338554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1100" b="1" dirty="0" smtClean="0"/>
                    <a:t>25</a:t>
                  </a:r>
                  <a:endParaRPr lang="es-ES" sz="1100" b="1" dirty="0"/>
                </a:p>
              </p:txBody>
            </p:sp>
            <p:sp>
              <p:nvSpPr>
                <p:cNvPr id="108" name="CuadroTexto 107"/>
                <p:cNvSpPr txBox="1"/>
                <p:nvPr/>
              </p:nvSpPr>
              <p:spPr>
                <a:xfrm>
                  <a:off x="6766283" y="1719200"/>
                  <a:ext cx="327659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1100" b="1" dirty="0"/>
                    <a:t>2</a:t>
                  </a:r>
                  <a:r>
                    <a:rPr lang="es-ES" sz="1100" b="1" dirty="0" smtClean="0"/>
                    <a:t>0</a:t>
                  </a:r>
                  <a:endParaRPr lang="es-ES" sz="1100" b="1" dirty="0"/>
                </a:p>
              </p:txBody>
            </p:sp>
            <p:sp>
              <p:nvSpPr>
                <p:cNvPr id="109" name="CuadroTexto 108"/>
                <p:cNvSpPr txBox="1"/>
                <p:nvPr/>
              </p:nvSpPr>
              <p:spPr>
                <a:xfrm>
                  <a:off x="6768105" y="1976458"/>
                  <a:ext cx="338554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1100" b="1" dirty="0" smtClean="0"/>
                    <a:t>15</a:t>
                  </a:r>
                  <a:endParaRPr lang="es-ES" sz="1100" b="1" dirty="0"/>
                </a:p>
              </p:txBody>
            </p:sp>
            <p:sp>
              <p:nvSpPr>
                <p:cNvPr id="110" name="CuadroTexto 109"/>
                <p:cNvSpPr txBox="1"/>
                <p:nvPr/>
              </p:nvSpPr>
              <p:spPr>
                <a:xfrm>
                  <a:off x="6766144" y="2242087"/>
                  <a:ext cx="327659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1100" b="1" dirty="0"/>
                    <a:t>1</a:t>
                  </a:r>
                  <a:r>
                    <a:rPr lang="es-ES" sz="1100" b="1" dirty="0" smtClean="0"/>
                    <a:t>0</a:t>
                  </a:r>
                  <a:endParaRPr lang="es-ES" sz="1100" b="1" dirty="0"/>
                </a:p>
              </p:txBody>
            </p:sp>
            <p:sp>
              <p:nvSpPr>
                <p:cNvPr id="111" name="CuadroTexto 110"/>
                <p:cNvSpPr txBox="1"/>
                <p:nvPr/>
              </p:nvSpPr>
              <p:spPr>
                <a:xfrm>
                  <a:off x="6766207" y="2493972"/>
                  <a:ext cx="261610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1100" b="1" dirty="0"/>
                    <a:t>5</a:t>
                  </a:r>
                </a:p>
              </p:txBody>
            </p:sp>
            <p:sp>
              <p:nvSpPr>
                <p:cNvPr id="112" name="CuadroTexto 111"/>
                <p:cNvSpPr txBox="1"/>
                <p:nvPr/>
              </p:nvSpPr>
              <p:spPr>
                <a:xfrm>
                  <a:off x="6770323" y="2755175"/>
                  <a:ext cx="256162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1100" b="1" dirty="0" smtClean="0"/>
                    <a:t>0</a:t>
                  </a:r>
                  <a:endParaRPr lang="es-ES" sz="1100" b="1" dirty="0"/>
                </a:p>
              </p:txBody>
            </p:sp>
          </p:grpSp>
          <p:grpSp>
            <p:nvGrpSpPr>
              <p:cNvPr id="30" name="Agrupar 28"/>
              <p:cNvGrpSpPr/>
              <p:nvPr/>
            </p:nvGrpSpPr>
            <p:grpSpPr>
              <a:xfrm>
                <a:off x="934503" y="5966704"/>
                <a:ext cx="4362313" cy="89005"/>
                <a:chOff x="2391487" y="6339424"/>
                <a:chExt cx="4362313" cy="89005"/>
              </a:xfrm>
            </p:grpSpPr>
            <p:grpSp>
              <p:nvGrpSpPr>
                <p:cNvPr id="31" name="Agrupar 75"/>
                <p:cNvGrpSpPr/>
                <p:nvPr/>
              </p:nvGrpSpPr>
              <p:grpSpPr>
                <a:xfrm>
                  <a:off x="2391487" y="6339424"/>
                  <a:ext cx="4183453" cy="88750"/>
                  <a:chOff x="2561519" y="6339448"/>
                  <a:chExt cx="4183453" cy="88750"/>
                </a:xfrm>
              </p:grpSpPr>
              <p:cxnSp>
                <p:nvCxnSpPr>
                  <p:cNvPr id="78" name="Conector recto 77"/>
                  <p:cNvCxnSpPr/>
                  <p:nvPr/>
                </p:nvCxnSpPr>
                <p:spPr>
                  <a:xfrm>
                    <a:off x="2561519" y="6339448"/>
                    <a:ext cx="0" cy="72000"/>
                  </a:xfrm>
                  <a:prstGeom prst="line">
                    <a:avLst/>
                  </a:prstGeom>
                  <a:ln w="12700" cmpd="sng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Conector recto 78"/>
                  <p:cNvCxnSpPr/>
                  <p:nvPr/>
                </p:nvCxnSpPr>
                <p:spPr>
                  <a:xfrm>
                    <a:off x="2749075" y="6340988"/>
                    <a:ext cx="0" cy="72000"/>
                  </a:xfrm>
                  <a:prstGeom prst="line">
                    <a:avLst/>
                  </a:prstGeom>
                  <a:ln w="12700" cmpd="sng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Conector recto 79"/>
                  <p:cNvCxnSpPr/>
                  <p:nvPr/>
                </p:nvCxnSpPr>
                <p:spPr>
                  <a:xfrm>
                    <a:off x="2931492" y="6340988"/>
                    <a:ext cx="0" cy="72000"/>
                  </a:xfrm>
                  <a:prstGeom prst="line">
                    <a:avLst/>
                  </a:prstGeom>
                  <a:ln w="12700" cmpd="sng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Conector recto 80"/>
                  <p:cNvCxnSpPr/>
                  <p:nvPr/>
                </p:nvCxnSpPr>
                <p:spPr>
                  <a:xfrm>
                    <a:off x="3106096" y="6345382"/>
                    <a:ext cx="0" cy="72000"/>
                  </a:xfrm>
                  <a:prstGeom prst="line">
                    <a:avLst/>
                  </a:prstGeom>
                  <a:ln w="12700" cmpd="sng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Conector recto 81"/>
                  <p:cNvCxnSpPr/>
                  <p:nvPr/>
                </p:nvCxnSpPr>
                <p:spPr>
                  <a:xfrm>
                    <a:off x="3289782" y="6343845"/>
                    <a:ext cx="0" cy="72000"/>
                  </a:xfrm>
                  <a:prstGeom prst="line">
                    <a:avLst/>
                  </a:prstGeom>
                  <a:ln w="12700" cmpd="sng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Conector recto 82"/>
                  <p:cNvCxnSpPr/>
                  <p:nvPr/>
                </p:nvCxnSpPr>
                <p:spPr>
                  <a:xfrm>
                    <a:off x="3468552" y="6346849"/>
                    <a:ext cx="0" cy="72000"/>
                  </a:xfrm>
                  <a:prstGeom prst="line">
                    <a:avLst/>
                  </a:prstGeom>
                  <a:ln w="12700" cmpd="sng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Conector recto 83"/>
                  <p:cNvCxnSpPr/>
                  <p:nvPr/>
                </p:nvCxnSpPr>
                <p:spPr>
                  <a:xfrm>
                    <a:off x="3656112" y="6345459"/>
                    <a:ext cx="0" cy="72000"/>
                  </a:xfrm>
                  <a:prstGeom prst="line">
                    <a:avLst/>
                  </a:prstGeom>
                  <a:ln w="12700" cmpd="sng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Conector recto 84"/>
                  <p:cNvCxnSpPr/>
                  <p:nvPr/>
                </p:nvCxnSpPr>
                <p:spPr>
                  <a:xfrm>
                    <a:off x="3839277" y="6344069"/>
                    <a:ext cx="0" cy="72000"/>
                  </a:xfrm>
                  <a:prstGeom prst="line">
                    <a:avLst/>
                  </a:prstGeom>
                  <a:ln w="12700" cmpd="sng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Conector recto 85"/>
                  <p:cNvCxnSpPr/>
                  <p:nvPr/>
                </p:nvCxnSpPr>
                <p:spPr>
                  <a:xfrm>
                    <a:off x="4018047" y="6347073"/>
                    <a:ext cx="0" cy="72000"/>
                  </a:xfrm>
                  <a:prstGeom prst="line">
                    <a:avLst/>
                  </a:prstGeom>
                  <a:ln w="12700" cmpd="sng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Conector recto 86"/>
                  <p:cNvCxnSpPr/>
                  <p:nvPr/>
                </p:nvCxnSpPr>
                <p:spPr>
                  <a:xfrm>
                    <a:off x="4205607" y="6345683"/>
                    <a:ext cx="0" cy="72000"/>
                  </a:xfrm>
                  <a:prstGeom prst="line">
                    <a:avLst/>
                  </a:prstGeom>
                  <a:ln w="12700" cmpd="sng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Conector recto 87"/>
                  <p:cNvCxnSpPr/>
                  <p:nvPr/>
                </p:nvCxnSpPr>
                <p:spPr>
                  <a:xfrm>
                    <a:off x="4379982" y="6344293"/>
                    <a:ext cx="0" cy="72000"/>
                  </a:xfrm>
                  <a:prstGeom prst="line">
                    <a:avLst/>
                  </a:prstGeom>
                  <a:ln w="12700" cmpd="sng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Conector recto 88"/>
                  <p:cNvCxnSpPr/>
                  <p:nvPr/>
                </p:nvCxnSpPr>
                <p:spPr>
                  <a:xfrm>
                    <a:off x="4558752" y="6347297"/>
                    <a:ext cx="0" cy="72000"/>
                  </a:xfrm>
                  <a:prstGeom prst="line">
                    <a:avLst/>
                  </a:prstGeom>
                  <a:ln w="12700" cmpd="sng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Conector recto 89"/>
                  <p:cNvCxnSpPr/>
                  <p:nvPr/>
                </p:nvCxnSpPr>
                <p:spPr>
                  <a:xfrm>
                    <a:off x="4747737" y="6347297"/>
                    <a:ext cx="0" cy="72000"/>
                  </a:xfrm>
                  <a:prstGeom prst="line">
                    <a:avLst/>
                  </a:prstGeom>
                  <a:ln w="12700" cmpd="sng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Conector recto 90"/>
                  <p:cNvCxnSpPr/>
                  <p:nvPr/>
                </p:nvCxnSpPr>
                <p:spPr>
                  <a:xfrm>
                    <a:off x="4930902" y="6352522"/>
                    <a:ext cx="0" cy="72000"/>
                  </a:xfrm>
                  <a:prstGeom prst="line">
                    <a:avLst/>
                  </a:prstGeom>
                  <a:ln w="12700" cmpd="sng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Conector recto 91"/>
                  <p:cNvCxnSpPr/>
                  <p:nvPr/>
                </p:nvCxnSpPr>
                <p:spPr>
                  <a:xfrm>
                    <a:off x="5114067" y="6348911"/>
                    <a:ext cx="0" cy="72000"/>
                  </a:xfrm>
                  <a:prstGeom prst="line">
                    <a:avLst/>
                  </a:prstGeom>
                  <a:ln w="12700" cmpd="sng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Conector recto 92"/>
                  <p:cNvCxnSpPr/>
                  <p:nvPr/>
                </p:nvCxnSpPr>
                <p:spPr>
                  <a:xfrm>
                    <a:off x="5292837" y="6347521"/>
                    <a:ext cx="0" cy="72000"/>
                  </a:xfrm>
                  <a:prstGeom prst="line">
                    <a:avLst/>
                  </a:prstGeom>
                  <a:ln w="12700" cmpd="sng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Conector recto 93"/>
                  <p:cNvCxnSpPr/>
                  <p:nvPr/>
                </p:nvCxnSpPr>
                <p:spPr>
                  <a:xfrm>
                    <a:off x="5476002" y="6352746"/>
                    <a:ext cx="0" cy="72000"/>
                  </a:xfrm>
                  <a:prstGeom prst="line">
                    <a:avLst/>
                  </a:prstGeom>
                  <a:ln w="12700" cmpd="sng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Conector recto 94"/>
                  <p:cNvCxnSpPr/>
                  <p:nvPr/>
                </p:nvCxnSpPr>
                <p:spPr>
                  <a:xfrm>
                    <a:off x="5663562" y="6349135"/>
                    <a:ext cx="0" cy="72000"/>
                  </a:xfrm>
                  <a:prstGeom prst="line">
                    <a:avLst/>
                  </a:prstGeom>
                  <a:ln w="12700" cmpd="sng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Conector recto 95"/>
                  <p:cNvCxnSpPr/>
                  <p:nvPr/>
                </p:nvCxnSpPr>
                <p:spPr>
                  <a:xfrm>
                    <a:off x="5833542" y="6347745"/>
                    <a:ext cx="0" cy="72000"/>
                  </a:xfrm>
                  <a:prstGeom prst="line">
                    <a:avLst/>
                  </a:prstGeom>
                  <a:ln w="12700" cmpd="sng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Conector recto 96"/>
                  <p:cNvCxnSpPr/>
                  <p:nvPr/>
                </p:nvCxnSpPr>
                <p:spPr>
                  <a:xfrm>
                    <a:off x="6016707" y="6352970"/>
                    <a:ext cx="0" cy="72000"/>
                  </a:xfrm>
                  <a:prstGeom prst="line">
                    <a:avLst/>
                  </a:prstGeom>
                  <a:ln w="12700" cmpd="sng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Conector recto 97"/>
                  <p:cNvCxnSpPr/>
                  <p:nvPr/>
                </p:nvCxnSpPr>
                <p:spPr>
                  <a:xfrm>
                    <a:off x="6199872" y="6351580"/>
                    <a:ext cx="0" cy="72000"/>
                  </a:xfrm>
                  <a:prstGeom prst="line">
                    <a:avLst/>
                  </a:prstGeom>
                  <a:ln w="12700" cmpd="sng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Conector recto 98"/>
                  <p:cNvCxnSpPr/>
                  <p:nvPr/>
                </p:nvCxnSpPr>
                <p:spPr>
                  <a:xfrm>
                    <a:off x="6387432" y="6347969"/>
                    <a:ext cx="0" cy="72000"/>
                  </a:xfrm>
                  <a:prstGeom prst="line">
                    <a:avLst/>
                  </a:prstGeom>
                  <a:ln w="12700" cmpd="sng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Conector recto 99"/>
                  <p:cNvCxnSpPr/>
                  <p:nvPr/>
                </p:nvCxnSpPr>
                <p:spPr>
                  <a:xfrm>
                    <a:off x="6566202" y="6350973"/>
                    <a:ext cx="0" cy="72000"/>
                  </a:xfrm>
                  <a:prstGeom prst="line">
                    <a:avLst/>
                  </a:prstGeom>
                  <a:ln w="12700" cmpd="sng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Conector recto 100"/>
                  <p:cNvCxnSpPr/>
                  <p:nvPr/>
                </p:nvCxnSpPr>
                <p:spPr>
                  <a:xfrm>
                    <a:off x="6744972" y="6356198"/>
                    <a:ext cx="0" cy="72000"/>
                  </a:xfrm>
                  <a:prstGeom prst="line">
                    <a:avLst/>
                  </a:prstGeom>
                  <a:ln w="12700" cmpd="sng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7" name="Conector recto 76"/>
                <p:cNvCxnSpPr/>
                <p:nvPr/>
              </p:nvCxnSpPr>
              <p:spPr>
                <a:xfrm>
                  <a:off x="6753800" y="6356429"/>
                  <a:ext cx="0" cy="72000"/>
                </a:xfrm>
                <a:prstGeom prst="line">
                  <a:avLst/>
                </a:prstGeom>
                <a:ln w="12700" cmpd="sng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Agrupar 29"/>
              <p:cNvGrpSpPr/>
              <p:nvPr/>
            </p:nvGrpSpPr>
            <p:grpSpPr>
              <a:xfrm>
                <a:off x="1328378" y="3989819"/>
                <a:ext cx="899999" cy="442336"/>
                <a:chOff x="7510196" y="4713234"/>
                <a:chExt cx="899999" cy="442336"/>
              </a:xfrm>
            </p:grpSpPr>
            <p:grpSp>
              <p:nvGrpSpPr>
                <p:cNvPr id="35" name="Agrupar 71"/>
                <p:cNvGrpSpPr/>
                <p:nvPr/>
              </p:nvGrpSpPr>
              <p:grpSpPr>
                <a:xfrm>
                  <a:off x="7510196" y="4957412"/>
                  <a:ext cx="899999" cy="198158"/>
                  <a:chOff x="7461420" y="703637"/>
                  <a:chExt cx="899999" cy="198158"/>
                </a:xfrm>
              </p:grpSpPr>
              <p:sp>
                <p:nvSpPr>
                  <p:cNvPr id="74" name="Rectángulo 73"/>
                  <p:cNvSpPr/>
                  <p:nvPr/>
                </p:nvSpPr>
                <p:spPr>
                  <a:xfrm>
                    <a:off x="7461420" y="793799"/>
                    <a:ext cx="899999" cy="107996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  <a:alpha val="55000"/>
                    </a:schemeClr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cxnSp>
                <p:nvCxnSpPr>
                  <p:cNvPr id="75" name="Conector recto 74"/>
                  <p:cNvCxnSpPr/>
                  <p:nvPr/>
                </p:nvCxnSpPr>
                <p:spPr>
                  <a:xfrm>
                    <a:off x="7902612" y="703637"/>
                    <a:ext cx="0" cy="198158"/>
                  </a:xfrm>
                  <a:prstGeom prst="line">
                    <a:avLst/>
                  </a:prstGeom>
                  <a:ln w="12700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3" name="CuadroTexto 72"/>
                <p:cNvSpPr txBox="1"/>
                <p:nvPr/>
              </p:nvSpPr>
              <p:spPr>
                <a:xfrm>
                  <a:off x="7766024" y="4713234"/>
                  <a:ext cx="39716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1200" b="1" dirty="0" smtClean="0"/>
                    <a:t>M5</a:t>
                  </a:r>
                  <a:endParaRPr lang="es-ES" sz="1200" b="1" dirty="0"/>
                </a:p>
              </p:txBody>
            </p:sp>
          </p:grpSp>
          <p:grpSp>
            <p:nvGrpSpPr>
              <p:cNvPr id="36" name="Agrupar 30"/>
              <p:cNvGrpSpPr/>
              <p:nvPr/>
            </p:nvGrpSpPr>
            <p:grpSpPr>
              <a:xfrm>
                <a:off x="2701791" y="5076162"/>
                <a:ext cx="899999" cy="445275"/>
                <a:chOff x="7519004" y="5518831"/>
                <a:chExt cx="899999" cy="445275"/>
              </a:xfrm>
            </p:grpSpPr>
            <p:grpSp>
              <p:nvGrpSpPr>
                <p:cNvPr id="37" name="Agrupar 67"/>
                <p:cNvGrpSpPr/>
                <p:nvPr/>
              </p:nvGrpSpPr>
              <p:grpSpPr>
                <a:xfrm>
                  <a:off x="7519004" y="5765948"/>
                  <a:ext cx="899999" cy="198158"/>
                  <a:chOff x="7461420" y="703637"/>
                  <a:chExt cx="899999" cy="198158"/>
                </a:xfrm>
              </p:grpSpPr>
              <p:sp>
                <p:nvSpPr>
                  <p:cNvPr id="70" name="Rectángulo 69"/>
                  <p:cNvSpPr/>
                  <p:nvPr/>
                </p:nvSpPr>
                <p:spPr>
                  <a:xfrm>
                    <a:off x="7461420" y="793799"/>
                    <a:ext cx="899999" cy="107996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  <a:alpha val="55000"/>
                    </a:schemeClr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cxnSp>
                <p:nvCxnSpPr>
                  <p:cNvPr id="71" name="Conector recto 70"/>
                  <p:cNvCxnSpPr/>
                  <p:nvPr/>
                </p:nvCxnSpPr>
                <p:spPr>
                  <a:xfrm>
                    <a:off x="7910500" y="703637"/>
                    <a:ext cx="0" cy="198158"/>
                  </a:xfrm>
                  <a:prstGeom prst="line">
                    <a:avLst/>
                  </a:prstGeom>
                  <a:ln w="12700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9" name="CuadroTexto 68"/>
                <p:cNvSpPr txBox="1"/>
                <p:nvPr/>
              </p:nvSpPr>
              <p:spPr>
                <a:xfrm>
                  <a:off x="7806242" y="5518831"/>
                  <a:ext cx="32773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1200" b="1" dirty="0" smtClean="0"/>
                    <a:t>L5</a:t>
                  </a:r>
                  <a:endParaRPr lang="es-ES" sz="1200" b="1" dirty="0"/>
                </a:p>
              </p:txBody>
            </p:sp>
          </p:grpSp>
          <p:sp>
            <p:nvSpPr>
              <p:cNvPr id="32" name="CuadroTexto 31"/>
              <p:cNvSpPr txBox="1"/>
              <p:nvPr/>
            </p:nvSpPr>
            <p:spPr>
              <a:xfrm>
                <a:off x="46590" y="3178023"/>
                <a:ext cx="3140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b="1" dirty="0"/>
                  <a:t>B</a:t>
                </a:r>
              </a:p>
            </p:txBody>
          </p:sp>
          <p:sp>
            <p:nvSpPr>
              <p:cNvPr id="33" name="CuadroTexto 32"/>
              <p:cNvSpPr txBox="1"/>
              <p:nvPr/>
            </p:nvSpPr>
            <p:spPr>
              <a:xfrm rot="5400000">
                <a:off x="4153255" y="4531853"/>
                <a:ext cx="3215255" cy="3204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200" b="1" dirty="0" smtClean="0"/>
                  <a:t>Actividad Motora (</a:t>
                </a:r>
                <a:r>
                  <a:rPr lang="es-ES" sz="1200" b="1" dirty="0" err="1" smtClean="0"/>
                  <a:t>Δ</a:t>
                </a:r>
                <a:r>
                  <a:rPr lang="es-ES" sz="1200" b="1" dirty="0"/>
                  <a:t> </a:t>
                </a:r>
                <a:r>
                  <a:rPr lang="es-ES" sz="1200" b="1" dirty="0" smtClean="0"/>
                  <a:t>grados / minuto)</a:t>
                </a:r>
                <a:endParaRPr lang="es-ES" sz="1200" b="1" dirty="0"/>
              </a:p>
            </p:txBody>
          </p:sp>
          <p:sp>
            <p:nvSpPr>
              <p:cNvPr id="39" name="CuadroTexto 38"/>
              <p:cNvSpPr txBox="1"/>
              <p:nvPr/>
            </p:nvSpPr>
            <p:spPr>
              <a:xfrm rot="16200000">
                <a:off x="-404275" y="4518879"/>
                <a:ext cx="14857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400" b="1" dirty="0" smtClean="0"/>
                  <a:t>Temperatura (</a:t>
                </a:r>
                <a:r>
                  <a:rPr lang="es-ES" sz="1400" b="1" dirty="0" err="1" smtClean="0"/>
                  <a:t>ºC</a:t>
                </a:r>
                <a:r>
                  <a:rPr lang="es-ES" sz="1400" b="1" dirty="0" smtClean="0"/>
                  <a:t>)</a:t>
                </a:r>
                <a:endParaRPr lang="es-ES" sz="1400" b="1" dirty="0"/>
              </a:p>
            </p:txBody>
          </p:sp>
          <p:sp>
            <p:nvSpPr>
              <p:cNvPr id="40" name="CuadroTexto 39"/>
              <p:cNvSpPr txBox="1"/>
              <p:nvPr/>
            </p:nvSpPr>
            <p:spPr>
              <a:xfrm>
                <a:off x="2297169" y="6477045"/>
                <a:ext cx="16545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400" b="1" dirty="0" smtClean="0"/>
                  <a:t>Hora Local (</a:t>
                </a:r>
                <a:r>
                  <a:rPr lang="es-ES" sz="1400" b="1" dirty="0" err="1" smtClean="0"/>
                  <a:t>hh:mm</a:t>
                </a:r>
                <a:r>
                  <a:rPr lang="es-ES" sz="1400" b="1" dirty="0" smtClean="0"/>
                  <a:t>)</a:t>
                </a:r>
                <a:endParaRPr lang="es-ES" sz="1400" b="1" dirty="0"/>
              </a:p>
            </p:txBody>
          </p:sp>
          <p:grpSp>
            <p:nvGrpSpPr>
              <p:cNvPr id="38" name="Agrupar 40"/>
              <p:cNvGrpSpPr/>
              <p:nvPr/>
            </p:nvGrpSpPr>
            <p:grpSpPr>
              <a:xfrm>
                <a:off x="484150" y="3180392"/>
                <a:ext cx="446772" cy="2898619"/>
                <a:chOff x="497493" y="204054"/>
                <a:chExt cx="446772" cy="2898619"/>
              </a:xfrm>
            </p:grpSpPr>
            <p:grpSp>
              <p:nvGrpSpPr>
                <p:cNvPr id="41" name="Agrupar 54"/>
                <p:cNvGrpSpPr/>
                <p:nvPr/>
              </p:nvGrpSpPr>
              <p:grpSpPr>
                <a:xfrm>
                  <a:off x="497493" y="204054"/>
                  <a:ext cx="446772" cy="2649253"/>
                  <a:chOff x="331420" y="467817"/>
                  <a:chExt cx="446772" cy="2649253"/>
                </a:xfrm>
              </p:grpSpPr>
              <p:sp>
                <p:nvSpPr>
                  <p:cNvPr id="57" name="CuadroTexto 56"/>
                  <p:cNvSpPr txBox="1"/>
                  <p:nvPr/>
                </p:nvSpPr>
                <p:spPr>
                  <a:xfrm>
                    <a:off x="336521" y="467817"/>
                    <a:ext cx="441146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s-ES" sz="1100" b="1" dirty="0" smtClean="0"/>
                      <a:t>36,5</a:t>
                    </a:r>
                    <a:endParaRPr lang="es-ES" sz="1100" b="1" dirty="0"/>
                  </a:p>
                </p:txBody>
              </p:sp>
              <p:sp>
                <p:nvSpPr>
                  <p:cNvPr id="58" name="CuadroTexto 57"/>
                  <p:cNvSpPr txBox="1"/>
                  <p:nvPr/>
                </p:nvSpPr>
                <p:spPr>
                  <a:xfrm>
                    <a:off x="331420" y="2855460"/>
                    <a:ext cx="441146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s-ES" sz="1100" b="1" dirty="0" smtClean="0"/>
                      <a:t>31,5</a:t>
                    </a:r>
                    <a:endParaRPr lang="es-ES" sz="1100" b="1" dirty="0"/>
                  </a:p>
                </p:txBody>
              </p:sp>
              <p:sp>
                <p:nvSpPr>
                  <p:cNvPr id="59" name="CuadroTexto 58"/>
                  <p:cNvSpPr txBox="1"/>
                  <p:nvPr/>
                </p:nvSpPr>
                <p:spPr>
                  <a:xfrm>
                    <a:off x="336734" y="945047"/>
                    <a:ext cx="441146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s-ES" sz="1100" b="1" dirty="0" smtClean="0"/>
                      <a:t>35,5</a:t>
                    </a:r>
                    <a:endParaRPr lang="es-ES" sz="1100" b="1" dirty="0"/>
                  </a:p>
                </p:txBody>
              </p:sp>
              <p:sp>
                <p:nvSpPr>
                  <p:cNvPr id="60" name="CuadroTexto 59"/>
                  <p:cNvSpPr txBox="1"/>
                  <p:nvPr/>
                </p:nvSpPr>
                <p:spPr>
                  <a:xfrm>
                    <a:off x="338911" y="1172734"/>
                    <a:ext cx="435523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s-ES" sz="1100" b="1" dirty="0" smtClean="0"/>
                      <a:t>35,0</a:t>
                    </a:r>
                    <a:endParaRPr lang="es-ES" sz="1100" b="1" dirty="0"/>
                  </a:p>
                </p:txBody>
              </p:sp>
              <p:sp>
                <p:nvSpPr>
                  <p:cNvPr id="61" name="CuadroTexto 60"/>
                  <p:cNvSpPr txBox="1"/>
                  <p:nvPr/>
                </p:nvSpPr>
                <p:spPr>
                  <a:xfrm>
                    <a:off x="332814" y="1442372"/>
                    <a:ext cx="441146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s-ES" sz="1100" b="1" dirty="0" smtClean="0"/>
                      <a:t>34,5</a:t>
                    </a:r>
                    <a:endParaRPr lang="es-ES" sz="1100" b="1" dirty="0"/>
                  </a:p>
                </p:txBody>
              </p:sp>
              <p:sp>
                <p:nvSpPr>
                  <p:cNvPr id="62" name="CuadroTexto 61"/>
                  <p:cNvSpPr txBox="1"/>
                  <p:nvPr/>
                </p:nvSpPr>
                <p:spPr>
                  <a:xfrm>
                    <a:off x="340734" y="1662588"/>
                    <a:ext cx="435523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s-ES" sz="1100" b="1" dirty="0" smtClean="0"/>
                      <a:t>34,0</a:t>
                    </a:r>
                    <a:endParaRPr lang="es-ES" sz="1100" b="1" dirty="0"/>
                  </a:p>
                </p:txBody>
              </p:sp>
              <p:sp>
                <p:nvSpPr>
                  <p:cNvPr id="63" name="CuadroTexto 62"/>
                  <p:cNvSpPr txBox="1"/>
                  <p:nvPr/>
                </p:nvSpPr>
                <p:spPr>
                  <a:xfrm>
                    <a:off x="337046" y="1897746"/>
                    <a:ext cx="441146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s-ES" sz="1100" b="1" dirty="0" smtClean="0"/>
                      <a:t>33,5</a:t>
                    </a:r>
                    <a:endParaRPr lang="es-ES" sz="1100" b="1" dirty="0"/>
                  </a:p>
                </p:txBody>
              </p:sp>
              <p:sp>
                <p:nvSpPr>
                  <p:cNvPr id="64" name="CuadroTexto 63"/>
                  <p:cNvSpPr txBox="1"/>
                  <p:nvPr/>
                </p:nvSpPr>
                <p:spPr>
                  <a:xfrm>
                    <a:off x="336814" y="2144971"/>
                    <a:ext cx="435523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s-ES" sz="1100" b="1" dirty="0" smtClean="0"/>
                      <a:t>33,0</a:t>
                    </a:r>
                    <a:endParaRPr lang="es-ES" sz="1100" b="1" dirty="0"/>
                  </a:p>
                </p:txBody>
              </p:sp>
              <p:sp>
                <p:nvSpPr>
                  <p:cNvPr id="65" name="CuadroTexto 64"/>
                  <p:cNvSpPr txBox="1"/>
                  <p:nvPr/>
                </p:nvSpPr>
                <p:spPr>
                  <a:xfrm>
                    <a:off x="335657" y="2389898"/>
                    <a:ext cx="441146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s-ES" sz="1100" b="1" dirty="0" smtClean="0"/>
                      <a:t>32,5</a:t>
                    </a:r>
                    <a:endParaRPr lang="es-ES" sz="1100" b="1" dirty="0"/>
                  </a:p>
                </p:txBody>
              </p:sp>
              <p:sp>
                <p:nvSpPr>
                  <p:cNvPr id="66" name="CuadroTexto 65"/>
                  <p:cNvSpPr txBox="1"/>
                  <p:nvPr/>
                </p:nvSpPr>
                <p:spPr>
                  <a:xfrm>
                    <a:off x="336106" y="2610114"/>
                    <a:ext cx="435523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s-ES" sz="1100" b="1" dirty="0" smtClean="0"/>
                      <a:t>32,0</a:t>
                    </a:r>
                    <a:endParaRPr lang="es-ES" sz="1100" b="1" dirty="0"/>
                  </a:p>
                </p:txBody>
              </p:sp>
              <p:sp>
                <p:nvSpPr>
                  <p:cNvPr id="67" name="CuadroTexto 66"/>
                  <p:cNvSpPr txBox="1"/>
                  <p:nvPr/>
                </p:nvSpPr>
                <p:spPr>
                  <a:xfrm>
                    <a:off x="340058" y="703672"/>
                    <a:ext cx="435523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s-ES" sz="1100" b="1" dirty="0" smtClean="0"/>
                      <a:t>36,0</a:t>
                    </a:r>
                    <a:endParaRPr lang="es-ES" sz="1100" b="1" dirty="0"/>
                  </a:p>
                </p:txBody>
              </p:sp>
            </p:grpSp>
            <p:sp>
              <p:nvSpPr>
                <p:cNvPr id="56" name="CuadroTexto 55"/>
                <p:cNvSpPr txBox="1"/>
                <p:nvPr/>
              </p:nvSpPr>
              <p:spPr>
                <a:xfrm>
                  <a:off x="508349" y="2841063"/>
                  <a:ext cx="435523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1100" b="1" dirty="0" smtClean="0"/>
                    <a:t>31,0</a:t>
                  </a:r>
                  <a:endParaRPr lang="es-ES" sz="1100" b="1" dirty="0"/>
                </a:p>
              </p:txBody>
            </p:sp>
          </p:grpSp>
          <p:grpSp>
            <p:nvGrpSpPr>
              <p:cNvPr id="42" name="Agrupar 41"/>
              <p:cNvGrpSpPr/>
              <p:nvPr/>
            </p:nvGrpSpPr>
            <p:grpSpPr>
              <a:xfrm>
                <a:off x="857260" y="3317403"/>
                <a:ext cx="77435" cy="2663988"/>
                <a:chOff x="862529" y="347117"/>
                <a:chExt cx="77435" cy="2663988"/>
              </a:xfrm>
            </p:grpSpPr>
            <p:cxnSp>
              <p:nvCxnSpPr>
                <p:cNvPr id="43" name="Conector recto 42"/>
                <p:cNvCxnSpPr/>
                <p:nvPr/>
              </p:nvCxnSpPr>
              <p:spPr>
                <a:xfrm>
                  <a:off x="939645" y="347117"/>
                  <a:ext cx="0" cy="2663988"/>
                </a:xfrm>
                <a:prstGeom prst="line">
                  <a:avLst/>
                </a:prstGeom>
                <a:ln w="12700" cmpd="sng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Conector recto 43"/>
                <p:cNvCxnSpPr/>
                <p:nvPr/>
              </p:nvCxnSpPr>
              <p:spPr>
                <a:xfrm flipV="1">
                  <a:off x="864427" y="2271822"/>
                  <a:ext cx="72000" cy="0"/>
                </a:xfrm>
                <a:prstGeom prst="line">
                  <a:avLst/>
                </a:prstGeom>
                <a:ln w="12700" cmpd="sng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Conector recto 44"/>
                <p:cNvCxnSpPr/>
                <p:nvPr/>
              </p:nvCxnSpPr>
              <p:spPr>
                <a:xfrm flipV="1">
                  <a:off x="864910" y="1787264"/>
                  <a:ext cx="72000" cy="0"/>
                </a:xfrm>
                <a:prstGeom prst="line">
                  <a:avLst/>
                </a:prstGeom>
                <a:ln w="12700" cmpd="sng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Conector recto 45"/>
                <p:cNvCxnSpPr/>
                <p:nvPr/>
              </p:nvCxnSpPr>
              <p:spPr>
                <a:xfrm flipV="1">
                  <a:off x="864123" y="1313287"/>
                  <a:ext cx="72000" cy="0"/>
                </a:xfrm>
                <a:prstGeom prst="line">
                  <a:avLst/>
                </a:prstGeom>
                <a:ln w="12700" cmpd="sng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Conector recto 46"/>
                <p:cNvCxnSpPr/>
                <p:nvPr/>
              </p:nvCxnSpPr>
              <p:spPr>
                <a:xfrm flipV="1">
                  <a:off x="866424" y="349187"/>
                  <a:ext cx="72000" cy="0"/>
                </a:xfrm>
                <a:prstGeom prst="line">
                  <a:avLst/>
                </a:prstGeom>
                <a:ln w="12700" cmpd="sng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Conector recto 47"/>
                <p:cNvCxnSpPr/>
                <p:nvPr/>
              </p:nvCxnSpPr>
              <p:spPr>
                <a:xfrm flipV="1">
                  <a:off x="863493" y="825467"/>
                  <a:ext cx="72000" cy="0"/>
                </a:xfrm>
                <a:prstGeom prst="line">
                  <a:avLst/>
                </a:prstGeom>
                <a:ln w="12700" cmpd="sng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Conector recto 48"/>
                <p:cNvCxnSpPr/>
                <p:nvPr/>
              </p:nvCxnSpPr>
              <p:spPr>
                <a:xfrm flipV="1">
                  <a:off x="867964" y="1060022"/>
                  <a:ext cx="72000" cy="0"/>
                </a:xfrm>
                <a:prstGeom prst="line">
                  <a:avLst/>
                </a:prstGeom>
                <a:ln w="12700" cmpd="sng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Conector recto 49"/>
                <p:cNvCxnSpPr/>
                <p:nvPr/>
              </p:nvCxnSpPr>
              <p:spPr>
                <a:xfrm flipV="1">
                  <a:off x="862529" y="1543297"/>
                  <a:ext cx="72000" cy="0"/>
                </a:xfrm>
                <a:prstGeom prst="line">
                  <a:avLst/>
                </a:prstGeom>
                <a:ln w="12700" cmpd="sng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Conector recto 50"/>
                <p:cNvCxnSpPr/>
                <p:nvPr/>
              </p:nvCxnSpPr>
              <p:spPr>
                <a:xfrm flipV="1">
                  <a:off x="864280" y="2026919"/>
                  <a:ext cx="72000" cy="0"/>
                </a:xfrm>
                <a:prstGeom prst="line">
                  <a:avLst/>
                </a:prstGeom>
                <a:ln w="12700" cmpd="sng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Conector recto 51"/>
                <p:cNvCxnSpPr/>
                <p:nvPr/>
              </p:nvCxnSpPr>
              <p:spPr>
                <a:xfrm flipV="1">
                  <a:off x="866006" y="2503347"/>
                  <a:ext cx="72000" cy="0"/>
                </a:xfrm>
                <a:prstGeom prst="line">
                  <a:avLst/>
                </a:prstGeom>
                <a:ln w="12700" cmpd="sng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Conector recto 52"/>
                <p:cNvCxnSpPr/>
                <p:nvPr/>
              </p:nvCxnSpPr>
              <p:spPr>
                <a:xfrm flipV="1">
                  <a:off x="866340" y="2751132"/>
                  <a:ext cx="72000" cy="0"/>
                </a:xfrm>
                <a:prstGeom prst="line">
                  <a:avLst/>
                </a:prstGeom>
                <a:ln w="12700" cmpd="sng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Conector recto 53"/>
                <p:cNvCxnSpPr/>
                <p:nvPr/>
              </p:nvCxnSpPr>
              <p:spPr>
                <a:xfrm flipV="1">
                  <a:off x="866679" y="580967"/>
                  <a:ext cx="72000" cy="0"/>
                </a:xfrm>
                <a:prstGeom prst="line">
                  <a:avLst/>
                </a:prstGeom>
                <a:ln w="12700" cmpd="sng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66565" name="AutoShape 5"/>
          <p:cNvSpPr>
            <a:spLocks/>
          </p:cNvSpPr>
          <p:nvPr/>
        </p:nvSpPr>
        <p:spPr bwMode="auto">
          <a:xfrm>
            <a:off x="3071632" y="1238062"/>
            <a:ext cx="1185508" cy="58881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r>
              <a:rPr lang="es-ES" sz="1600" dirty="0" smtClean="0">
                <a:solidFill>
                  <a:srgbClr val="008000"/>
                </a:solidFill>
                <a:cs typeface="Bell MT" charset="0"/>
                <a:sym typeface="Bell MT" charset="0"/>
              </a:rPr>
              <a:t>CFI </a:t>
            </a:r>
            <a:r>
              <a:rPr lang="es-ES" sz="1600" dirty="0">
                <a:solidFill>
                  <a:srgbClr val="008000"/>
                </a:solidFill>
                <a:cs typeface="Bell MT" charset="0"/>
                <a:sym typeface="Bell MT" charset="0"/>
              </a:rPr>
              <a:t>= </a:t>
            </a:r>
            <a:r>
              <a:rPr lang="es-ES" dirty="0" smtClean="0">
                <a:solidFill>
                  <a:srgbClr val="008000"/>
                </a:solidFill>
                <a:cs typeface="Bell MT" charset="0"/>
                <a:sym typeface="Bell MT" charset="0"/>
              </a:rPr>
              <a:t>0,70</a:t>
            </a:r>
            <a:endParaRPr lang="es-ES" sz="1200" dirty="0">
              <a:solidFill>
                <a:srgbClr val="008000"/>
              </a:solidFill>
              <a:cs typeface="Helvetica Light" charset="0"/>
            </a:endParaRPr>
          </a:p>
        </p:txBody>
      </p:sp>
      <p:sp>
        <p:nvSpPr>
          <p:cNvPr id="66566" name="AutoShape 6"/>
          <p:cNvSpPr>
            <a:spLocks/>
          </p:cNvSpPr>
          <p:nvPr/>
        </p:nvSpPr>
        <p:spPr bwMode="auto">
          <a:xfrm>
            <a:off x="3229898" y="3599864"/>
            <a:ext cx="1483444" cy="49894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solidFill>
              <a:srgbClr val="FFFFFF"/>
            </a:solidFill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r>
              <a:rPr lang="es-ES" sz="1600" dirty="0" smtClean="0">
                <a:solidFill>
                  <a:srgbClr val="0000FF"/>
                </a:solidFill>
                <a:cs typeface="Bell MT" charset="0"/>
                <a:sym typeface="Bell MT" charset="0"/>
              </a:rPr>
              <a:t>CFI </a:t>
            </a:r>
            <a:r>
              <a:rPr lang="es-ES" sz="1600" dirty="0">
                <a:solidFill>
                  <a:srgbClr val="0000FF"/>
                </a:solidFill>
                <a:cs typeface="Bell MT" charset="0"/>
                <a:sym typeface="Bell MT" charset="0"/>
              </a:rPr>
              <a:t>= </a:t>
            </a:r>
            <a:r>
              <a:rPr lang="es-ES" dirty="0" smtClean="0">
                <a:solidFill>
                  <a:srgbClr val="0000FF"/>
                </a:solidFill>
                <a:cs typeface="Bell MT" charset="0"/>
                <a:sym typeface="Bell MT" charset="0"/>
              </a:rPr>
              <a:t>0,37</a:t>
            </a:r>
            <a:endParaRPr lang="es-ES" sz="1200" dirty="0">
              <a:solidFill>
                <a:srgbClr val="0000FF"/>
              </a:solidFill>
              <a:cs typeface="Helvetica Light" charset="0"/>
            </a:endParaRPr>
          </a:p>
        </p:txBody>
      </p:sp>
      <p:grpSp>
        <p:nvGrpSpPr>
          <p:cNvPr id="55" name="Agrupar 207"/>
          <p:cNvGrpSpPr/>
          <p:nvPr/>
        </p:nvGrpSpPr>
        <p:grpSpPr>
          <a:xfrm>
            <a:off x="5066654" y="1939838"/>
            <a:ext cx="4203186" cy="3919485"/>
            <a:chOff x="1521014" y="1932450"/>
            <a:chExt cx="6187792" cy="3919485"/>
          </a:xfrm>
        </p:grpSpPr>
        <p:sp>
          <p:nvSpPr>
            <p:cNvPr id="209" name="Rectángulo 208"/>
            <p:cNvSpPr/>
            <p:nvPr/>
          </p:nvSpPr>
          <p:spPr>
            <a:xfrm>
              <a:off x="2475261" y="5313600"/>
              <a:ext cx="107999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0" name="Rectángulo 209"/>
            <p:cNvSpPr/>
            <p:nvPr/>
          </p:nvSpPr>
          <p:spPr>
            <a:xfrm>
              <a:off x="3359829" y="5308540"/>
              <a:ext cx="107999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1" name="Rectángulo 210"/>
            <p:cNvSpPr/>
            <p:nvPr/>
          </p:nvSpPr>
          <p:spPr>
            <a:xfrm>
              <a:off x="4218479" y="5311379"/>
              <a:ext cx="107999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2" name="Rectángulo 211"/>
            <p:cNvSpPr/>
            <p:nvPr/>
          </p:nvSpPr>
          <p:spPr>
            <a:xfrm>
              <a:off x="5083609" y="5308540"/>
              <a:ext cx="107999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3" name="Rectángulo 212"/>
            <p:cNvSpPr/>
            <p:nvPr/>
          </p:nvSpPr>
          <p:spPr>
            <a:xfrm>
              <a:off x="5942259" y="5304900"/>
              <a:ext cx="107999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4" name="CuadroTexto 213"/>
            <p:cNvSpPr txBox="1"/>
            <p:nvPr/>
          </p:nvSpPr>
          <p:spPr>
            <a:xfrm rot="16200000">
              <a:off x="500101" y="3461111"/>
              <a:ext cx="23803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 smtClean="0"/>
                <a:t>Supervivencia Acumulada</a:t>
              </a:r>
              <a:endParaRPr lang="es-ES" sz="1600" b="1" dirty="0"/>
            </a:p>
          </p:txBody>
        </p:sp>
        <p:sp>
          <p:nvSpPr>
            <p:cNvPr id="215" name="CuadroTexto 214"/>
            <p:cNvSpPr txBox="1"/>
            <p:nvPr/>
          </p:nvSpPr>
          <p:spPr>
            <a:xfrm>
              <a:off x="2783138" y="5513381"/>
              <a:ext cx="27665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 smtClean="0"/>
                <a:t>Supervivencia Global (meses)</a:t>
              </a:r>
              <a:endParaRPr lang="es-ES" sz="1600" b="1" dirty="0"/>
            </a:p>
          </p:txBody>
        </p:sp>
        <p:grpSp>
          <p:nvGrpSpPr>
            <p:cNvPr id="68" name="Agrupar 215"/>
            <p:cNvGrpSpPr/>
            <p:nvPr/>
          </p:nvGrpSpPr>
          <p:grpSpPr>
            <a:xfrm>
              <a:off x="2666411" y="2152764"/>
              <a:ext cx="2189151" cy="2918004"/>
              <a:chOff x="2666411" y="2152764"/>
              <a:chExt cx="2189151" cy="2918004"/>
            </a:xfrm>
          </p:grpSpPr>
          <p:cxnSp>
            <p:nvCxnSpPr>
              <p:cNvPr id="278" name="Conector recto 277"/>
              <p:cNvCxnSpPr/>
              <p:nvPr/>
            </p:nvCxnSpPr>
            <p:spPr>
              <a:xfrm>
                <a:off x="2666411" y="2152764"/>
                <a:ext cx="72000" cy="0"/>
              </a:xfrm>
              <a:prstGeom prst="line">
                <a:avLst/>
              </a:prstGeom>
              <a:ln w="12700" cmpd="sng">
                <a:solidFill>
                  <a:srgbClr val="00009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Conector recto 278"/>
              <p:cNvCxnSpPr/>
              <p:nvPr/>
            </p:nvCxnSpPr>
            <p:spPr>
              <a:xfrm>
                <a:off x="2736462" y="2352402"/>
                <a:ext cx="180000" cy="0"/>
              </a:xfrm>
              <a:prstGeom prst="line">
                <a:avLst/>
              </a:prstGeom>
              <a:ln w="12700" cmpd="sng">
                <a:solidFill>
                  <a:srgbClr val="00009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Conector recto 279"/>
              <p:cNvCxnSpPr/>
              <p:nvPr/>
            </p:nvCxnSpPr>
            <p:spPr>
              <a:xfrm>
                <a:off x="2908299" y="2563122"/>
                <a:ext cx="72000" cy="0"/>
              </a:xfrm>
              <a:prstGeom prst="line">
                <a:avLst/>
              </a:prstGeom>
              <a:ln w="12700" cmpd="sng">
                <a:solidFill>
                  <a:srgbClr val="00009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Conector recto 280"/>
              <p:cNvCxnSpPr/>
              <p:nvPr/>
            </p:nvCxnSpPr>
            <p:spPr>
              <a:xfrm>
                <a:off x="2976472" y="2773842"/>
                <a:ext cx="324000" cy="0"/>
              </a:xfrm>
              <a:prstGeom prst="line">
                <a:avLst/>
              </a:prstGeom>
              <a:ln w="12700" cmpd="sng">
                <a:solidFill>
                  <a:srgbClr val="00009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Conector recto 281"/>
              <p:cNvCxnSpPr/>
              <p:nvPr/>
            </p:nvCxnSpPr>
            <p:spPr>
              <a:xfrm>
                <a:off x="3297326" y="2984562"/>
                <a:ext cx="252000" cy="0"/>
              </a:xfrm>
              <a:prstGeom prst="line">
                <a:avLst/>
              </a:prstGeom>
              <a:ln w="12700" cmpd="sng">
                <a:solidFill>
                  <a:srgbClr val="00009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Conector recto 282"/>
              <p:cNvCxnSpPr/>
              <p:nvPr/>
            </p:nvCxnSpPr>
            <p:spPr>
              <a:xfrm>
                <a:off x="3553390" y="3188802"/>
                <a:ext cx="288000" cy="0"/>
              </a:xfrm>
              <a:prstGeom prst="line">
                <a:avLst/>
              </a:prstGeom>
              <a:ln w="12700" cmpd="sng">
                <a:solidFill>
                  <a:srgbClr val="00009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Conector recto 283"/>
              <p:cNvCxnSpPr/>
              <p:nvPr/>
            </p:nvCxnSpPr>
            <p:spPr>
              <a:xfrm>
                <a:off x="3841849" y="3406002"/>
                <a:ext cx="108000" cy="0"/>
              </a:xfrm>
              <a:prstGeom prst="line">
                <a:avLst/>
              </a:prstGeom>
              <a:ln w="12700" cmpd="sng">
                <a:solidFill>
                  <a:srgbClr val="00009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Conector recto 284"/>
              <p:cNvCxnSpPr/>
              <p:nvPr/>
            </p:nvCxnSpPr>
            <p:spPr>
              <a:xfrm>
                <a:off x="3948896" y="3616722"/>
                <a:ext cx="324000" cy="0"/>
              </a:xfrm>
              <a:prstGeom prst="line">
                <a:avLst/>
              </a:prstGeom>
              <a:ln w="12700" cmpd="sng">
                <a:solidFill>
                  <a:srgbClr val="00009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Conector recto 285"/>
              <p:cNvCxnSpPr/>
              <p:nvPr/>
            </p:nvCxnSpPr>
            <p:spPr>
              <a:xfrm>
                <a:off x="4282708" y="4110684"/>
                <a:ext cx="324000" cy="0"/>
              </a:xfrm>
              <a:prstGeom prst="line">
                <a:avLst/>
              </a:prstGeom>
              <a:ln w="12700" cmpd="sng">
                <a:solidFill>
                  <a:srgbClr val="00009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Conector recto 286"/>
              <p:cNvCxnSpPr/>
              <p:nvPr/>
            </p:nvCxnSpPr>
            <p:spPr>
              <a:xfrm>
                <a:off x="4603562" y="4602768"/>
                <a:ext cx="252000" cy="0"/>
              </a:xfrm>
              <a:prstGeom prst="line">
                <a:avLst/>
              </a:prstGeom>
              <a:ln w="12700" cmpd="sng">
                <a:solidFill>
                  <a:srgbClr val="00009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Conector recto 287"/>
              <p:cNvCxnSpPr/>
              <p:nvPr/>
            </p:nvCxnSpPr>
            <p:spPr>
              <a:xfrm>
                <a:off x="2729983" y="2161122"/>
                <a:ext cx="0" cy="198000"/>
              </a:xfrm>
              <a:prstGeom prst="line">
                <a:avLst/>
              </a:prstGeom>
              <a:ln w="12700" cmpd="sng">
                <a:solidFill>
                  <a:srgbClr val="00009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Conector recto 288"/>
              <p:cNvCxnSpPr/>
              <p:nvPr/>
            </p:nvCxnSpPr>
            <p:spPr>
              <a:xfrm>
                <a:off x="2916656" y="2345922"/>
                <a:ext cx="0" cy="216000"/>
              </a:xfrm>
              <a:prstGeom prst="line">
                <a:avLst/>
              </a:prstGeom>
              <a:ln w="12700" cmpd="sng">
                <a:solidFill>
                  <a:srgbClr val="00009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Conector recto 289"/>
              <p:cNvCxnSpPr/>
              <p:nvPr/>
            </p:nvCxnSpPr>
            <p:spPr>
              <a:xfrm>
                <a:off x="2976472" y="2563122"/>
                <a:ext cx="0" cy="216000"/>
              </a:xfrm>
              <a:prstGeom prst="line">
                <a:avLst/>
              </a:prstGeom>
              <a:ln w="12700" cmpd="sng">
                <a:solidFill>
                  <a:srgbClr val="00009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Conector recto 290"/>
              <p:cNvCxnSpPr/>
              <p:nvPr/>
            </p:nvCxnSpPr>
            <p:spPr>
              <a:xfrm>
                <a:off x="3297326" y="2773842"/>
                <a:ext cx="0" cy="216000"/>
              </a:xfrm>
              <a:prstGeom prst="line">
                <a:avLst/>
              </a:prstGeom>
              <a:ln w="12700" cmpd="sng">
                <a:solidFill>
                  <a:srgbClr val="00009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Conector recto 291"/>
              <p:cNvCxnSpPr/>
              <p:nvPr/>
            </p:nvCxnSpPr>
            <p:spPr>
              <a:xfrm>
                <a:off x="3553390" y="2978082"/>
                <a:ext cx="0" cy="216000"/>
              </a:xfrm>
              <a:prstGeom prst="line">
                <a:avLst/>
              </a:prstGeom>
              <a:ln w="12700" cmpd="sng">
                <a:solidFill>
                  <a:srgbClr val="00009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Conector recto 292"/>
              <p:cNvCxnSpPr/>
              <p:nvPr/>
            </p:nvCxnSpPr>
            <p:spPr>
              <a:xfrm>
                <a:off x="3835370" y="3195282"/>
                <a:ext cx="0" cy="216000"/>
              </a:xfrm>
              <a:prstGeom prst="line">
                <a:avLst/>
              </a:prstGeom>
              <a:ln w="12700" cmpd="sng">
                <a:solidFill>
                  <a:srgbClr val="00009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Conector recto 293"/>
              <p:cNvCxnSpPr/>
              <p:nvPr/>
            </p:nvCxnSpPr>
            <p:spPr>
              <a:xfrm>
                <a:off x="3947018" y="3404124"/>
                <a:ext cx="0" cy="216000"/>
              </a:xfrm>
              <a:prstGeom prst="line">
                <a:avLst/>
              </a:prstGeom>
              <a:ln w="12700" cmpd="sng">
                <a:solidFill>
                  <a:srgbClr val="00009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Conector recto 294"/>
              <p:cNvCxnSpPr/>
              <p:nvPr/>
            </p:nvCxnSpPr>
            <p:spPr>
              <a:xfrm>
                <a:off x="4282708" y="3610243"/>
                <a:ext cx="0" cy="504000"/>
              </a:xfrm>
              <a:prstGeom prst="line">
                <a:avLst/>
              </a:prstGeom>
              <a:ln w="12700" cmpd="sng">
                <a:solidFill>
                  <a:srgbClr val="00009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Conector recto 295"/>
              <p:cNvCxnSpPr/>
              <p:nvPr/>
            </p:nvCxnSpPr>
            <p:spPr>
              <a:xfrm>
                <a:off x="4601684" y="4106929"/>
                <a:ext cx="0" cy="503999"/>
              </a:xfrm>
              <a:prstGeom prst="line">
                <a:avLst/>
              </a:prstGeom>
              <a:ln w="12700" cmpd="sng">
                <a:solidFill>
                  <a:srgbClr val="00009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Conector recto 296"/>
              <p:cNvCxnSpPr/>
              <p:nvPr/>
            </p:nvCxnSpPr>
            <p:spPr>
              <a:xfrm>
                <a:off x="4853147" y="4602768"/>
                <a:ext cx="0" cy="468000"/>
              </a:xfrm>
              <a:prstGeom prst="line">
                <a:avLst/>
              </a:prstGeom>
              <a:ln w="12700" cmpd="sng">
                <a:solidFill>
                  <a:srgbClr val="00009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Conector recto 297"/>
              <p:cNvCxnSpPr/>
              <p:nvPr/>
            </p:nvCxnSpPr>
            <p:spPr>
              <a:xfrm>
                <a:off x="4026644" y="3577842"/>
                <a:ext cx="0" cy="64800"/>
              </a:xfrm>
              <a:prstGeom prst="line">
                <a:avLst/>
              </a:prstGeom>
              <a:ln w="12700" cmpd="sng">
                <a:solidFill>
                  <a:srgbClr val="00009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Conector recto 298"/>
              <p:cNvCxnSpPr/>
              <p:nvPr/>
            </p:nvCxnSpPr>
            <p:spPr>
              <a:xfrm>
                <a:off x="4055943" y="3576600"/>
                <a:ext cx="0" cy="64800"/>
              </a:xfrm>
              <a:prstGeom prst="line">
                <a:avLst/>
              </a:prstGeom>
              <a:ln w="12700" cmpd="sng">
                <a:solidFill>
                  <a:srgbClr val="00009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Conector recto 299"/>
              <p:cNvCxnSpPr/>
              <p:nvPr/>
            </p:nvCxnSpPr>
            <p:spPr>
              <a:xfrm>
                <a:off x="4214822" y="3584562"/>
                <a:ext cx="0" cy="64800"/>
              </a:xfrm>
              <a:prstGeom prst="line">
                <a:avLst/>
              </a:prstGeom>
              <a:ln w="12700" cmpd="sng">
                <a:solidFill>
                  <a:srgbClr val="00009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Conector recto 300"/>
              <p:cNvCxnSpPr/>
              <p:nvPr/>
            </p:nvCxnSpPr>
            <p:spPr>
              <a:xfrm>
                <a:off x="4250600" y="3586044"/>
                <a:ext cx="0" cy="64800"/>
              </a:xfrm>
              <a:prstGeom prst="line">
                <a:avLst/>
              </a:prstGeom>
              <a:ln w="12700" cmpd="sng">
                <a:solidFill>
                  <a:srgbClr val="00009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Agrupar 216"/>
            <p:cNvGrpSpPr/>
            <p:nvPr/>
          </p:nvGrpSpPr>
          <p:grpSpPr>
            <a:xfrm>
              <a:off x="2691916" y="2435567"/>
              <a:ext cx="2918708" cy="1822968"/>
              <a:chOff x="2691916" y="2435567"/>
              <a:chExt cx="2918708" cy="1822968"/>
            </a:xfrm>
          </p:grpSpPr>
          <p:cxnSp>
            <p:nvCxnSpPr>
              <p:cNvPr id="265" name="Conector recto 264"/>
              <p:cNvCxnSpPr/>
              <p:nvPr/>
            </p:nvCxnSpPr>
            <p:spPr>
              <a:xfrm>
                <a:off x="2691916" y="2443116"/>
                <a:ext cx="611999" cy="0"/>
              </a:xfrm>
              <a:prstGeom prst="line">
                <a:avLst/>
              </a:prstGeom>
              <a:ln w="12700" cmpd="sng">
                <a:solidFill>
                  <a:srgbClr val="008000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Conector recto 265"/>
              <p:cNvCxnSpPr/>
              <p:nvPr/>
            </p:nvCxnSpPr>
            <p:spPr>
              <a:xfrm>
                <a:off x="3310466" y="2435567"/>
                <a:ext cx="0" cy="287999"/>
              </a:xfrm>
              <a:prstGeom prst="line">
                <a:avLst/>
              </a:prstGeom>
              <a:ln w="12700" cmpd="sng">
                <a:solidFill>
                  <a:srgbClr val="008000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Conector recto 266"/>
              <p:cNvCxnSpPr/>
              <p:nvPr/>
            </p:nvCxnSpPr>
            <p:spPr>
              <a:xfrm>
                <a:off x="4355281" y="2722761"/>
                <a:ext cx="0" cy="575998"/>
              </a:xfrm>
              <a:prstGeom prst="line">
                <a:avLst/>
              </a:prstGeom>
              <a:ln w="12700" cmpd="sng">
                <a:solidFill>
                  <a:srgbClr val="008000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Conector recto 267"/>
              <p:cNvCxnSpPr/>
              <p:nvPr/>
            </p:nvCxnSpPr>
            <p:spPr>
              <a:xfrm>
                <a:off x="5460148" y="3313037"/>
                <a:ext cx="0" cy="899994"/>
              </a:xfrm>
              <a:prstGeom prst="line">
                <a:avLst/>
              </a:prstGeom>
              <a:ln w="12700" cmpd="sng">
                <a:solidFill>
                  <a:srgbClr val="008000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Conector recto 268"/>
              <p:cNvCxnSpPr/>
              <p:nvPr/>
            </p:nvCxnSpPr>
            <p:spPr>
              <a:xfrm>
                <a:off x="3308514" y="2727364"/>
                <a:ext cx="1043995" cy="0"/>
              </a:xfrm>
              <a:prstGeom prst="line">
                <a:avLst/>
              </a:prstGeom>
              <a:ln w="12700" cmpd="sng">
                <a:solidFill>
                  <a:srgbClr val="008000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Conector recto 269"/>
              <p:cNvCxnSpPr/>
              <p:nvPr/>
            </p:nvCxnSpPr>
            <p:spPr>
              <a:xfrm>
                <a:off x="4350677" y="3308438"/>
                <a:ext cx="1115994" cy="0"/>
              </a:xfrm>
              <a:prstGeom prst="line">
                <a:avLst/>
              </a:prstGeom>
              <a:ln w="12700" cmpd="sng">
                <a:solidFill>
                  <a:srgbClr val="008000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Conector recto 270"/>
              <p:cNvCxnSpPr/>
              <p:nvPr/>
            </p:nvCxnSpPr>
            <p:spPr>
              <a:xfrm>
                <a:off x="5466628" y="4206857"/>
                <a:ext cx="143996" cy="0"/>
              </a:xfrm>
              <a:prstGeom prst="line">
                <a:avLst/>
              </a:prstGeom>
              <a:ln w="12700" cmpd="sng">
                <a:solidFill>
                  <a:srgbClr val="008000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Conector recto 271"/>
              <p:cNvCxnSpPr/>
              <p:nvPr/>
            </p:nvCxnSpPr>
            <p:spPr>
              <a:xfrm>
                <a:off x="3521177" y="2678688"/>
                <a:ext cx="0" cy="107997"/>
              </a:xfrm>
              <a:prstGeom prst="line">
                <a:avLst/>
              </a:prstGeom>
              <a:ln w="12700" cmpd="sng">
                <a:solidFill>
                  <a:srgbClr val="008000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Conector recto 272"/>
              <p:cNvCxnSpPr/>
              <p:nvPr/>
            </p:nvCxnSpPr>
            <p:spPr>
              <a:xfrm>
                <a:off x="4036506" y="2677647"/>
                <a:ext cx="0" cy="107997"/>
              </a:xfrm>
              <a:prstGeom prst="line">
                <a:avLst/>
              </a:prstGeom>
              <a:ln w="12700" cmpd="sng">
                <a:solidFill>
                  <a:srgbClr val="008000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Conector recto 273"/>
              <p:cNvCxnSpPr/>
              <p:nvPr/>
            </p:nvCxnSpPr>
            <p:spPr>
              <a:xfrm>
                <a:off x="4247632" y="2678688"/>
                <a:ext cx="0" cy="107997"/>
              </a:xfrm>
              <a:prstGeom prst="line">
                <a:avLst/>
              </a:prstGeom>
              <a:ln w="12700" cmpd="sng">
                <a:solidFill>
                  <a:srgbClr val="008000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Conector recto 274"/>
              <p:cNvCxnSpPr/>
              <p:nvPr/>
            </p:nvCxnSpPr>
            <p:spPr>
              <a:xfrm>
                <a:off x="4294083" y="2677647"/>
                <a:ext cx="0" cy="107997"/>
              </a:xfrm>
              <a:prstGeom prst="line">
                <a:avLst/>
              </a:prstGeom>
              <a:ln w="12700" cmpd="sng">
                <a:solidFill>
                  <a:srgbClr val="008000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Conector recto 275"/>
              <p:cNvCxnSpPr/>
              <p:nvPr/>
            </p:nvCxnSpPr>
            <p:spPr>
              <a:xfrm>
                <a:off x="5379512" y="3256401"/>
                <a:ext cx="0" cy="107997"/>
              </a:xfrm>
              <a:prstGeom prst="line">
                <a:avLst/>
              </a:prstGeom>
              <a:ln w="12700" cmpd="sng">
                <a:solidFill>
                  <a:srgbClr val="008000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Conector recto 276"/>
              <p:cNvCxnSpPr/>
              <p:nvPr/>
            </p:nvCxnSpPr>
            <p:spPr>
              <a:xfrm>
                <a:off x="5569323" y="4150538"/>
                <a:ext cx="0" cy="107997"/>
              </a:xfrm>
              <a:prstGeom prst="line">
                <a:avLst/>
              </a:prstGeom>
              <a:ln w="12700" cmpd="sng">
                <a:solidFill>
                  <a:srgbClr val="008000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8" name="Rectángulo 217"/>
            <p:cNvSpPr/>
            <p:nvPr/>
          </p:nvSpPr>
          <p:spPr>
            <a:xfrm>
              <a:off x="2241858" y="1982802"/>
              <a:ext cx="3808399" cy="32528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219" name="Conector recto 218"/>
            <p:cNvCxnSpPr/>
            <p:nvPr/>
          </p:nvCxnSpPr>
          <p:spPr>
            <a:xfrm>
              <a:off x="2433239" y="5234039"/>
              <a:ext cx="0" cy="107996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Conector recto 219"/>
            <p:cNvCxnSpPr/>
            <p:nvPr/>
          </p:nvCxnSpPr>
          <p:spPr>
            <a:xfrm>
              <a:off x="3290847" y="5235634"/>
              <a:ext cx="0" cy="107996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Conector recto 220"/>
            <p:cNvCxnSpPr/>
            <p:nvPr/>
          </p:nvCxnSpPr>
          <p:spPr>
            <a:xfrm>
              <a:off x="4155976" y="5244422"/>
              <a:ext cx="0" cy="107996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Conector recto 221"/>
            <p:cNvCxnSpPr/>
            <p:nvPr/>
          </p:nvCxnSpPr>
          <p:spPr>
            <a:xfrm>
              <a:off x="5014626" y="5235634"/>
              <a:ext cx="0" cy="107996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Conector recto 222"/>
            <p:cNvCxnSpPr/>
            <p:nvPr/>
          </p:nvCxnSpPr>
          <p:spPr>
            <a:xfrm>
              <a:off x="5879756" y="5235634"/>
              <a:ext cx="0" cy="107996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Conector recto 223"/>
            <p:cNvCxnSpPr/>
            <p:nvPr/>
          </p:nvCxnSpPr>
          <p:spPr>
            <a:xfrm>
              <a:off x="2131715" y="5080724"/>
              <a:ext cx="108000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Conector recto 224"/>
            <p:cNvCxnSpPr/>
            <p:nvPr/>
          </p:nvCxnSpPr>
          <p:spPr>
            <a:xfrm>
              <a:off x="2133858" y="2152133"/>
              <a:ext cx="108000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Conector recto 225"/>
            <p:cNvCxnSpPr/>
            <p:nvPr/>
          </p:nvCxnSpPr>
          <p:spPr>
            <a:xfrm>
              <a:off x="2131715" y="2736526"/>
              <a:ext cx="108000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Conector recto 226"/>
            <p:cNvCxnSpPr/>
            <p:nvPr/>
          </p:nvCxnSpPr>
          <p:spPr>
            <a:xfrm>
              <a:off x="2133858" y="3322244"/>
              <a:ext cx="108000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Conector recto 227"/>
            <p:cNvCxnSpPr/>
            <p:nvPr/>
          </p:nvCxnSpPr>
          <p:spPr>
            <a:xfrm>
              <a:off x="2133858" y="3908787"/>
              <a:ext cx="108000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Conector recto 228"/>
            <p:cNvCxnSpPr/>
            <p:nvPr/>
          </p:nvCxnSpPr>
          <p:spPr>
            <a:xfrm>
              <a:off x="2133858" y="4495329"/>
              <a:ext cx="108000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CuadroTexto 229"/>
            <p:cNvSpPr txBox="1"/>
            <p:nvPr/>
          </p:nvSpPr>
          <p:spPr>
            <a:xfrm>
              <a:off x="1832670" y="2008777"/>
              <a:ext cx="36402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100" b="1" dirty="0" smtClean="0"/>
                <a:t>1,0</a:t>
              </a:r>
              <a:endParaRPr lang="es-ES" sz="1100" b="1" dirty="0"/>
            </a:p>
          </p:txBody>
        </p:sp>
        <p:sp>
          <p:nvSpPr>
            <p:cNvPr id="231" name="CuadroTexto 230"/>
            <p:cNvSpPr txBox="1"/>
            <p:nvPr/>
          </p:nvSpPr>
          <p:spPr>
            <a:xfrm>
              <a:off x="1836053" y="2588857"/>
              <a:ext cx="36402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100" b="1" dirty="0" smtClean="0"/>
                <a:t>0,8</a:t>
              </a:r>
              <a:endParaRPr lang="es-ES" sz="1100" b="1" dirty="0"/>
            </a:p>
          </p:txBody>
        </p:sp>
        <p:sp>
          <p:nvSpPr>
            <p:cNvPr id="232" name="CuadroTexto 231"/>
            <p:cNvSpPr txBox="1"/>
            <p:nvPr/>
          </p:nvSpPr>
          <p:spPr>
            <a:xfrm>
              <a:off x="1850604" y="3182322"/>
              <a:ext cx="36402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100" b="1" dirty="0" smtClean="0"/>
                <a:t>0,6</a:t>
              </a:r>
              <a:endParaRPr lang="es-ES" sz="1100" b="1" dirty="0"/>
            </a:p>
          </p:txBody>
        </p:sp>
        <p:sp>
          <p:nvSpPr>
            <p:cNvPr id="233" name="CuadroTexto 232"/>
            <p:cNvSpPr txBox="1"/>
            <p:nvPr/>
          </p:nvSpPr>
          <p:spPr>
            <a:xfrm>
              <a:off x="1850606" y="3777982"/>
              <a:ext cx="36402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100" b="1" dirty="0" smtClean="0"/>
                <a:t>0,4</a:t>
              </a:r>
              <a:endParaRPr lang="es-ES" sz="1100" b="1" dirty="0"/>
            </a:p>
          </p:txBody>
        </p:sp>
        <p:sp>
          <p:nvSpPr>
            <p:cNvPr id="234" name="CuadroTexto 233"/>
            <p:cNvSpPr txBox="1"/>
            <p:nvPr/>
          </p:nvSpPr>
          <p:spPr>
            <a:xfrm>
              <a:off x="1850606" y="4353272"/>
              <a:ext cx="36402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100" b="1" dirty="0" smtClean="0"/>
                <a:t>0,2</a:t>
              </a:r>
              <a:endParaRPr lang="es-ES" sz="1100" b="1" dirty="0"/>
            </a:p>
          </p:txBody>
        </p:sp>
        <p:sp>
          <p:nvSpPr>
            <p:cNvPr id="235" name="CuadroTexto 234"/>
            <p:cNvSpPr txBox="1"/>
            <p:nvPr/>
          </p:nvSpPr>
          <p:spPr>
            <a:xfrm>
              <a:off x="1844127" y="4936959"/>
              <a:ext cx="36402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100" b="1" dirty="0" smtClean="0"/>
                <a:t>0,0</a:t>
              </a:r>
              <a:endParaRPr lang="es-ES" sz="1100" b="1" dirty="0"/>
            </a:p>
          </p:txBody>
        </p:sp>
        <p:sp>
          <p:nvSpPr>
            <p:cNvPr id="236" name="CuadroTexto 235"/>
            <p:cNvSpPr txBox="1"/>
            <p:nvPr/>
          </p:nvSpPr>
          <p:spPr>
            <a:xfrm>
              <a:off x="2250571" y="5262655"/>
              <a:ext cx="36402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100" b="1" dirty="0" smtClean="0"/>
                <a:t>0,0</a:t>
              </a:r>
              <a:endParaRPr lang="es-ES" sz="1100" b="1" dirty="0"/>
            </a:p>
          </p:txBody>
        </p:sp>
        <p:sp>
          <p:nvSpPr>
            <p:cNvPr id="237" name="CuadroTexto 236"/>
            <p:cNvSpPr txBox="1"/>
            <p:nvPr/>
          </p:nvSpPr>
          <p:spPr>
            <a:xfrm>
              <a:off x="3070097" y="5266295"/>
              <a:ext cx="43552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100" b="1" dirty="0" smtClean="0"/>
                <a:t>10,0</a:t>
              </a:r>
              <a:endParaRPr lang="es-ES" sz="1100" b="1" dirty="0"/>
            </a:p>
          </p:txBody>
        </p:sp>
        <p:sp>
          <p:nvSpPr>
            <p:cNvPr id="238" name="CuadroTexto 237"/>
            <p:cNvSpPr txBox="1"/>
            <p:nvPr/>
          </p:nvSpPr>
          <p:spPr>
            <a:xfrm>
              <a:off x="3935938" y="5262655"/>
              <a:ext cx="43552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100" b="1" dirty="0" smtClean="0"/>
                <a:t>20,0</a:t>
              </a:r>
              <a:endParaRPr lang="es-ES" sz="1100" b="1" dirty="0"/>
            </a:p>
          </p:txBody>
        </p:sp>
        <p:sp>
          <p:nvSpPr>
            <p:cNvPr id="239" name="CuadroTexto 238"/>
            <p:cNvSpPr txBox="1"/>
            <p:nvPr/>
          </p:nvSpPr>
          <p:spPr>
            <a:xfrm>
              <a:off x="4796210" y="5259947"/>
              <a:ext cx="43552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100" b="1" dirty="0" smtClean="0"/>
                <a:t>30,0</a:t>
              </a:r>
              <a:endParaRPr lang="es-ES" sz="1100" b="1" dirty="0"/>
            </a:p>
          </p:txBody>
        </p:sp>
        <p:sp>
          <p:nvSpPr>
            <p:cNvPr id="240" name="CuadroTexto 239"/>
            <p:cNvSpPr txBox="1"/>
            <p:nvPr/>
          </p:nvSpPr>
          <p:spPr>
            <a:xfrm>
              <a:off x="5661340" y="5257515"/>
              <a:ext cx="43552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100" b="1" dirty="0" smtClean="0"/>
                <a:t>40,0</a:t>
              </a:r>
              <a:endParaRPr lang="es-ES" sz="1100" b="1" dirty="0"/>
            </a:p>
          </p:txBody>
        </p:sp>
        <p:grpSp>
          <p:nvGrpSpPr>
            <p:cNvPr id="76" name="Agrupar 240"/>
            <p:cNvGrpSpPr/>
            <p:nvPr/>
          </p:nvGrpSpPr>
          <p:grpSpPr>
            <a:xfrm>
              <a:off x="6123248" y="1932450"/>
              <a:ext cx="1585558" cy="784388"/>
              <a:chOff x="6236698" y="2863069"/>
              <a:chExt cx="1585558" cy="784388"/>
            </a:xfrm>
          </p:grpSpPr>
          <p:grpSp>
            <p:nvGrpSpPr>
              <p:cNvPr id="138" name="Agrupar 241"/>
              <p:cNvGrpSpPr/>
              <p:nvPr/>
            </p:nvGrpSpPr>
            <p:grpSpPr>
              <a:xfrm>
                <a:off x="6251113" y="3401236"/>
                <a:ext cx="1370677" cy="246221"/>
                <a:chOff x="6246427" y="2855926"/>
                <a:chExt cx="1370677" cy="246221"/>
              </a:xfrm>
            </p:grpSpPr>
            <p:cxnSp>
              <p:nvCxnSpPr>
                <p:cNvPr id="262" name="Conector recto 261"/>
                <p:cNvCxnSpPr/>
                <p:nvPr/>
              </p:nvCxnSpPr>
              <p:spPr>
                <a:xfrm>
                  <a:off x="6246427" y="2996764"/>
                  <a:ext cx="143996" cy="0"/>
                </a:xfrm>
                <a:prstGeom prst="line">
                  <a:avLst/>
                </a:prstGeom>
                <a:ln w="12700" cmpd="sng">
                  <a:solidFill>
                    <a:srgbClr val="008000"/>
                  </a:solidFill>
                  <a:prstDash val="soli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Conector recto 262"/>
                <p:cNvCxnSpPr/>
                <p:nvPr/>
              </p:nvCxnSpPr>
              <p:spPr>
                <a:xfrm>
                  <a:off x="6317827" y="2942323"/>
                  <a:ext cx="0" cy="107997"/>
                </a:xfrm>
                <a:prstGeom prst="line">
                  <a:avLst/>
                </a:prstGeom>
                <a:ln w="12700" cmpd="sng">
                  <a:solidFill>
                    <a:srgbClr val="008000"/>
                  </a:solidFill>
                  <a:prstDash val="soli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4" name="CuadroTexto 263"/>
                <p:cNvSpPr txBox="1"/>
                <p:nvPr/>
              </p:nvSpPr>
              <p:spPr>
                <a:xfrm>
                  <a:off x="6316034" y="2855926"/>
                  <a:ext cx="1301070" cy="246221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r>
                    <a:rPr lang="es-ES" sz="1000" dirty="0" smtClean="0"/>
                    <a:t>Robustos-censurados</a:t>
                  </a:r>
                  <a:endParaRPr lang="es-ES" sz="1000" dirty="0"/>
                </a:p>
              </p:txBody>
            </p:sp>
          </p:grpSp>
          <p:grpSp>
            <p:nvGrpSpPr>
              <p:cNvPr id="142" name="Agrupar 242"/>
              <p:cNvGrpSpPr/>
              <p:nvPr/>
            </p:nvGrpSpPr>
            <p:grpSpPr>
              <a:xfrm>
                <a:off x="6242355" y="3216646"/>
                <a:ext cx="1579901" cy="246221"/>
                <a:chOff x="6242355" y="2717686"/>
                <a:chExt cx="1579901" cy="246221"/>
              </a:xfrm>
            </p:grpSpPr>
            <p:grpSp>
              <p:nvGrpSpPr>
                <p:cNvPr id="143" name="Agrupar 257"/>
                <p:cNvGrpSpPr/>
                <p:nvPr/>
              </p:nvGrpSpPr>
              <p:grpSpPr>
                <a:xfrm>
                  <a:off x="6242355" y="2806377"/>
                  <a:ext cx="143997" cy="108000"/>
                  <a:chOff x="6177565" y="2806377"/>
                  <a:chExt cx="143997" cy="108000"/>
                </a:xfrm>
              </p:grpSpPr>
              <p:cxnSp>
                <p:nvCxnSpPr>
                  <p:cNvPr id="260" name="Conector recto 259"/>
                  <p:cNvCxnSpPr/>
                  <p:nvPr/>
                </p:nvCxnSpPr>
                <p:spPr>
                  <a:xfrm>
                    <a:off x="6177565" y="2861337"/>
                    <a:ext cx="143997" cy="0"/>
                  </a:xfrm>
                  <a:prstGeom prst="line">
                    <a:avLst/>
                  </a:prstGeom>
                  <a:ln w="12700" cmpd="sng">
                    <a:solidFill>
                      <a:srgbClr val="00009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1" name="Conector recto 260"/>
                  <p:cNvCxnSpPr/>
                  <p:nvPr/>
                </p:nvCxnSpPr>
                <p:spPr>
                  <a:xfrm>
                    <a:off x="6252215" y="2806377"/>
                    <a:ext cx="0" cy="108000"/>
                  </a:xfrm>
                  <a:prstGeom prst="line">
                    <a:avLst/>
                  </a:prstGeom>
                  <a:ln w="12700" cmpd="sng">
                    <a:solidFill>
                      <a:srgbClr val="00009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59" name="CuadroTexto 258"/>
                <p:cNvSpPr txBox="1"/>
                <p:nvPr/>
              </p:nvSpPr>
              <p:spPr>
                <a:xfrm>
                  <a:off x="6321562" y="2717686"/>
                  <a:ext cx="1500694" cy="246221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r>
                    <a:rPr lang="es-ES" sz="1000" dirty="0" smtClean="0"/>
                    <a:t>Deteriorados-censurados</a:t>
                  </a:r>
                  <a:endParaRPr lang="es-ES" sz="1000" dirty="0"/>
                </a:p>
              </p:txBody>
            </p:sp>
          </p:grpSp>
          <p:grpSp>
            <p:nvGrpSpPr>
              <p:cNvPr id="156" name="Agrupar 243"/>
              <p:cNvGrpSpPr/>
              <p:nvPr/>
            </p:nvGrpSpPr>
            <p:grpSpPr>
              <a:xfrm>
                <a:off x="6236698" y="2863069"/>
                <a:ext cx="946795" cy="246221"/>
                <a:chOff x="6236698" y="2731861"/>
                <a:chExt cx="946795" cy="246221"/>
              </a:xfrm>
            </p:grpSpPr>
            <p:grpSp>
              <p:nvGrpSpPr>
                <p:cNvPr id="157" name="Agrupar 251"/>
                <p:cNvGrpSpPr/>
                <p:nvPr/>
              </p:nvGrpSpPr>
              <p:grpSpPr>
                <a:xfrm>
                  <a:off x="6236698" y="2831429"/>
                  <a:ext cx="145595" cy="74448"/>
                  <a:chOff x="6236698" y="2831429"/>
                  <a:chExt cx="145595" cy="74448"/>
                </a:xfrm>
              </p:grpSpPr>
              <p:cxnSp>
                <p:nvCxnSpPr>
                  <p:cNvPr id="254" name="Conector recto 253"/>
                  <p:cNvCxnSpPr/>
                  <p:nvPr/>
                </p:nvCxnSpPr>
                <p:spPr>
                  <a:xfrm>
                    <a:off x="6236698" y="2905427"/>
                    <a:ext cx="71997" cy="0"/>
                  </a:xfrm>
                  <a:prstGeom prst="line">
                    <a:avLst/>
                  </a:prstGeom>
                  <a:ln w="12700" cmpd="sng">
                    <a:solidFill>
                      <a:srgbClr val="00009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5" name="Conector recto 254"/>
                  <p:cNvCxnSpPr/>
                  <p:nvPr/>
                </p:nvCxnSpPr>
                <p:spPr>
                  <a:xfrm>
                    <a:off x="6304869" y="2831429"/>
                    <a:ext cx="0" cy="72000"/>
                  </a:xfrm>
                  <a:prstGeom prst="line">
                    <a:avLst/>
                  </a:prstGeom>
                  <a:ln w="12700" cmpd="sng">
                    <a:solidFill>
                      <a:srgbClr val="00009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6" name="Conector recto 255"/>
                  <p:cNvCxnSpPr/>
                  <p:nvPr/>
                </p:nvCxnSpPr>
                <p:spPr>
                  <a:xfrm>
                    <a:off x="6309436" y="2837585"/>
                    <a:ext cx="71997" cy="0"/>
                  </a:xfrm>
                  <a:prstGeom prst="line">
                    <a:avLst/>
                  </a:prstGeom>
                  <a:ln w="12700" cmpd="sng">
                    <a:solidFill>
                      <a:srgbClr val="00009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7" name="Conector recto 256"/>
                  <p:cNvCxnSpPr/>
                  <p:nvPr/>
                </p:nvCxnSpPr>
                <p:spPr>
                  <a:xfrm>
                    <a:off x="6382293" y="2833877"/>
                    <a:ext cx="0" cy="72000"/>
                  </a:xfrm>
                  <a:prstGeom prst="line">
                    <a:avLst/>
                  </a:prstGeom>
                  <a:ln w="12700" cmpd="sng">
                    <a:solidFill>
                      <a:srgbClr val="00009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53" name="CuadroTexto 252"/>
                <p:cNvSpPr txBox="1"/>
                <p:nvPr/>
              </p:nvSpPr>
              <p:spPr>
                <a:xfrm>
                  <a:off x="6316298" y="2731861"/>
                  <a:ext cx="867195" cy="246221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r>
                    <a:rPr lang="es-ES" sz="1000" dirty="0" smtClean="0"/>
                    <a:t>Deteriorados</a:t>
                  </a:r>
                </a:p>
              </p:txBody>
            </p:sp>
          </p:grpSp>
          <p:grpSp>
            <p:nvGrpSpPr>
              <p:cNvPr id="158" name="Agrupar 244"/>
              <p:cNvGrpSpPr/>
              <p:nvPr/>
            </p:nvGrpSpPr>
            <p:grpSpPr>
              <a:xfrm>
                <a:off x="6239440" y="3038899"/>
                <a:ext cx="745006" cy="246221"/>
                <a:chOff x="6239440" y="2893633"/>
                <a:chExt cx="745006" cy="246221"/>
              </a:xfrm>
            </p:grpSpPr>
            <p:grpSp>
              <p:nvGrpSpPr>
                <p:cNvPr id="194" name="Agrupar 245"/>
                <p:cNvGrpSpPr/>
                <p:nvPr/>
              </p:nvGrpSpPr>
              <p:grpSpPr>
                <a:xfrm>
                  <a:off x="6239440" y="2989985"/>
                  <a:ext cx="145595" cy="74448"/>
                  <a:chOff x="6236698" y="2831429"/>
                  <a:chExt cx="145595" cy="74448"/>
                </a:xfrm>
              </p:grpSpPr>
              <p:cxnSp>
                <p:nvCxnSpPr>
                  <p:cNvPr id="248" name="Conector recto 247"/>
                  <p:cNvCxnSpPr/>
                  <p:nvPr/>
                </p:nvCxnSpPr>
                <p:spPr>
                  <a:xfrm>
                    <a:off x="6236698" y="2905427"/>
                    <a:ext cx="71997" cy="0"/>
                  </a:xfrm>
                  <a:prstGeom prst="line">
                    <a:avLst/>
                  </a:prstGeom>
                  <a:ln w="12700" cmpd="sng">
                    <a:solidFill>
                      <a:srgbClr val="008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" name="Conector recto 248"/>
                  <p:cNvCxnSpPr/>
                  <p:nvPr/>
                </p:nvCxnSpPr>
                <p:spPr>
                  <a:xfrm>
                    <a:off x="6304869" y="2831429"/>
                    <a:ext cx="0" cy="72000"/>
                  </a:xfrm>
                  <a:prstGeom prst="line">
                    <a:avLst/>
                  </a:prstGeom>
                  <a:ln w="12700" cmpd="sng">
                    <a:solidFill>
                      <a:srgbClr val="008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" name="Conector recto 249"/>
                  <p:cNvCxnSpPr/>
                  <p:nvPr/>
                </p:nvCxnSpPr>
                <p:spPr>
                  <a:xfrm>
                    <a:off x="6309436" y="2837585"/>
                    <a:ext cx="71997" cy="0"/>
                  </a:xfrm>
                  <a:prstGeom prst="line">
                    <a:avLst/>
                  </a:prstGeom>
                  <a:ln w="12700" cmpd="sng">
                    <a:solidFill>
                      <a:srgbClr val="008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1" name="Conector recto 250"/>
                  <p:cNvCxnSpPr/>
                  <p:nvPr/>
                </p:nvCxnSpPr>
                <p:spPr>
                  <a:xfrm>
                    <a:off x="6382293" y="2833877"/>
                    <a:ext cx="0" cy="72000"/>
                  </a:xfrm>
                  <a:prstGeom prst="line">
                    <a:avLst/>
                  </a:prstGeom>
                  <a:ln w="12700" cmpd="sng">
                    <a:solidFill>
                      <a:srgbClr val="008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47" name="CuadroTexto 246"/>
                <p:cNvSpPr txBox="1"/>
                <p:nvPr/>
              </p:nvSpPr>
              <p:spPr>
                <a:xfrm>
                  <a:off x="6316875" y="2893633"/>
                  <a:ext cx="667571" cy="246221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r>
                    <a:rPr lang="es-ES" sz="1000" dirty="0" smtClean="0"/>
                    <a:t>Robustos</a:t>
                  </a:r>
                </a:p>
              </p:txBody>
            </p:sp>
          </p:grpSp>
        </p:grpSp>
      </p:grpSp>
      <p:sp>
        <p:nvSpPr>
          <p:cNvPr id="305" name="Rectangle 81"/>
          <p:cNvSpPr>
            <a:spLocks noChangeArrowheads="1"/>
          </p:cNvSpPr>
          <p:nvPr/>
        </p:nvSpPr>
        <p:spPr bwMode="auto">
          <a:xfrm>
            <a:off x="0" y="889000"/>
            <a:ext cx="8604250" cy="71438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pic>
        <p:nvPicPr>
          <p:cNvPr id="306" name="Imagen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13" y="7938"/>
            <a:ext cx="167798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" name="Rectangle 27"/>
          <p:cNvSpPr>
            <a:spLocks noChangeArrowheads="1"/>
          </p:cNvSpPr>
          <p:nvPr/>
        </p:nvSpPr>
        <p:spPr bwMode="auto">
          <a:xfrm flipH="1">
            <a:off x="914399" y="-186263"/>
            <a:ext cx="8940802" cy="93132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7" rIns="92075" bIns="46037" anchor="b" anchorCtr="1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S_tradnl" sz="4400" dirty="0" smtClean="0">
                <a:solidFill>
                  <a:srgbClr val="558ED5"/>
                </a:solidFill>
                <a:latin typeface="Arial Narrow" charset="0"/>
                <a:cs typeface="+mn-cs"/>
              </a:rPr>
              <a:t>Relojes rotos: cáncer</a:t>
            </a:r>
            <a:endParaRPr lang="es-ES_tradnl" sz="4400" dirty="0">
              <a:solidFill>
                <a:srgbClr val="558ED5"/>
              </a:solidFill>
              <a:latin typeface="Arial Narrow" charset="0"/>
              <a:cs typeface="+mn-cs"/>
            </a:endParaRPr>
          </a:p>
        </p:txBody>
      </p:sp>
      <p:sp>
        <p:nvSpPr>
          <p:cNvPr id="302" name="Rectángulo 301"/>
          <p:cNvSpPr/>
          <p:nvPr/>
        </p:nvSpPr>
        <p:spPr>
          <a:xfrm>
            <a:off x="251520" y="6457776"/>
            <a:ext cx="8858613" cy="3556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Ortiz-Tudela E, Innominato PF, Rol MA, Lévi F, Madrid JA. 2016. Relevance of internal time and circadian robustness for cancer patients. BMC Cancer, 16:285</a:t>
            </a:r>
            <a:endParaRPr lang="es-ES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242074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CuadroTexto"/>
          <p:cNvSpPr txBox="1"/>
          <p:nvPr/>
        </p:nvSpPr>
        <p:spPr>
          <a:xfrm>
            <a:off x="363748" y="1214662"/>
            <a:ext cx="8360729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rgbClr val="3366FF"/>
                </a:solidFill>
                <a:effectLst/>
                <a:latin typeface="AvantGarde Bk BT" pitchFamily="34" charset="0"/>
                <a:ea typeface="Arial Unicode MS" pitchFamily="34" charset="-128"/>
                <a:cs typeface="Arial Unicode MS" pitchFamily="34" charset="-128"/>
              </a:rPr>
              <a:t>-Obesity and metabolic syndrome. University of Murcia, University of Tuffs, University of Harvard.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rgbClr val="3366FF"/>
                </a:solidFill>
                <a:effectLst/>
                <a:latin typeface="AvantGarde Bk BT" pitchFamily="34" charset="0"/>
                <a:ea typeface="Arial Unicode MS" pitchFamily="34" charset="-128"/>
                <a:cs typeface="Arial Unicode MS" pitchFamily="34" charset="-128"/>
              </a:rPr>
              <a:t>-ACM and dim light melatonin onset. University of Surrey, UK.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rgbClr val="3366FF"/>
                </a:solidFill>
                <a:effectLst/>
                <a:latin typeface="AvantGarde Bk BT" pitchFamily="34" charset="0"/>
                <a:ea typeface="Arial Unicode MS" pitchFamily="34" charset="-128"/>
                <a:cs typeface="Arial Unicode MS" pitchFamily="34" charset="-128"/>
              </a:rPr>
              <a:t>-Light and Melatonin rhythm. Health Science </a:t>
            </a:r>
            <a:r>
              <a:rPr lang="en-GB" dirty="0" err="1" smtClean="0">
                <a:solidFill>
                  <a:srgbClr val="3366FF"/>
                </a:solidFill>
                <a:effectLst/>
                <a:latin typeface="AvantGarde Bk BT" pitchFamily="34" charset="0"/>
                <a:ea typeface="Arial Unicode MS" pitchFamily="34" charset="-128"/>
                <a:cs typeface="Arial Unicode MS" pitchFamily="34" charset="-128"/>
              </a:rPr>
              <a:t>Center</a:t>
            </a:r>
            <a:r>
              <a:rPr lang="en-GB" dirty="0" smtClean="0">
                <a:solidFill>
                  <a:srgbClr val="3366FF"/>
                </a:solidFill>
                <a:effectLst/>
                <a:latin typeface="AvantGarde Bk BT" pitchFamily="34" charset="0"/>
                <a:ea typeface="Arial Unicode MS" pitchFamily="34" charset="-128"/>
                <a:cs typeface="Arial Unicode MS" pitchFamily="34" charset="-128"/>
              </a:rPr>
              <a:t>, San Antonio, Texas. 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rgbClr val="3366FF"/>
                </a:solidFill>
                <a:effectLst/>
                <a:latin typeface="AvantGarde Bk BT" pitchFamily="34" charset="0"/>
                <a:ea typeface="Arial Unicode MS" pitchFamily="34" charset="-128"/>
                <a:cs typeface="Arial Unicode MS" pitchFamily="34" charset="-128"/>
              </a:rPr>
              <a:t>-Cancer patients. Paul </a:t>
            </a:r>
            <a:r>
              <a:rPr lang="en-GB" dirty="0" err="1" smtClean="0">
                <a:solidFill>
                  <a:srgbClr val="3366FF"/>
                </a:solidFill>
                <a:effectLst/>
                <a:latin typeface="AvantGarde Bk BT" pitchFamily="34" charset="0"/>
                <a:ea typeface="Arial Unicode MS" pitchFamily="34" charset="-128"/>
                <a:cs typeface="Arial Unicode MS" pitchFamily="34" charset="-128"/>
              </a:rPr>
              <a:t>Brouse</a:t>
            </a:r>
            <a:r>
              <a:rPr lang="en-GB" dirty="0" smtClean="0">
                <a:solidFill>
                  <a:srgbClr val="3366FF"/>
                </a:solidFill>
                <a:effectLst/>
                <a:latin typeface="AvantGarde Bk BT" pitchFamily="34" charset="0"/>
                <a:ea typeface="Arial Unicode MS" pitchFamily="34" charset="-128"/>
                <a:cs typeface="Arial Unicode MS" pitchFamily="34" charset="-128"/>
              </a:rPr>
              <a:t> Hospital, </a:t>
            </a:r>
            <a:r>
              <a:rPr lang="en-GB" dirty="0" err="1" smtClean="0">
                <a:solidFill>
                  <a:srgbClr val="3366FF"/>
                </a:solidFill>
                <a:effectLst/>
                <a:latin typeface="AvantGarde Bk BT" pitchFamily="34" charset="0"/>
                <a:ea typeface="Arial Unicode MS" pitchFamily="34" charset="-128"/>
                <a:cs typeface="Arial Unicode MS" pitchFamily="34" charset="-128"/>
              </a:rPr>
              <a:t>París</a:t>
            </a:r>
            <a:r>
              <a:rPr lang="en-GB" dirty="0" smtClean="0">
                <a:solidFill>
                  <a:srgbClr val="3366FF"/>
                </a:solidFill>
                <a:effectLst/>
                <a:latin typeface="AvantGarde Bk BT" pitchFamily="34" charset="0"/>
                <a:ea typeface="Arial Unicode MS" pitchFamily="34" charset="-128"/>
                <a:cs typeface="Arial Unicode MS" pitchFamily="34" charset="-128"/>
              </a:rPr>
              <a:t>.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rgbClr val="3366FF"/>
                </a:solidFill>
                <a:effectLst/>
                <a:latin typeface="AvantGarde Bk BT" pitchFamily="34" charset="0"/>
                <a:ea typeface="Arial Unicode MS" pitchFamily="34" charset="-128"/>
                <a:cs typeface="Arial Unicode MS" pitchFamily="34" charset="-128"/>
              </a:rPr>
              <a:t>-Obstructive sleep </a:t>
            </a:r>
            <a:r>
              <a:rPr lang="en-GB" dirty="0" err="1" smtClean="0">
                <a:solidFill>
                  <a:srgbClr val="3366FF"/>
                </a:solidFill>
                <a:effectLst/>
                <a:latin typeface="AvantGarde Bk BT" pitchFamily="34" charset="0"/>
                <a:ea typeface="Arial Unicode MS" pitchFamily="34" charset="-128"/>
                <a:cs typeface="Arial Unicode MS" pitchFamily="34" charset="-128"/>
              </a:rPr>
              <a:t>apnea</a:t>
            </a:r>
            <a:r>
              <a:rPr lang="en-GB" dirty="0" smtClean="0">
                <a:solidFill>
                  <a:srgbClr val="3366FF"/>
                </a:solidFill>
                <a:effectLst/>
                <a:latin typeface="AvantGarde Bk BT" pitchFamily="34" charset="0"/>
                <a:ea typeface="Arial Unicode MS" pitchFamily="34" charset="-128"/>
                <a:cs typeface="Arial Unicode MS" pitchFamily="34" charset="-128"/>
              </a:rPr>
              <a:t>. Hospital Clinic, Barcelona. Hospital General de Burgos, Spain.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rgbClr val="3366FF"/>
                </a:solidFill>
                <a:effectLst/>
                <a:latin typeface="AvantGarde Bk BT" pitchFamily="34" charset="0"/>
                <a:ea typeface="Arial Unicode MS" pitchFamily="34" charset="-128"/>
                <a:cs typeface="Arial Unicode MS" pitchFamily="34" charset="-128"/>
              </a:rPr>
              <a:t>-Chronodisruption in shift workers. </a:t>
            </a:r>
            <a:r>
              <a:rPr lang="en-GB" dirty="0" err="1" smtClean="0">
                <a:solidFill>
                  <a:srgbClr val="3366FF"/>
                </a:solidFill>
                <a:effectLst/>
                <a:latin typeface="AvantGarde Bk BT" pitchFamily="34" charset="0"/>
                <a:ea typeface="Arial Unicode MS" pitchFamily="34" charset="-128"/>
                <a:cs typeface="Arial Unicode MS" pitchFamily="34" charset="-128"/>
              </a:rPr>
              <a:t>Instituto</a:t>
            </a:r>
            <a:r>
              <a:rPr lang="en-GB" dirty="0" smtClean="0">
                <a:solidFill>
                  <a:srgbClr val="3366FF"/>
                </a:solidFill>
                <a:effectLst/>
                <a:latin typeface="AvantGarde Bk BT" pitchFamily="34" charset="0"/>
                <a:ea typeface="Arial Unicode MS" pitchFamily="34" charset="-128"/>
                <a:cs typeface="Arial Unicode MS" pitchFamily="34" charset="-128"/>
              </a:rPr>
              <a:t> de </a:t>
            </a:r>
            <a:r>
              <a:rPr lang="en-GB" dirty="0" err="1" smtClean="0">
                <a:solidFill>
                  <a:srgbClr val="3366FF"/>
                </a:solidFill>
                <a:effectLst/>
                <a:latin typeface="AvantGarde Bk BT" pitchFamily="34" charset="0"/>
                <a:ea typeface="Arial Unicode MS" pitchFamily="34" charset="-128"/>
                <a:cs typeface="Arial Unicode MS" pitchFamily="34" charset="-128"/>
              </a:rPr>
              <a:t>Salud</a:t>
            </a:r>
            <a:r>
              <a:rPr lang="en-GB" dirty="0" smtClean="0">
                <a:solidFill>
                  <a:srgbClr val="3366FF"/>
                </a:solidFill>
                <a:effectLst/>
                <a:latin typeface="AvantGarde Bk BT" pitchFamily="34" charset="0"/>
                <a:ea typeface="Arial Unicode MS" pitchFamily="34" charset="-128"/>
                <a:cs typeface="Arial Unicode MS" pitchFamily="34" charset="-128"/>
              </a:rPr>
              <a:t> Carlos III, Madrid. RETICEF (aging and frailty) Spanish Network.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rgbClr val="3366FF"/>
                </a:solidFill>
                <a:effectLst/>
                <a:latin typeface="AvantGarde Bk BT" pitchFamily="34" charset="0"/>
                <a:ea typeface="Arial Unicode MS" pitchFamily="34" charset="-128"/>
                <a:cs typeface="Arial Unicode MS" pitchFamily="34" charset="-128"/>
              </a:rPr>
              <a:t>-Circadian Sleep Disorders. Sleep Clinic, </a:t>
            </a:r>
            <a:r>
              <a:rPr lang="en-GB" dirty="0" err="1" smtClean="0">
                <a:solidFill>
                  <a:srgbClr val="3366FF"/>
                </a:solidFill>
                <a:effectLst/>
                <a:latin typeface="AvantGarde Bk BT" pitchFamily="34" charset="0"/>
                <a:ea typeface="Arial Unicode MS" pitchFamily="34" charset="-128"/>
                <a:cs typeface="Arial Unicode MS" pitchFamily="34" charset="-128"/>
              </a:rPr>
              <a:t>Dexeus-Quirón</a:t>
            </a:r>
            <a:r>
              <a:rPr lang="en-GB" dirty="0" smtClean="0">
                <a:solidFill>
                  <a:srgbClr val="3366FF"/>
                </a:solidFill>
                <a:effectLst/>
                <a:latin typeface="AvantGarde Bk BT" pitchFamily="34" charset="0"/>
                <a:ea typeface="Arial Unicode MS" pitchFamily="34" charset="-128"/>
                <a:cs typeface="Arial Unicode MS" pitchFamily="34" charset="-128"/>
              </a:rPr>
              <a:t>, Barcelona. Sleep Unit, Hospital </a:t>
            </a:r>
            <a:r>
              <a:rPr lang="en-GB" dirty="0" err="1" smtClean="0">
                <a:solidFill>
                  <a:srgbClr val="3366FF"/>
                </a:solidFill>
                <a:effectLst/>
                <a:latin typeface="AvantGarde Bk BT" pitchFamily="34" charset="0"/>
                <a:ea typeface="Arial Unicode MS" pitchFamily="34" charset="-128"/>
                <a:cs typeface="Arial Unicode MS" pitchFamily="34" charset="-128"/>
              </a:rPr>
              <a:t>Quirón</a:t>
            </a:r>
            <a:r>
              <a:rPr lang="en-GB" dirty="0" smtClean="0">
                <a:solidFill>
                  <a:srgbClr val="3366FF"/>
                </a:solidFill>
                <a:effectLst/>
                <a:latin typeface="AvantGarde Bk BT" pitchFamily="34" charset="0"/>
                <a:ea typeface="Arial Unicode MS" pitchFamily="34" charset="-128"/>
                <a:cs typeface="Arial Unicode MS" pitchFamily="34" charset="-128"/>
              </a:rPr>
              <a:t> Valencia, Spain.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rgbClr val="3366FF"/>
                </a:solidFill>
                <a:effectLst/>
                <a:latin typeface="AvantGarde Bk BT" pitchFamily="34" charset="0"/>
                <a:ea typeface="Arial Unicode MS" pitchFamily="34" charset="-128"/>
                <a:cs typeface="Arial Unicode MS" pitchFamily="34" charset="-128"/>
              </a:rPr>
              <a:t>-Circadian maturation in </a:t>
            </a:r>
            <a:r>
              <a:rPr lang="en-GB" dirty="0" err="1" smtClean="0">
                <a:solidFill>
                  <a:srgbClr val="3366FF"/>
                </a:solidFill>
                <a:effectLst/>
                <a:latin typeface="AvantGarde Bk BT" pitchFamily="34" charset="0"/>
                <a:ea typeface="Arial Unicode MS" pitchFamily="34" charset="-128"/>
                <a:cs typeface="Arial Unicode MS" pitchFamily="34" charset="-128"/>
              </a:rPr>
              <a:t>newborns</a:t>
            </a:r>
            <a:r>
              <a:rPr lang="en-GB" dirty="0" smtClean="0">
                <a:solidFill>
                  <a:srgbClr val="3366FF"/>
                </a:solidFill>
                <a:effectLst/>
                <a:latin typeface="AvantGarde Bk BT" pitchFamily="34" charset="0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en-GB" dirty="0" err="1" smtClean="0">
                <a:solidFill>
                  <a:srgbClr val="3366FF"/>
                </a:solidFill>
                <a:effectLst/>
                <a:latin typeface="AvantGarde Bk BT" pitchFamily="34" charset="0"/>
                <a:ea typeface="Arial Unicode MS" pitchFamily="34" charset="-128"/>
                <a:cs typeface="Arial Unicode MS" pitchFamily="34" charset="-128"/>
              </a:rPr>
              <a:t>Pediatric</a:t>
            </a:r>
            <a:r>
              <a:rPr lang="en-GB" dirty="0" smtClean="0">
                <a:solidFill>
                  <a:srgbClr val="3366FF"/>
                </a:solidFill>
                <a:effectLst/>
                <a:latin typeface="AvantGarde Bk BT" pitchFamily="34" charset="0"/>
                <a:ea typeface="Arial Unicode MS" pitchFamily="34" charset="-128"/>
                <a:cs typeface="Arial Unicode MS" pitchFamily="34" charset="-128"/>
              </a:rPr>
              <a:t> Unit, Hospital </a:t>
            </a:r>
            <a:r>
              <a:rPr lang="en-GB" dirty="0" err="1" smtClean="0">
                <a:solidFill>
                  <a:srgbClr val="3366FF"/>
                </a:solidFill>
                <a:effectLst/>
                <a:latin typeface="AvantGarde Bk BT" pitchFamily="34" charset="0"/>
                <a:ea typeface="Arial Unicode MS" pitchFamily="34" charset="-128"/>
                <a:cs typeface="Arial Unicode MS" pitchFamily="34" charset="-128"/>
              </a:rPr>
              <a:t>Virgen</a:t>
            </a:r>
            <a:r>
              <a:rPr lang="en-GB" dirty="0" smtClean="0">
                <a:solidFill>
                  <a:srgbClr val="3366FF"/>
                </a:solidFill>
                <a:effectLst/>
                <a:latin typeface="AvantGarde Bk BT" pitchFamily="34" charset="0"/>
                <a:ea typeface="Arial Unicode MS" pitchFamily="34" charset="-128"/>
                <a:cs typeface="Arial Unicode MS" pitchFamily="34" charset="-128"/>
              </a:rPr>
              <a:t> de la </a:t>
            </a:r>
            <a:r>
              <a:rPr lang="en-GB" dirty="0" err="1" smtClean="0">
                <a:solidFill>
                  <a:srgbClr val="3366FF"/>
                </a:solidFill>
                <a:effectLst/>
                <a:latin typeface="AvantGarde Bk BT" pitchFamily="34" charset="0"/>
                <a:ea typeface="Arial Unicode MS" pitchFamily="34" charset="-128"/>
                <a:cs typeface="Arial Unicode MS" pitchFamily="34" charset="-128"/>
              </a:rPr>
              <a:t>Arrixaca</a:t>
            </a:r>
            <a:r>
              <a:rPr lang="en-GB" dirty="0" smtClean="0">
                <a:solidFill>
                  <a:srgbClr val="3366FF"/>
                </a:solidFill>
                <a:effectLst/>
                <a:latin typeface="AvantGarde Bk BT" pitchFamily="34" charset="0"/>
                <a:ea typeface="Arial Unicode MS" pitchFamily="34" charset="-128"/>
                <a:cs typeface="Arial Unicode MS" pitchFamily="34" charset="-128"/>
              </a:rPr>
              <a:t>, Murcia, Spain.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rgbClr val="3366FF"/>
                </a:solidFill>
                <a:effectLst/>
                <a:latin typeface="AvantGarde Bk BT" pitchFamily="34" charset="0"/>
                <a:ea typeface="Arial Unicode MS" pitchFamily="34" charset="-128"/>
                <a:cs typeface="Arial Unicode MS" pitchFamily="34" charset="-128"/>
              </a:rPr>
              <a:t>-Aging of circadian system. RETICEF Spanish Network.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rgbClr val="3366FF"/>
                </a:solidFill>
                <a:effectLst/>
                <a:latin typeface="AvantGarde Bk BT" pitchFamily="34" charset="0"/>
                <a:ea typeface="Arial Unicode MS" pitchFamily="34" charset="-128"/>
                <a:cs typeface="Arial Unicode MS" pitchFamily="34" charset="-128"/>
              </a:rPr>
              <a:t>-Circadian disorders in </a:t>
            </a:r>
            <a:r>
              <a:rPr lang="en-GB" dirty="0" err="1" smtClean="0">
                <a:solidFill>
                  <a:srgbClr val="3366FF"/>
                </a:solidFill>
                <a:effectLst/>
                <a:latin typeface="AvantGarde Bk BT" pitchFamily="34" charset="0"/>
                <a:ea typeface="Arial Unicode MS" pitchFamily="34" charset="-128"/>
                <a:cs typeface="Arial Unicode MS" pitchFamily="34" charset="-128"/>
              </a:rPr>
              <a:t>narcolepsia</a:t>
            </a:r>
            <a:r>
              <a:rPr lang="en-GB" dirty="0" smtClean="0">
                <a:solidFill>
                  <a:srgbClr val="3366FF"/>
                </a:solidFill>
                <a:effectLst/>
                <a:latin typeface="AvantGarde Bk BT" pitchFamily="34" charset="0"/>
                <a:ea typeface="Arial Unicode MS" pitchFamily="34" charset="-128"/>
                <a:cs typeface="Arial Unicode MS" pitchFamily="34" charset="-128"/>
              </a:rPr>
              <a:t>. Sleep Unit of Hospital de la Ribera, Valencia, Spain.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rgbClr val="3366FF"/>
                </a:solidFill>
                <a:effectLst/>
                <a:latin typeface="AvantGarde Bk BT" pitchFamily="34" charset="0"/>
                <a:ea typeface="Arial Unicode MS" pitchFamily="34" charset="-128"/>
                <a:cs typeface="Arial Unicode MS" pitchFamily="34" charset="-128"/>
              </a:rPr>
              <a:t>-Circadian disorders in Parkinson disease. Neurology Service, Hospital </a:t>
            </a:r>
            <a:r>
              <a:rPr lang="en-GB" dirty="0" err="1">
                <a:solidFill>
                  <a:srgbClr val="3366FF"/>
                </a:solidFill>
                <a:effectLst/>
                <a:latin typeface="AvantGarde Bk BT" pitchFamily="34" charset="0"/>
                <a:ea typeface="Arial Unicode MS" pitchFamily="34" charset="-128"/>
                <a:cs typeface="Arial Unicode MS" pitchFamily="34" charset="-128"/>
              </a:rPr>
              <a:t>V</a:t>
            </a:r>
            <a:r>
              <a:rPr lang="en-GB" dirty="0" err="1" smtClean="0">
                <a:solidFill>
                  <a:srgbClr val="3366FF"/>
                </a:solidFill>
                <a:effectLst/>
                <a:latin typeface="AvantGarde Bk BT" pitchFamily="34" charset="0"/>
                <a:ea typeface="Arial Unicode MS" pitchFamily="34" charset="-128"/>
                <a:cs typeface="Arial Unicode MS" pitchFamily="34" charset="-128"/>
              </a:rPr>
              <a:t>irgen</a:t>
            </a:r>
            <a:r>
              <a:rPr lang="en-GB" dirty="0" smtClean="0">
                <a:solidFill>
                  <a:srgbClr val="3366FF"/>
                </a:solidFill>
                <a:effectLst/>
                <a:latin typeface="AvantGarde Bk BT" pitchFamily="34" charset="0"/>
                <a:ea typeface="Arial Unicode MS" pitchFamily="34" charset="-128"/>
                <a:cs typeface="Arial Unicode MS" pitchFamily="34" charset="-128"/>
              </a:rPr>
              <a:t> de </a:t>
            </a:r>
            <a:r>
              <a:rPr lang="en-GB" dirty="0" err="1" smtClean="0">
                <a:solidFill>
                  <a:srgbClr val="3366FF"/>
                </a:solidFill>
                <a:effectLst/>
                <a:latin typeface="AvantGarde Bk BT" pitchFamily="34" charset="0"/>
                <a:ea typeface="Arial Unicode MS" pitchFamily="34" charset="-128"/>
                <a:cs typeface="Arial Unicode MS" pitchFamily="34" charset="-128"/>
              </a:rPr>
              <a:t>las</a:t>
            </a:r>
            <a:r>
              <a:rPr lang="en-GB" dirty="0" smtClean="0">
                <a:solidFill>
                  <a:srgbClr val="3366FF"/>
                </a:solidFill>
                <a:effectLst/>
                <a:latin typeface="AvantGarde Bk BT" pitchFamily="34" charset="0"/>
                <a:ea typeface="Arial Unicode MS" pitchFamily="34" charset="-128"/>
                <a:cs typeface="Arial Unicode MS" pitchFamily="34" charset="-128"/>
              </a:rPr>
              <a:t> Nieves Granada, Spain.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 smtClean="0">
              <a:solidFill>
                <a:srgbClr val="3366FF"/>
              </a:solidFill>
              <a:effectLst/>
              <a:latin typeface="AvantGarde Bk BT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rgbClr val="3366FF"/>
                </a:solidFill>
                <a:effectLst/>
                <a:latin typeface="AvantGarde Bk BT" pitchFamily="34" charset="0"/>
                <a:ea typeface="Arial Unicode MS" pitchFamily="34" charset="-128"/>
                <a:cs typeface="Arial Unicode MS" pitchFamily="34" charset="-128"/>
              </a:rPr>
              <a:t>	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rgbClr val="3366FF"/>
                </a:solidFill>
                <a:effectLst/>
                <a:latin typeface="AvantGarde Bk BT" pitchFamily="34" charset="0"/>
                <a:ea typeface="Arial Unicode MS" pitchFamily="34" charset="-128"/>
                <a:cs typeface="Arial Unicode MS" pitchFamily="34" charset="-128"/>
              </a:rPr>
              <a:t>	</a:t>
            </a:r>
            <a:endParaRPr lang="en-GB" sz="2000" dirty="0">
              <a:solidFill>
                <a:srgbClr val="3366FF"/>
              </a:solidFill>
              <a:effectLst/>
              <a:latin typeface="AvantGarde Bk BT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2" name="Agrupar 17"/>
          <p:cNvGrpSpPr/>
          <p:nvPr/>
        </p:nvGrpSpPr>
        <p:grpSpPr>
          <a:xfrm>
            <a:off x="0" y="2"/>
            <a:ext cx="1698623" cy="937565"/>
            <a:chOff x="0" y="0"/>
            <a:chExt cx="4444802" cy="2047644"/>
          </a:xfrm>
        </p:grpSpPr>
        <p:pic>
          <p:nvPicPr>
            <p:cNvPr id="19" name="Imagen 18"/>
            <p:cNvPicPr>
              <a:picLocks noChangeAspect="1"/>
            </p:cNvPicPr>
            <p:nvPr/>
          </p:nvPicPr>
          <p:blipFill rotWithShape="1">
            <a:blip r:embed="rId2" cstate="print"/>
            <a:srcRect r="51391" b="6968"/>
            <a:stretch/>
          </p:blipFill>
          <p:spPr>
            <a:xfrm>
              <a:off x="0" y="0"/>
              <a:ext cx="4444802" cy="1725693"/>
            </a:xfrm>
            <a:prstGeom prst="rect">
              <a:avLst/>
            </a:prstGeom>
          </p:spPr>
        </p:pic>
        <p:pic>
          <p:nvPicPr>
            <p:cNvPr id="20" name="Imagen 19"/>
            <p:cNvPicPr>
              <a:picLocks noChangeAspect="1"/>
            </p:cNvPicPr>
            <p:nvPr/>
          </p:nvPicPr>
          <p:blipFill rotWithShape="1">
            <a:blip r:embed="rId3" cstate="print"/>
            <a:srcRect l="49257" t="26013" r="11036" b="16940"/>
            <a:stretch/>
          </p:blipFill>
          <p:spPr>
            <a:xfrm>
              <a:off x="1921200" y="1316865"/>
              <a:ext cx="2507321" cy="730779"/>
            </a:xfrm>
            <a:prstGeom prst="rect">
              <a:avLst/>
            </a:prstGeom>
          </p:spPr>
        </p:pic>
      </p:grpSp>
      <p:sp>
        <p:nvSpPr>
          <p:cNvPr id="21" name="CuadroTexto 20"/>
          <p:cNvSpPr txBox="1"/>
          <p:nvPr/>
        </p:nvSpPr>
        <p:spPr>
          <a:xfrm>
            <a:off x="2168523" y="116766"/>
            <a:ext cx="696137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3366FF"/>
                </a:solidFill>
              </a:rPr>
              <a:t>ACM, </a:t>
            </a:r>
            <a:r>
              <a:rPr lang="es-ES" sz="3200" dirty="0" err="1" smtClean="0">
                <a:solidFill>
                  <a:srgbClr val="3366FF"/>
                </a:solidFill>
              </a:rPr>
              <a:t>validation</a:t>
            </a:r>
            <a:r>
              <a:rPr lang="es-ES" sz="3200" dirty="0" smtClean="0">
                <a:solidFill>
                  <a:srgbClr val="3366FF"/>
                </a:solidFill>
              </a:rPr>
              <a:t> </a:t>
            </a:r>
            <a:r>
              <a:rPr lang="es-ES" sz="3200" dirty="0" err="1" smtClean="0">
                <a:solidFill>
                  <a:srgbClr val="3366FF"/>
                </a:solidFill>
              </a:rPr>
              <a:t>studies</a:t>
            </a:r>
            <a:endParaRPr lang="es-ES" sz="3200" dirty="0">
              <a:solidFill>
                <a:srgbClr val="3366FF"/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-47623" y="937565"/>
            <a:ext cx="8175625" cy="126060"/>
          </a:xfrm>
          <a:prstGeom prst="rect">
            <a:avLst/>
          </a:prstGeom>
          <a:solidFill>
            <a:srgbClr val="3366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3557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533650" y="209550"/>
            <a:ext cx="4114800" cy="523220"/>
          </a:xfrm>
          <a:prstGeom prst="rect">
            <a:avLst/>
          </a:prstGeom>
          <a:solidFill>
            <a:srgbClr val="FFFF99"/>
          </a:solidFill>
          <a:ln w="12700" cap="sq">
            <a:solidFill>
              <a:schemeClr val="accent1">
                <a:shade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ES" sz="1400">
                <a:latin typeface="Arial Narrow" pitchFamily="34" charset="0"/>
                <a:cs typeface="Arial" charset="0"/>
              </a:rPr>
              <a:t>Laboratorio de Cronobiología </a:t>
            </a:r>
          </a:p>
          <a:p>
            <a:pPr algn="ctr" eaLnBrk="0" hangingPunct="0">
              <a:defRPr/>
            </a:pPr>
            <a:r>
              <a:rPr lang="es-ES" sz="1400">
                <a:latin typeface="Arial Narrow" pitchFamily="34" charset="0"/>
                <a:cs typeface="Arial" charset="0"/>
              </a:rPr>
              <a:t>Universidad de Murcia</a:t>
            </a:r>
          </a:p>
        </p:txBody>
      </p:sp>
      <p:pic>
        <p:nvPicPr>
          <p:cNvPr id="5" name="Picture 21" descr="DSC00688"/>
          <p:cNvPicPr>
            <a:picLocks noChangeAspect="1" noChangeArrowheads="1"/>
          </p:cNvPicPr>
          <p:nvPr/>
        </p:nvPicPr>
        <p:blipFill>
          <a:blip r:embed="rId3" cstate="print"/>
          <a:srcRect l="38099" t="11498" r="53557" b="74914"/>
          <a:stretch>
            <a:fillRect/>
          </a:stretch>
        </p:blipFill>
        <p:spPr bwMode="auto">
          <a:xfrm>
            <a:off x="4454525" y="3048011"/>
            <a:ext cx="1208088" cy="13081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6" name="Picture 21" descr="DSC00688"/>
          <p:cNvPicPr>
            <a:picLocks noChangeAspect="1" noChangeArrowheads="1"/>
          </p:cNvPicPr>
          <p:nvPr/>
        </p:nvPicPr>
        <p:blipFill>
          <a:blip r:embed="rId3" cstate="print"/>
          <a:srcRect l="50014" t="11825" r="40279" b="73227"/>
          <a:stretch>
            <a:fillRect/>
          </a:stretch>
        </p:blipFill>
        <p:spPr bwMode="auto">
          <a:xfrm>
            <a:off x="2971800" y="3036899"/>
            <a:ext cx="1290638" cy="13208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9" name="Picture 21" descr="DSC00688"/>
          <p:cNvPicPr>
            <a:picLocks noChangeAspect="1" noChangeArrowheads="1"/>
          </p:cNvPicPr>
          <p:nvPr/>
        </p:nvPicPr>
        <p:blipFill>
          <a:blip r:embed="rId3" cstate="print"/>
          <a:srcRect l="77003" t="47476" r="14653" b="36217"/>
          <a:stretch>
            <a:fillRect/>
          </a:stretch>
        </p:blipFill>
        <p:spPr bwMode="auto">
          <a:xfrm>
            <a:off x="381000" y="3057536"/>
            <a:ext cx="998538" cy="12985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4" name="Picture 21" descr="DSC00688"/>
          <p:cNvPicPr>
            <a:picLocks noChangeAspect="1" noChangeArrowheads="1"/>
          </p:cNvPicPr>
          <p:nvPr/>
        </p:nvPicPr>
        <p:blipFill>
          <a:blip r:embed="rId3" cstate="print"/>
          <a:srcRect l="61493" t="53333" r="26682" b="25334"/>
          <a:stretch>
            <a:fillRect/>
          </a:stretch>
        </p:blipFill>
        <p:spPr bwMode="auto">
          <a:xfrm>
            <a:off x="6197600" y="850911"/>
            <a:ext cx="1079500" cy="1296988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5" name="Picture 21" descr="DSC00688"/>
          <p:cNvPicPr>
            <a:picLocks noChangeAspect="1" noChangeArrowheads="1"/>
          </p:cNvPicPr>
          <p:nvPr/>
        </p:nvPicPr>
        <p:blipFill>
          <a:blip r:embed="rId3" cstate="print"/>
          <a:srcRect l="48485" t="49778" r="42055" b="32444"/>
          <a:stretch>
            <a:fillRect/>
          </a:stretch>
        </p:blipFill>
        <p:spPr bwMode="auto">
          <a:xfrm>
            <a:off x="4724400" y="850911"/>
            <a:ext cx="1036638" cy="1296988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07527" name="15 CuadroTexto"/>
          <p:cNvSpPr txBox="1">
            <a:spLocks noChangeArrowheads="1"/>
          </p:cNvSpPr>
          <p:nvPr/>
        </p:nvSpPr>
        <p:spPr bwMode="auto">
          <a:xfrm>
            <a:off x="1534159" y="2224099"/>
            <a:ext cx="1487807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</a:rPr>
              <a:t>Juan Antonio </a:t>
            </a:r>
          </a:p>
          <a:p>
            <a:pPr algn="ctr" eaLnBrk="1" hangingPunct="1"/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</a:rPr>
              <a:t>Madrid</a:t>
            </a:r>
          </a:p>
        </p:txBody>
      </p:sp>
      <p:sp>
        <p:nvSpPr>
          <p:cNvPr id="107528" name="16 CuadroTexto"/>
          <p:cNvSpPr txBox="1">
            <a:spLocks noChangeArrowheads="1"/>
          </p:cNvSpPr>
          <p:nvPr/>
        </p:nvSpPr>
        <p:spPr bwMode="auto">
          <a:xfrm>
            <a:off x="3124200" y="2298711"/>
            <a:ext cx="13703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</a:rPr>
              <a:t>Ángeles Rol</a:t>
            </a:r>
          </a:p>
        </p:txBody>
      </p:sp>
      <p:sp>
        <p:nvSpPr>
          <p:cNvPr id="107529" name="17 CuadroTexto"/>
          <p:cNvSpPr txBox="1">
            <a:spLocks noChangeArrowheads="1"/>
          </p:cNvSpPr>
          <p:nvPr/>
        </p:nvSpPr>
        <p:spPr bwMode="auto">
          <a:xfrm>
            <a:off x="4495800" y="2262199"/>
            <a:ext cx="15824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</a:rPr>
              <a:t>Pilar Mendiola</a:t>
            </a:r>
          </a:p>
        </p:txBody>
      </p:sp>
      <p:sp>
        <p:nvSpPr>
          <p:cNvPr id="107530" name="18 CuadroTexto"/>
          <p:cNvSpPr txBox="1">
            <a:spLocks noChangeArrowheads="1"/>
          </p:cNvSpPr>
          <p:nvPr/>
        </p:nvSpPr>
        <p:spPr bwMode="auto">
          <a:xfrm>
            <a:off x="6019800" y="2271724"/>
            <a:ext cx="167225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</a:rPr>
              <a:t>Jorge de Costa</a:t>
            </a:r>
          </a:p>
        </p:txBody>
      </p:sp>
      <p:sp>
        <p:nvSpPr>
          <p:cNvPr id="107531" name="19 CuadroTexto"/>
          <p:cNvSpPr txBox="1">
            <a:spLocks noChangeArrowheads="1"/>
          </p:cNvSpPr>
          <p:nvPr/>
        </p:nvSpPr>
        <p:spPr bwMode="auto">
          <a:xfrm>
            <a:off x="197374" y="4433899"/>
            <a:ext cx="14388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</a:rPr>
              <a:t>Beatriz Baño</a:t>
            </a:r>
          </a:p>
        </p:txBody>
      </p:sp>
      <p:sp>
        <p:nvSpPr>
          <p:cNvPr id="107532" name="20 CuadroTexto"/>
          <p:cNvSpPr txBox="1">
            <a:spLocks noChangeArrowheads="1"/>
          </p:cNvSpPr>
          <p:nvPr/>
        </p:nvSpPr>
        <p:spPr bwMode="auto">
          <a:xfrm>
            <a:off x="1524000" y="4433899"/>
            <a:ext cx="13716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</a:rPr>
              <a:t>Mª Ángeles Bonmatí</a:t>
            </a:r>
          </a:p>
        </p:txBody>
      </p:sp>
      <p:sp>
        <p:nvSpPr>
          <p:cNvPr id="107533" name="21 CuadroTexto"/>
          <p:cNvSpPr txBox="1">
            <a:spLocks noChangeArrowheads="1"/>
          </p:cNvSpPr>
          <p:nvPr/>
        </p:nvSpPr>
        <p:spPr bwMode="auto">
          <a:xfrm>
            <a:off x="2957513" y="4433899"/>
            <a:ext cx="13716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</a:rPr>
              <a:t>Elisabet Ortiz</a:t>
            </a:r>
          </a:p>
        </p:txBody>
      </p:sp>
      <p:sp>
        <p:nvSpPr>
          <p:cNvPr id="107534" name="22 CuadroTexto"/>
          <p:cNvSpPr txBox="1">
            <a:spLocks noChangeArrowheads="1"/>
          </p:cNvSpPr>
          <p:nvPr/>
        </p:nvSpPr>
        <p:spPr bwMode="auto">
          <a:xfrm>
            <a:off x="4419600" y="4433899"/>
            <a:ext cx="13716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</a:rPr>
              <a:t>Antonio Martínez</a:t>
            </a:r>
          </a:p>
        </p:txBody>
      </p:sp>
      <p:sp>
        <p:nvSpPr>
          <p:cNvPr id="107535" name="23 CuadroTexto"/>
          <p:cNvSpPr txBox="1">
            <a:spLocks noChangeArrowheads="1"/>
          </p:cNvSpPr>
          <p:nvPr/>
        </p:nvSpPr>
        <p:spPr bwMode="auto">
          <a:xfrm>
            <a:off x="5867400" y="4433899"/>
            <a:ext cx="13716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</a:rPr>
              <a:t>Mª José Martínez</a:t>
            </a:r>
          </a:p>
        </p:txBody>
      </p:sp>
      <p:sp>
        <p:nvSpPr>
          <p:cNvPr id="107536" name="24 CuadroTexto"/>
          <p:cNvSpPr txBox="1">
            <a:spLocks noChangeArrowheads="1"/>
          </p:cNvSpPr>
          <p:nvPr/>
        </p:nvSpPr>
        <p:spPr bwMode="auto">
          <a:xfrm>
            <a:off x="7162800" y="4433899"/>
            <a:ext cx="13716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</a:rPr>
              <a:t>Raquel Argüelles</a:t>
            </a:r>
          </a:p>
        </p:txBody>
      </p:sp>
      <p:pic>
        <p:nvPicPr>
          <p:cNvPr id="27" name="Picture 21" descr="DSC00688"/>
          <p:cNvPicPr>
            <a:picLocks noChangeAspect="1" noChangeArrowheads="1"/>
          </p:cNvPicPr>
          <p:nvPr/>
        </p:nvPicPr>
        <p:blipFill>
          <a:blip r:embed="rId3" cstate="print"/>
          <a:srcRect l="62725" t="11185" r="27815" b="71037"/>
          <a:stretch>
            <a:fillRect/>
          </a:stretch>
        </p:blipFill>
        <p:spPr bwMode="auto">
          <a:xfrm>
            <a:off x="1714500" y="850911"/>
            <a:ext cx="1066800" cy="13335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026" name="Picture 2" descr="E:\ALG\Agroturismo Granada\foto_cena.jpg"/>
          <p:cNvPicPr>
            <a:picLocks noChangeAspect="1" noChangeArrowheads="1"/>
          </p:cNvPicPr>
          <p:nvPr/>
        </p:nvPicPr>
        <p:blipFill>
          <a:blip r:embed="rId4" cstate="print"/>
          <a:srcRect l="42500" t="22222" r="38333" b="45555"/>
          <a:stretch>
            <a:fillRect/>
          </a:stretch>
        </p:blipFill>
        <p:spPr bwMode="auto">
          <a:xfrm>
            <a:off x="1655763" y="3022611"/>
            <a:ext cx="1087437" cy="13716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29" name="Picture 21" descr="DSC00688"/>
          <p:cNvPicPr>
            <a:picLocks noChangeAspect="1" noChangeArrowheads="1"/>
          </p:cNvPicPr>
          <p:nvPr/>
        </p:nvPicPr>
        <p:blipFill>
          <a:blip r:embed="rId3" cstate="print"/>
          <a:srcRect l="3597" t="21852" r="85760" b="58592"/>
          <a:stretch>
            <a:fillRect/>
          </a:stretch>
        </p:blipFill>
        <p:spPr bwMode="auto">
          <a:xfrm>
            <a:off x="3200400" y="850911"/>
            <a:ext cx="1090613" cy="13335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30" name="29 Imagen" descr="CVAI.jpg"/>
          <p:cNvPicPr>
            <a:picLocks noChangeAspect="1"/>
          </p:cNvPicPr>
          <p:nvPr/>
        </p:nvPicPr>
        <p:blipFill>
          <a:blip r:embed="rId5" cstate="print"/>
          <a:srcRect r="11765" b="19786"/>
          <a:stretch>
            <a:fillRect/>
          </a:stretch>
        </p:blipFill>
        <p:spPr>
          <a:xfrm>
            <a:off x="5867400" y="3022611"/>
            <a:ext cx="1371600" cy="137160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07541" name="AutoShape 2" descr="https://webmail.atica.um.es/imp/view.php?actionID=view_attach&amp;id=2&amp;muid=%7B5%7DINBOX25551&amp;uniq=1398098111167"/>
          <p:cNvSpPr>
            <a:spLocks noChangeAspect="1" noChangeArrowheads="1"/>
          </p:cNvSpPr>
          <p:nvPr/>
        </p:nvSpPr>
        <p:spPr bwMode="auto">
          <a:xfrm>
            <a:off x="155575" y="-2955925"/>
            <a:ext cx="6667500" cy="616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7542" name="AutoShape 4" descr="https://webmail.atica.um.es/imp/view.php?actionID=view_attach&amp;id=2&amp;muid=%7B5%7DINBOX25551&amp;uniq=1398098672120"/>
          <p:cNvSpPr>
            <a:spLocks noChangeAspect="1" noChangeArrowheads="1"/>
          </p:cNvSpPr>
          <p:nvPr/>
        </p:nvSpPr>
        <p:spPr bwMode="auto">
          <a:xfrm>
            <a:off x="155575" y="-2955925"/>
            <a:ext cx="6667500" cy="616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pic>
        <p:nvPicPr>
          <p:cNvPr id="107543" name="27 Imagen" descr="Raquel.jpg"/>
          <p:cNvPicPr>
            <a:picLocks noChangeAspect="1"/>
          </p:cNvPicPr>
          <p:nvPr/>
        </p:nvPicPr>
        <p:blipFill>
          <a:blip r:embed="rId6" cstate="print">
            <a:lum contrast="2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730" t="3749" r="29730" b="41479"/>
          <a:stretch>
            <a:fillRect/>
          </a:stretch>
        </p:blipFill>
        <p:spPr bwMode="auto">
          <a:xfrm>
            <a:off x="7391400" y="3022611"/>
            <a:ext cx="1127125" cy="14097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Agrupar 42"/>
          <p:cNvGrpSpPr>
            <a:grpSpLocks/>
          </p:cNvGrpSpPr>
          <p:nvPr/>
        </p:nvGrpSpPr>
        <p:grpSpPr bwMode="auto">
          <a:xfrm>
            <a:off x="0" y="22225"/>
            <a:ext cx="1698625" cy="936625"/>
            <a:chOff x="0" y="0"/>
            <a:chExt cx="4444802" cy="2047644"/>
          </a:xfrm>
        </p:grpSpPr>
        <p:pic>
          <p:nvPicPr>
            <p:cNvPr id="107549" name="Imagen 3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1392" b="6969"/>
            <a:stretch>
              <a:fillRect/>
            </a:stretch>
          </p:blipFill>
          <p:spPr bwMode="auto">
            <a:xfrm>
              <a:off x="0" y="0"/>
              <a:ext cx="4444802" cy="1725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550" name="Imagen 3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9257" t="26013" r="11037" b="16940"/>
            <a:stretch>
              <a:fillRect/>
            </a:stretch>
          </p:blipFill>
          <p:spPr bwMode="auto">
            <a:xfrm>
              <a:off x="1921200" y="1316865"/>
              <a:ext cx="2507321" cy="730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7545" name="Imagen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0200" y="22225"/>
            <a:ext cx="1193800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CuadroTexto 31"/>
          <p:cNvSpPr txBox="1"/>
          <p:nvPr/>
        </p:nvSpPr>
        <p:spPr>
          <a:xfrm>
            <a:off x="270932" y="5784579"/>
            <a:ext cx="6125801" cy="954107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</a:t>
            </a:r>
            <a:r>
              <a:rPr lang="es-ES" sz="1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Healing</a:t>
            </a:r>
            <a:r>
              <a:rPr lang="es-E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</a:t>
            </a:r>
            <a:r>
              <a:rPr lang="es-ES" sz="1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Drop</a:t>
            </a:r>
            <a:r>
              <a:rPr lang="es-E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-Detector de somnolencia INNPACTO</a:t>
            </a:r>
          </a:p>
          <a:p>
            <a:r>
              <a:rPr lang="es-E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-Iluminación circadiana. MINECO</a:t>
            </a:r>
          </a:p>
          <a:p>
            <a:r>
              <a:rPr lang="es-E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-Red RETICEF. Instituto de Salud Carlos III</a:t>
            </a:r>
          </a:p>
          <a:p>
            <a:r>
              <a:rPr lang="es-E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-Asesoría circadiana-Universidad de Murcia</a:t>
            </a:r>
            <a:endParaRPr lang="es-E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623385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 descr="Fondo diapos OBJETIV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827584" y="4941168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s-ES_tradnl" sz="2400" dirty="0" smtClean="0"/>
              <a:t>3. Evaluación de protocolos para la </a:t>
            </a:r>
            <a:r>
              <a:rPr lang="es-ES_tradnl" sz="2400" b="1" dirty="0" smtClean="0"/>
              <a:t>potenciación</a:t>
            </a:r>
            <a:r>
              <a:rPr lang="es-ES_tradnl" sz="2400" dirty="0" smtClean="0"/>
              <a:t> de los ritmos de sujetos frágiles o con patologías relacionadas</a:t>
            </a:r>
            <a:endParaRPr lang="es-ES" sz="2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1475656" y="188640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3.- Enfermedades digestivas y endocrino-metabólicas </a:t>
            </a:r>
            <a:endParaRPr lang="es-ES" sz="24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1475656" y="663079"/>
            <a:ext cx="4062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GI/IMIB/C030/2011. Nutrición</a:t>
            </a:r>
            <a:endParaRPr lang="es-ES" sz="24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1582168" y="1026858"/>
            <a:ext cx="3629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Juan Antonio Madrid Pérez</a:t>
            </a:r>
            <a:endParaRPr lang="es-ES" sz="24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827584" y="2003356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sz="2400" dirty="0" smtClean="0"/>
              <a:t>Desarrollo y validación de la </a:t>
            </a:r>
            <a:r>
              <a:rPr lang="es-ES" sz="2400" b="1" dirty="0" smtClean="0"/>
              <a:t>monitorización</a:t>
            </a:r>
            <a:r>
              <a:rPr lang="es-ES" sz="2400" dirty="0" smtClean="0"/>
              <a:t> ambulatoria circadiana para valoración de </a:t>
            </a:r>
            <a:r>
              <a:rPr lang="es-ES" sz="2400" dirty="0" err="1" smtClean="0"/>
              <a:t>cronodisrupción</a:t>
            </a:r>
            <a:r>
              <a:rPr lang="es-ES" sz="2400" dirty="0" smtClean="0"/>
              <a:t> y alteraciones de sueño mediante dispositivos integrados en vestimenta (</a:t>
            </a:r>
            <a:r>
              <a:rPr lang="es-ES" sz="2400" i="1" dirty="0" err="1" smtClean="0"/>
              <a:t>wearables</a:t>
            </a:r>
            <a:r>
              <a:rPr lang="es-ES" sz="2400" dirty="0" smtClean="0"/>
              <a:t>)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827584" y="3668831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s-ES" sz="2400" dirty="0" smtClean="0"/>
              <a:t>2. Desarrollo de algoritmos automáticos para la </a:t>
            </a:r>
            <a:r>
              <a:rPr lang="es-ES" sz="2400" b="1" dirty="0" smtClean="0"/>
              <a:t>evaluación</a:t>
            </a:r>
            <a:r>
              <a:rPr lang="es-ES" sz="2400" dirty="0" smtClean="0"/>
              <a:t> del sueño y ritmos circadianos mediante empleo de técnicas </a:t>
            </a:r>
            <a:r>
              <a:rPr lang="es-ES" sz="2400" i="1" dirty="0" err="1" smtClean="0"/>
              <a:t>big</a:t>
            </a:r>
            <a:r>
              <a:rPr lang="es-ES" sz="2400" i="1" dirty="0" smtClean="0"/>
              <a:t> da</a:t>
            </a:r>
            <a:r>
              <a:rPr lang="es-ES" sz="2400" dirty="0" smtClean="0"/>
              <a:t>ta y plataformas informáticas.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20"/>
          <p:cNvGrpSpPr/>
          <p:nvPr/>
        </p:nvGrpSpPr>
        <p:grpSpPr>
          <a:xfrm>
            <a:off x="4927600" y="853196"/>
            <a:ext cx="3734078" cy="2597347"/>
            <a:chOff x="4927600" y="1320044"/>
            <a:chExt cx="3734078" cy="2597347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27600" y="1320044"/>
              <a:ext cx="3734078" cy="2597347"/>
            </a:xfrm>
            <a:prstGeom prst="rect">
              <a:avLst/>
            </a:prstGeom>
          </p:spPr>
        </p:pic>
        <p:sp>
          <p:nvSpPr>
            <p:cNvPr id="30" name="CuadroTexto 29"/>
            <p:cNvSpPr txBox="1"/>
            <p:nvPr/>
          </p:nvSpPr>
          <p:spPr>
            <a:xfrm rot="19210201">
              <a:off x="5442680" y="2292838"/>
              <a:ext cx="17868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rgbClr val="3366FF"/>
                  </a:solidFill>
                </a:rPr>
                <a:t>Kronowizard</a:t>
              </a:r>
              <a:endParaRPr lang="es-ES" sz="2400" dirty="0">
                <a:solidFill>
                  <a:srgbClr val="3366FF"/>
                </a:solidFill>
              </a:endParaRPr>
            </a:p>
          </p:txBody>
        </p:sp>
      </p:grpSp>
      <p:grpSp>
        <p:nvGrpSpPr>
          <p:cNvPr id="5" name="Agrupar 21"/>
          <p:cNvGrpSpPr/>
          <p:nvPr/>
        </p:nvGrpSpPr>
        <p:grpSpPr>
          <a:xfrm>
            <a:off x="4625030" y="3214279"/>
            <a:ext cx="3843720" cy="3040354"/>
            <a:chOff x="4625030" y="3681129"/>
            <a:chExt cx="3843720" cy="3040354"/>
          </a:xfrm>
        </p:grpSpPr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25030" y="4227727"/>
              <a:ext cx="3843720" cy="2493756"/>
            </a:xfrm>
            <a:prstGeom prst="rect">
              <a:avLst/>
            </a:prstGeom>
          </p:spPr>
        </p:pic>
        <p:sp>
          <p:nvSpPr>
            <p:cNvPr id="7" name="Flecha derecha 6"/>
            <p:cNvSpPr/>
            <p:nvPr/>
          </p:nvSpPr>
          <p:spPr>
            <a:xfrm rot="5400000">
              <a:off x="6302326" y="3793702"/>
              <a:ext cx="659172" cy="434025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" name="CuadroTexto 30"/>
            <p:cNvSpPr txBox="1"/>
            <p:nvPr/>
          </p:nvSpPr>
          <p:spPr>
            <a:xfrm rot="19210201">
              <a:off x="5713711" y="5031730"/>
              <a:ext cx="20779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 err="1" smtClean="0">
                  <a:solidFill>
                    <a:srgbClr val="3366FF"/>
                  </a:solidFill>
                </a:rPr>
                <a:t>Circadianware</a:t>
              </a:r>
              <a:endParaRPr lang="es-ES" sz="2400" dirty="0">
                <a:solidFill>
                  <a:srgbClr val="3366FF"/>
                </a:solidFill>
              </a:endParaRPr>
            </a:p>
          </p:txBody>
        </p:sp>
      </p:grpSp>
      <p:grpSp>
        <p:nvGrpSpPr>
          <p:cNvPr id="9" name="Agrupar 24"/>
          <p:cNvGrpSpPr/>
          <p:nvPr/>
        </p:nvGrpSpPr>
        <p:grpSpPr>
          <a:xfrm>
            <a:off x="201926" y="4447652"/>
            <a:ext cx="4423104" cy="1806983"/>
            <a:chOff x="201926" y="4914500"/>
            <a:chExt cx="4423104" cy="1806983"/>
          </a:xfrm>
        </p:grpSpPr>
        <p:grpSp>
          <p:nvGrpSpPr>
            <p:cNvPr id="10" name="Agrupar 22"/>
            <p:cNvGrpSpPr/>
            <p:nvPr/>
          </p:nvGrpSpPr>
          <p:grpSpPr>
            <a:xfrm>
              <a:off x="201926" y="4914500"/>
              <a:ext cx="4423104" cy="1806983"/>
              <a:chOff x="201926" y="4914500"/>
              <a:chExt cx="4423104" cy="1806983"/>
            </a:xfrm>
          </p:grpSpPr>
          <p:grpSp>
            <p:nvGrpSpPr>
              <p:cNvPr id="11" name="Agrupar 14"/>
              <p:cNvGrpSpPr/>
              <p:nvPr/>
            </p:nvGrpSpPr>
            <p:grpSpPr>
              <a:xfrm>
                <a:off x="201926" y="4914500"/>
                <a:ext cx="3785889" cy="1806983"/>
                <a:chOff x="-47624" y="1572524"/>
                <a:chExt cx="8388770" cy="5024811"/>
              </a:xfrm>
            </p:grpSpPr>
            <p:pic>
              <p:nvPicPr>
                <p:cNvPr id="16" name="Imagen 15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-47624" y="1572524"/>
                  <a:ext cx="3446386" cy="4715494"/>
                </a:xfrm>
                <a:prstGeom prst="rect">
                  <a:avLst/>
                </a:prstGeom>
              </p:spPr>
            </p:pic>
            <p:pic>
              <p:nvPicPr>
                <p:cNvPr id="17" name="Imagen 16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3810788" y="4045262"/>
                  <a:ext cx="4530358" cy="2552073"/>
                </a:xfrm>
                <a:prstGeom prst="rect">
                  <a:avLst/>
                </a:prstGeom>
              </p:spPr>
            </p:pic>
            <p:pic>
              <p:nvPicPr>
                <p:cNvPr id="18" name="Imagen 17"/>
                <p:cNvPicPr>
                  <a:picLocks noChangeAspect="1"/>
                </p:cNvPicPr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4205095" y="1572524"/>
                  <a:ext cx="3573984" cy="2472738"/>
                </a:xfrm>
                <a:prstGeom prst="rect">
                  <a:avLst/>
                </a:prstGeom>
              </p:spPr>
            </p:pic>
          </p:grpSp>
          <p:sp>
            <p:nvSpPr>
              <p:cNvPr id="8" name="Flecha izquierda 7"/>
              <p:cNvSpPr/>
              <p:nvPr/>
            </p:nvSpPr>
            <p:spPr>
              <a:xfrm>
                <a:off x="3987815" y="5336902"/>
                <a:ext cx="637215" cy="466825"/>
              </a:xfrm>
              <a:prstGeom prst="lef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32" name="CuadroTexto 31"/>
            <p:cNvSpPr txBox="1"/>
            <p:nvPr/>
          </p:nvSpPr>
          <p:spPr>
            <a:xfrm rot="19210201">
              <a:off x="1139517" y="5106070"/>
              <a:ext cx="20779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 err="1" smtClean="0">
                  <a:solidFill>
                    <a:srgbClr val="3366FF"/>
                  </a:solidFill>
                </a:rPr>
                <a:t>Kronohelper</a:t>
              </a:r>
              <a:endParaRPr lang="es-ES" sz="2400" dirty="0">
                <a:solidFill>
                  <a:srgbClr val="3366FF"/>
                </a:solidFill>
              </a:endParaRPr>
            </a:p>
          </p:txBody>
        </p:sp>
      </p:grpSp>
      <p:grpSp>
        <p:nvGrpSpPr>
          <p:cNvPr id="15" name="Agrupar 23"/>
          <p:cNvGrpSpPr/>
          <p:nvPr/>
        </p:nvGrpSpPr>
        <p:grpSpPr>
          <a:xfrm>
            <a:off x="169317" y="3214280"/>
            <a:ext cx="2579125" cy="1158323"/>
            <a:chOff x="169317" y="3681128"/>
            <a:chExt cx="2579125" cy="1158323"/>
          </a:xfrm>
        </p:grpSpPr>
        <p:sp>
          <p:nvSpPr>
            <p:cNvPr id="19" name="Flecha derecha 18"/>
            <p:cNvSpPr/>
            <p:nvPr/>
          </p:nvSpPr>
          <p:spPr>
            <a:xfrm rot="16200000">
              <a:off x="2092587" y="3940761"/>
              <a:ext cx="866061" cy="445648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9317" y="3681128"/>
              <a:ext cx="1294918" cy="1158323"/>
            </a:xfrm>
            <a:prstGeom prst="rect">
              <a:avLst/>
            </a:prstGeom>
          </p:spPr>
        </p:pic>
        <p:sp>
          <p:nvSpPr>
            <p:cNvPr id="33" name="CuadroTexto 32"/>
            <p:cNvSpPr txBox="1"/>
            <p:nvPr/>
          </p:nvSpPr>
          <p:spPr>
            <a:xfrm rot="19210201">
              <a:off x="612895" y="3840931"/>
              <a:ext cx="20779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 err="1" smtClean="0">
                  <a:solidFill>
                    <a:srgbClr val="3366FF"/>
                  </a:solidFill>
                </a:rPr>
                <a:t>Kronolight</a:t>
              </a:r>
              <a:endParaRPr lang="es-ES" sz="2400" dirty="0">
                <a:solidFill>
                  <a:srgbClr val="3366FF"/>
                </a:solidFill>
              </a:endParaRPr>
            </a:p>
          </p:txBody>
        </p:sp>
      </p:grpSp>
      <p:sp>
        <p:nvSpPr>
          <p:cNvPr id="6" name="Flecha derecha 5"/>
          <p:cNvSpPr/>
          <p:nvPr/>
        </p:nvSpPr>
        <p:spPr>
          <a:xfrm>
            <a:off x="3572606" y="1183495"/>
            <a:ext cx="830418" cy="514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03738" y="1772195"/>
            <a:ext cx="1173328" cy="730349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395597" y="2502543"/>
            <a:ext cx="1181468" cy="909177"/>
          </a:xfrm>
          <a:prstGeom prst="rect">
            <a:avLst/>
          </a:prstGeom>
        </p:spPr>
      </p:pic>
      <p:sp>
        <p:nvSpPr>
          <p:cNvPr id="36" name="CuadroTexto 35"/>
          <p:cNvSpPr txBox="1"/>
          <p:nvPr/>
        </p:nvSpPr>
        <p:spPr>
          <a:xfrm rot="19210201">
            <a:off x="3196956" y="2349052"/>
            <a:ext cx="1581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>
                <a:solidFill>
                  <a:srgbClr val="3366FF"/>
                </a:solidFill>
              </a:rPr>
              <a:t>Kronobed</a:t>
            </a:r>
            <a:endParaRPr lang="es-ES" sz="2400" dirty="0">
              <a:solidFill>
                <a:srgbClr val="3366FF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1315" y="1195251"/>
            <a:ext cx="2044701" cy="1611097"/>
          </a:xfrm>
          <a:prstGeom prst="rect">
            <a:avLst/>
          </a:prstGeom>
        </p:spPr>
      </p:pic>
      <p:sp>
        <p:nvSpPr>
          <p:cNvPr id="29" name="CuadroTexto 28"/>
          <p:cNvSpPr txBox="1"/>
          <p:nvPr/>
        </p:nvSpPr>
        <p:spPr>
          <a:xfrm rot="19210201">
            <a:off x="575150" y="1665231"/>
            <a:ext cx="1581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3366FF"/>
                </a:solidFill>
              </a:rPr>
              <a:t>Kronowise</a:t>
            </a:r>
            <a:endParaRPr lang="es-ES" sz="2400" dirty="0">
              <a:solidFill>
                <a:srgbClr val="3366FF"/>
              </a:solidFill>
            </a:endParaRPr>
          </a:p>
        </p:txBody>
      </p:sp>
      <p:sp>
        <p:nvSpPr>
          <p:cNvPr id="37" name="Rectangle 81"/>
          <p:cNvSpPr>
            <a:spLocks noChangeArrowheads="1"/>
          </p:cNvSpPr>
          <p:nvPr/>
        </p:nvSpPr>
        <p:spPr bwMode="auto">
          <a:xfrm flipV="1">
            <a:off x="0" y="710139"/>
            <a:ext cx="9143999" cy="46220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95048" y="6320795"/>
            <a:ext cx="19518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J.A. Madrid, 2016</a:t>
            </a:r>
            <a:endParaRPr lang="es-ES" sz="1100" dirty="0"/>
          </a:p>
        </p:txBody>
      </p:sp>
      <p:pic>
        <p:nvPicPr>
          <p:cNvPr id="39" name="Imagen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13" y="7938"/>
            <a:ext cx="1677987" cy="68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27"/>
          <p:cNvSpPr>
            <a:spLocks noChangeArrowheads="1"/>
          </p:cNvSpPr>
          <p:nvPr/>
        </p:nvSpPr>
        <p:spPr bwMode="auto">
          <a:xfrm flipH="1">
            <a:off x="-324544" y="-243408"/>
            <a:ext cx="8940802" cy="93132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7" rIns="92075" bIns="46037" anchor="b" anchorCtr="1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S_tradnl" sz="4400" dirty="0" smtClean="0">
                <a:solidFill>
                  <a:srgbClr val="558ED5"/>
                </a:solidFill>
                <a:latin typeface="Arial Narrow" charset="0"/>
              </a:rPr>
              <a:t>Desarrollos técnicos</a:t>
            </a:r>
            <a:endParaRPr lang="es-ES_tradnl" sz="4400" dirty="0">
              <a:solidFill>
                <a:srgbClr val="558ED5"/>
              </a:solidFill>
              <a:latin typeface="Arial Narrow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793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 descr="Fondo diapos PROYECT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683568" y="2564904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INFLUENCE OF CHRONODISRUPTION ON HUMAN HEALTH (CRONOHEALTH). GERM. 2016-2020. J.A. Madrid</a:t>
            </a:r>
            <a:endParaRPr lang="es-ES" sz="2400" b="1" dirty="0" smtClean="0"/>
          </a:p>
        </p:txBody>
      </p:sp>
      <p:sp>
        <p:nvSpPr>
          <p:cNvPr id="10" name="9 CuadroTexto"/>
          <p:cNvSpPr txBox="1"/>
          <p:nvPr/>
        </p:nvSpPr>
        <p:spPr>
          <a:xfrm>
            <a:off x="1475656" y="188640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3.- Enfermedades digestivas y endocrino-metabólicas </a:t>
            </a:r>
            <a:endParaRPr lang="es-ES" sz="24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475656" y="663079"/>
            <a:ext cx="4062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GI/IMIB/C030/2011. Nutrición</a:t>
            </a:r>
            <a:endParaRPr lang="es-ES" sz="2400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582168" y="1026858"/>
            <a:ext cx="3629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Juan Antonio Madrid Pérez</a:t>
            </a:r>
            <a:endParaRPr lang="es-ES" sz="2400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47564" y="3501008"/>
            <a:ext cx="7848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s-ES" sz="2400" dirty="0" smtClean="0"/>
              <a:t>2. DESARROLLO DE UNA FUENTE DE LUZ SALUDABLE: DISEÑO, EVALUACIÓN, Y EFECTO SOBRE LA CRONODISRUPCIÓN EN HUMANOS. </a:t>
            </a:r>
            <a:r>
              <a:rPr lang="es-ES" sz="2400" dirty="0" smtClean="0"/>
              <a:t>2015-2017.</a:t>
            </a:r>
            <a:r>
              <a:rPr lang="es-ES_tradnl" sz="2400" dirty="0" smtClean="0"/>
              <a:t> </a:t>
            </a:r>
            <a:r>
              <a:rPr lang="es-ES" sz="2400" dirty="0" smtClean="0"/>
              <a:t>J.A. </a:t>
            </a:r>
            <a:r>
              <a:rPr lang="es-ES" sz="2400" dirty="0" smtClean="0"/>
              <a:t>Madrid</a:t>
            </a:r>
            <a:r>
              <a:rPr lang="es-ES" dirty="0" smtClean="0"/>
              <a:t>. </a:t>
            </a:r>
            <a:r>
              <a:rPr lang="es-ES_tradnl" dirty="0" smtClean="0"/>
              <a:t>Ministerio </a:t>
            </a:r>
            <a:r>
              <a:rPr lang="es-ES_tradnl" dirty="0" smtClean="0"/>
              <a:t>de Economía y </a:t>
            </a:r>
            <a:r>
              <a:rPr lang="es-ES_tradnl" dirty="0" smtClean="0"/>
              <a:t>Competitividad.</a:t>
            </a:r>
            <a:endParaRPr lang="es-ES" sz="2400" b="1" dirty="0" smtClean="0"/>
          </a:p>
        </p:txBody>
      </p:sp>
      <p:sp>
        <p:nvSpPr>
          <p:cNvPr id="15" name="14 CuadroTexto"/>
          <p:cNvSpPr txBox="1"/>
          <p:nvPr/>
        </p:nvSpPr>
        <p:spPr>
          <a:xfrm>
            <a:off x="683568" y="4941168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s-ES" sz="2400" dirty="0" smtClean="0"/>
              <a:t>3. LA HORA DE LA COMIDA: HACIA UN TRATAMIENTO MÁS EFICAZ DE LA OBESIDAD Y EL SÍNDROME METABÓLICO. 2016-2018. M. </a:t>
            </a:r>
            <a:r>
              <a:rPr lang="es-ES" sz="2400" dirty="0" err="1" smtClean="0"/>
              <a:t>Garaulet</a:t>
            </a:r>
            <a:r>
              <a:rPr lang="es-ES" sz="2400" dirty="0" smtClean="0"/>
              <a:t>.</a:t>
            </a:r>
            <a:r>
              <a:rPr lang="es-ES_tradnl" sz="2400" dirty="0" smtClean="0"/>
              <a:t> </a:t>
            </a:r>
            <a:r>
              <a:rPr lang="es-ES_tradnl" dirty="0" smtClean="0"/>
              <a:t>Ministerio de Economía y Competitividad</a:t>
            </a:r>
            <a:endParaRPr lang="es-E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 descr="Fondo diapos PUBLICACION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647564" y="2348880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1.-Rubio-Sastre P, </a:t>
            </a:r>
            <a:r>
              <a:rPr lang="es-ES" dirty="0" err="1" smtClean="0"/>
              <a:t>Scheer</a:t>
            </a:r>
            <a:r>
              <a:rPr lang="es-ES" dirty="0" smtClean="0"/>
              <a:t> FA, Gómez-Abellán P, Madrid JA, </a:t>
            </a:r>
            <a:r>
              <a:rPr lang="es-ES" dirty="0" err="1" smtClean="0"/>
              <a:t>Garaulet</a:t>
            </a:r>
            <a:r>
              <a:rPr lang="es-ES" dirty="0" smtClean="0"/>
              <a:t> M. </a:t>
            </a:r>
            <a:r>
              <a:rPr lang="es-ES" dirty="0" err="1" smtClean="0"/>
              <a:t>Acute</a:t>
            </a:r>
            <a:endParaRPr lang="es-ES" dirty="0" smtClean="0"/>
          </a:p>
          <a:p>
            <a:r>
              <a:rPr lang="es-ES" dirty="0" err="1" smtClean="0"/>
              <a:t>melatonin</a:t>
            </a:r>
            <a:r>
              <a:rPr lang="es-ES" dirty="0" smtClean="0"/>
              <a:t> </a:t>
            </a:r>
            <a:r>
              <a:rPr lang="es-ES" dirty="0" err="1" smtClean="0"/>
              <a:t>administration</a:t>
            </a:r>
            <a:r>
              <a:rPr lang="es-ES" dirty="0" smtClean="0"/>
              <a:t> in </a:t>
            </a:r>
            <a:r>
              <a:rPr lang="es-ES" dirty="0" err="1" smtClean="0"/>
              <a:t>humans</a:t>
            </a:r>
            <a:r>
              <a:rPr lang="es-ES" dirty="0" smtClean="0"/>
              <a:t> </a:t>
            </a:r>
            <a:r>
              <a:rPr lang="es-ES" dirty="0" err="1" smtClean="0"/>
              <a:t>impairs</a:t>
            </a:r>
            <a:r>
              <a:rPr lang="es-ES" dirty="0" smtClean="0"/>
              <a:t> </a:t>
            </a:r>
            <a:r>
              <a:rPr lang="es-ES" dirty="0" err="1" smtClean="0"/>
              <a:t>glucose</a:t>
            </a:r>
            <a:r>
              <a:rPr lang="es-ES" dirty="0" smtClean="0"/>
              <a:t> </a:t>
            </a:r>
            <a:r>
              <a:rPr lang="es-ES" dirty="0" err="1" smtClean="0"/>
              <a:t>tolerance</a:t>
            </a:r>
            <a:r>
              <a:rPr lang="es-ES" dirty="0" smtClean="0"/>
              <a:t> in </a:t>
            </a:r>
            <a:r>
              <a:rPr lang="es-ES" dirty="0" err="1" smtClean="0"/>
              <a:t>both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morning</a:t>
            </a:r>
            <a:r>
              <a:rPr lang="es-ES" dirty="0" smtClean="0"/>
              <a:t> and </a:t>
            </a:r>
            <a:r>
              <a:rPr lang="es-ES" dirty="0" err="1" smtClean="0"/>
              <a:t>evening</a:t>
            </a:r>
            <a:r>
              <a:rPr lang="es-ES" dirty="0" smtClean="0"/>
              <a:t>. </a:t>
            </a:r>
            <a:r>
              <a:rPr lang="es-ES" dirty="0" err="1" smtClean="0"/>
              <a:t>Sleep</a:t>
            </a:r>
            <a:r>
              <a:rPr lang="es-ES" dirty="0" smtClean="0"/>
              <a:t>. 2014 </a:t>
            </a:r>
            <a:r>
              <a:rPr lang="es-ES" dirty="0" err="1" smtClean="0"/>
              <a:t>Oct</a:t>
            </a:r>
            <a:r>
              <a:rPr lang="es-ES" dirty="0" smtClean="0"/>
              <a:t> 1;37(10):1715-9.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1547664" y="188640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3.- Enfermedades digestivas y endocrino-metabólicas </a:t>
            </a:r>
            <a:endParaRPr lang="es-ES" sz="24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547664" y="663079"/>
            <a:ext cx="4062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GI/IMIB/C030/2011. Nutrición</a:t>
            </a:r>
            <a:endParaRPr lang="es-ES" sz="2400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654176" y="1026858"/>
            <a:ext cx="3629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Juan Antonio Madrid Pérez</a:t>
            </a:r>
            <a:endParaRPr lang="es-ES" sz="2400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47564" y="3140968"/>
            <a:ext cx="78488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b="1" dirty="0" smtClean="0"/>
          </a:p>
          <a:p>
            <a:r>
              <a:rPr lang="es-ES" dirty="0" smtClean="0"/>
              <a:t>2. Ortiz-Tudela E, </a:t>
            </a:r>
            <a:r>
              <a:rPr lang="es-ES" dirty="0" err="1" smtClean="0"/>
              <a:t>Martinez-Nicolas</a:t>
            </a:r>
            <a:r>
              <a:rPr lang="es-ES" dirty="0" smtClean="0"/>
              <a:t> A, Campos M, Rol MA, Madrid JA. A new</a:t>
            </a:r>
          </a:p>
          <a:p>
            <a:r>
              <a:rPr lang="es-ES" dirty="0" err="1" smtClean="0"/>
              <a:t>integrated</a:t>
            </a:r>
            <a:r>
              <a:rPr lang="es-ES" dirty="0" smtClean="0"/>
              <a:t> variable </a:t>
            </a:r>
            <a:r>
              <a:rPr lang="es-ES" dirty="0" err="1" smtClean="0"/>
              <a:t>based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thermometry</a:t>
            </a:r>
            <a:r>
              <a:rPr lang="es-ES" dirty="0" smtClean="0"/>
              <a:t>, </a:t>
            </a:r>
            <a:r>
              <a:rPr lang="es-ES" dirty="0" err="1" smtClean="0"/>
              <a:t>actimetry</a:t>
            </a:r>
            <a:r>
              <a:rPr lang="es-ES" dirty="0" smtClean="0"/>
              <a:t> and </a:t>
            </a:r>
            <a:r>
              <a:rPr lang="es-ES" dirty="0" err="1" smtClean="0"/>
              <a:t>body</a:t>
            </a:r>
            <a:r>
              <a:rPr lang="es-ES" dirty="0" smtClean="0"/>
              <a:t> position (TAP) </a:t>
            </a:r>
            <a:r>
              <a:rPr lang="es-ES" dirty="0" err="1" smtClean="0"/>
              <a:t>to</a:t>
            </a:r>
            <a:endParaRPr lang="es-ES" dirty="0" smtClean="0"/>
          </a:p>
          <a:p>
            <a:r>
              <a:rPr lang="es-ES" dirty="0" err="1" smtClean="0"/>
              <a:t>evaluate</a:t>
            </a:r>
            <a:r>
              <a:rPr lang="es-ES" dirty="0" smtClean="0"/>
              <a:t> </a:t>
            </a:r>
            <a:r>
              <a:rPr lang="es-ES" dirty="0" err="1" smtClean="0"/>
              <a:t>circadian</a:t>
            </a:r>
            <a:r>
              <a:rPr lang="es-ES" dirty="0" smtClean="0"/>
              <a:t> </a:t>
            </a:r>
            <a:r>
              <a:rPr lang="es-ES" dirty="0" err="1" smtClean="0"/>
              <a:t>system</a:t>
            </a:r>
            <a:r>
              <a:rPr lang="es-ES" dirty="0" smtClean="0"/>
              <a:t> status in </a:t>
            </a:r>
            <a:r>
              <a:rPr lang="es-ES" dirty="0" err="1" smtClean="0"/>
              <a:t>humans</a:t>
            </a:r>
            <a:r>
              <a:rPr lang="es-ES" dirty="0" smtClean="0"/>
              <a:t>. </a:t>
            </a:r>
            <a:r>
              <a:rPr lang="es-ES" dirty="0" err="1" smtClean="0"/>
              <a:t>PLoS</a:t>
            </a:r>
            <a:r>
              <a:rPr lang="es-ES" dirty="0" smtClean="0"/>
              <a:t> </a:t>
            </a:r>
            <a:r>
              <a:rPr lang="es-ES" dirty="0" err="1" smtClean="0"/>
              <a:t>Comput</a:t>
            </a:r>
            <a:r>
              <a:rPr lang="es-ES" dirty="0" smtClean="0"/>
              <a:t> </a:t>
            </a:r>
            <a:r>
              <a:rPr lang="es-ES" dirty="0" err="1" smtClean="0"/>
              <a:t>Biol</a:t>
            </a:r>
            <a:r>
              <a:rPr lang="es-ES" dirty="0" smtClean="0"/>
              <a:t>. 2010 </a:t>
            </a:r>
            <a:r>
              <a:rPr lang="es-ES" dirty="0" err="1" smtClean="0"/>
              <a:t>Nov</a:t>
            </a:r>
            <a:endParaRPr lang="es-ES" dirty="0" smtClean="0"/>
          </a:p>
          <a:p>
            <a:r>
              <a:rPr lang="es-ES" dirty="0" smtClean="0"/>
              <a:t>11;6(11):e1000996. </a:t>
            </a:r>
          </a:p>
          <a:p>
            <a:endParaRPr lang="es-ES" b="1" dirty="0" smtClean="0"/>
          </a:p>
          <a:p>
            <a:r>
              <a:rPr lang="es-ES" b="1" dirty="0" smtClean="0"/>
              <a:t>3.</a:t>
            </a:r>
            <a:r>
              <a:rPr lang="es-ES" dirty="0" smtClean="0"/>
              <a:t> Ortiz-Tudela E, </a:t>
            </a:r>
            <a:r>
              <a:rPr lang="es-ES" dirty="0" err="1" smtClean="0"/>
              <a:t>Innominato</a:t>
            </a:r>
            <a:r>
              <a:rPr lang="es-ES" dirty="0" smtClean="0"/>
              <a:t> PF, Rol MA, </a:t>
            </a:r>
            <a:r>
              <a:rPr lang="es-ES" dirty="0" err="1" smtClean="0"/>
              <a:t>Lévi</a:t>
            </a:r>
            <a:r>
              <a:rPr lang="es-ES" dirty="0" smtClean="0"/>
              <a:t> F, Madrid JA. </a:t>
            </a:r>
            <a:r>
              <a:rPr lang="es-ES" dirty="0" err="1" smtClean="0"/>
              <a:t>Relevance</a:t>
            </a:r>
            <a:r>
              <a:rPr lang="es-ES" dirty="0" smtClean="0"/>
              <a:t> of</a:t>
            </a:r>
          </a:p>
          <a:p>
            <a:r>
              <a:rPr lang="es-ES" dirty="0" err="1" smtClean="0"/>
              <a:t>internal</a:t>
            </a:r>
            <a:r>
              <a:rPr lang="es-ES" dirty="0" smtClean="0"/>
              <a:t> time and </a:t>
            </a:r>
            <a:r>
              <a:rPr lang="es-ES" dirty="0" err="1" smtClean="0"/>
              <a:t>circadian</a:t>
            </a:r>
            <a:r>
              <a:rPr lang="es-ES" dirty="0" smtClean="0"/>
              <a:t> </a:t>
            </a:r>
            <a:r>
              <a:rPr lang="es-ES" dirty="0" err="1" smtClean="0"/>
              <a:t>robustness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cancer</a:t>
            </a:r>
            <a:r>
              <a:rPr lang="es-ES" dirty="0" smtClean="0"/>
              <a:t> </a:t>
            </a:r>
            <a:r>
              <a:rPr lang="es-ES" dirty="0" err="1" smtClean="0"/>
              <a:t>patients</a:t>
            </a:r>
            <a:r>
              <a:rPr lang="es-ES" dirty="0" smtClean="0"/>
              <a:t>. BMC </a:t>
            </a:r>
            <a:r>
              <a:rPr lang="es-ES" dirty="0" err="1" smtClean="0"/>
              <a:t>Cancer</a:t>
            </a:r>
            <a:r>
              <a:rPr lang="es-ES" dirty="0" smtClean="0"/>
              <a:t>. 2016 </a:t>
            </a:r>
            <a:r>
              <a:rPr lang="es-ES" dirty="0" err="1" smtClean="0"/>
              <a:t>Apr</a:t>
            </a:r>
            <a:r>
              <a:rPr lang="es-ES" dirty="0" smtClean="0"/>
              <a:t> </a:t>
            </a:r>
          </a:p>
          <a:p>
            <a:r>
              <a:rPr lang="es-ES" dirty="0" smtClean="0"/>
              <a:t>21;16(1):285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756" y="809626"/>
            <a:ext cx="8870244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8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5955" y="3060701"/>
            <a:ext cx="9255478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5345" y="3686175"/>
            <a:ext cx="9289345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978" y="1768476"/>
            <a:ext cx="914400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5956" y="4233863"/>
            <a:ext cx="9239956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Imagen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3133" y="6081714"/>
            <a:ext cx="9144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Imagen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0433" y="5594350"/>
            <a:ext cx="9144001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Imagen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978" y="5203826"/>
            <a:ext cx="91440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Imagen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0433" y="4764089"/>
            <a:ext cx="9176456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6" name="CuadroTexto 14"/>
          <p:cNvSpPr txBox="1">
            <a:spLocks noChangeArrowheads="1"/>
          </p:cNvSpPr>
          <p:nvPr/>
        </p:nvSpPr>
        <p:spPr bwMode="auto">
          <a:xfrm>
            <a:off x="3472746" y="1516064"/>
            <a:ext cx="14463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ES" sz="1600">
                <a:solidFill>
                  <a:srgbClr val="0000BC"/>
                </a:solidFill>
              </a:rPr>
              <a:t>Temperatura</a:t>
            </a:r>
          </a:p>
        </p:txBody>
      </p:sp>
      <p:sp>
        <p:nvSpPr>
          <p:cNvPr id="39947" name="CuadroTexto 15"/>
          <p:cNvSpPr txBox="1">
            <a:spLocks noChangeArrowheads="1"/>
          </p:cNvSpPr>
          <p:nvPr/>
        </p:nvSpPr>
        <p:spPr bwMode="auto">
          <a:xfrm>
            <a:off x="3673123" y="1830388"/>
            <a:ext cx="1447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ES" sz="1600">
                <a:solidFill>
                  <a:srgbClr val="0000BC"/>
                </a:solidFill>
              </a:rPr>
              <a:t>Actividad </a:t>
            </a:r>
          </a:p>
        </p:txBody>
      </p:sp>
      <p:sp>
        <p:nvSpPr>
          <p:cNvPr id="39948" name="CuadroTexto 16"/>
          <p:cNvSpPr txBox="1">
            <a:spLocks noChangeArrowheads="1"/>
          </p:cNvSpPr>
          <p:nvPr/>
        </p:nvSpPr>
        <p:spPr bwMode="auto">
          <a:xfrm>
            <a:off x="3712634" y="3106739"/>
            <a:ext cx="14478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ES" sz="1600">
                <a:solidFill>
                  <a:srgbClr val="0000BC"/>
                </a:solidFill>
              </a:rPr>
              <a:t>Aceleración </a:t>
            </a:r>
          </a:p>
        </p:txBody>
      </p:sp>
      <p:sp>
        <p:nvSpPr>
          <p:cNvPr id="39949" name="CuadroTexto 18"/>
          <p:cNvSpPr txBox="1">
            <a:spLocks noChangeArrowheads="1"/>
          </p:cNvSpPr>
          <p:nvPr/>
        </p:nvSpPr>
        <p:spPr bwMode="auto">
          <a:xfrm>
            <a:off x="3673123" y="3709989"/>
            <a:ext cx="1696156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ES" sz="1600">
                <a:solidFill>
                  <a:srgbClr val="0000BC"/>
                </a:solidFill>
              </a:rPr>
              <a:t>Suma de grados </a:t>
            </a:r>
          </a:p>
        </p:txBody>
      </p:sp>
      <p:sp>
        <p:nvSpPr>
          <p:cNvPr id="39950" name="CuadroTexto 19"/>
          <p:cNvSpPr txBox="1">
            <a:spLocks noChangeArrowheads="1"/>
          </p:cNvSpPr>
          <p:nvPr/>
        </p:nvSpPr>
        <p:spPr bwMode="auto">
          <a:xfrm>
            <a:off x="2877256" y="4233864"/>
            <a:ext cx="273332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ES" sz="1600">
                <a:solidFill>
                  <a:srgbClr val="0000BC"/>
                </a:solidFill>
              </a:rPr>
              <a:t>Tiempo en mov (seg/30seg</a:t>
            </a:r>
          </a:p>
        </p:txBody>
      </p:sp>
      <p:sp>
        <p:nvSpPr>
          <p:cNvPr id="39951" name="CuadroTexto 20"/>
          <p:cNvSpPr txBox="1">
            <a:spLocks noChangeArrowheads="1"/>
          </p:cNvSpPr>
          <p:nvPr/>
        </p:nvSpPr>
        <p:spPr bwMode="auto">
          <a:xfrm>
            <a:off x="3698523" y="4764089"/>
            <a:ext cx="14463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ES" sz="1600">
                <a:solidFill>
                  <a:srgbClr val="0000BC"/>
                </a:solidFill>
              </a:rPr>
              <a:t>Eventos1</a:t>
            </a:r>
          </a:p>
        </p:txBody>
      </p:sp>
      <p:sp>
        <p:nvSpPr>
          <p:cNvPr id="39952" name="CuadroTexto 21"/>
          <p:cNvSpPr txBox="1">
            <a:spLocks noChangeArrowheads="1"/>
          </p:cNvSpPr>
          <p:nvPr/>
        </p:nvSpPr>
        <p:spPr bwMode="auto">
          <a:xfrm>
            <a:off x="3656190" y="6172200"/>
            <a:ext cx="14463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ES" sz="1600">
                <a:solidFill>
                  <a:srgbClr val="0000BC"/>
                </a:solidFill>
              </a:rPr>
              <a:t>Luz azul</a:t>
            </a:r>
          </a:p>
        </p:txBody>
      </p:sp>
      <p:sp>
        <p:nvSpPr>
          <p:cNvPr id="39953" name="CuadroTexto 22"/>
          <p:cNvSpPr txBox="1">
            <a:spLocks noChangeArrowheads="1"/>
          </p:cNvSpPr>
          <p:nvPr/>
        </p:nvSpPr>
        <p:spPr bwMode="auto">
          <a:xfrm>
            <a:off x="3752145" y="5611814"/>
            <a:ext cx="1447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ES" sz="1600">
                <a:solidFill>
                  <a:srgbClr val="0000BC"/>
                </a:solidFill>
              </a:rPr>
              <a:t>Luz blanca</a:t>
            </a:r>
          </a:p>
        </p:txBody>
      </p:sp>
      <p:sp>
        <p:nvSpPr>
          <p:cNvPr id="39954" name="CuadroTexto 23"/>
          <p:cNvSpPr txBox="1">
            <a:spLocks noChangeArrowheads="1"/>
          </p:cNvSpPr>
          <p:nvPr/>
        </p:nvSpPr>
        <p:spPr bwMode="auto">
          <a:xfrm>
            <a:off x="3745089" y="5256214"/>
            <a:ext cx="189653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ES" sz="1600">
                <a:solidFill>
                  <a:srgbClr val="0000BC"/>
                </a:solidFill>
              </a:rPr>
              <a:t>Eventos 2</a:t>
            </a:r>
          </a:p>
        </p:txBody>
      </p:sp>
      <p:pic>
        <p:nvPicPr>
          <p:cNvPr id="39955" name="Imagen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23" y="2443164"/>
            <a:ext cx="9144000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6" name="CuadroTexto 25"/>
          <p:cNvSpPr txBox="1">
            <a:spLocks noChangeArrowheads="1"/>
          </p:cNvSpPr>
          <p:nvPr/>
        </p:nvSpPr>
        <p:spPr bwMode="auto">
          <a:xfrm>
            <a:off x="3664656" y="2384425"/>
            <a:ext cx="1447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ES" sz="1600">
                <a:solidFill>
                  <a:srgbClr val="0000BC"/>
                </a:solidFill>
              </a:rPr>
              <a:t>Posición 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6769101" y="825500"/>
            <a:ext cx="802922" cy="5676900"/>
          </a:xfrm>
          <a:prstGeom prst="rect">
            <a:avLst/>
          </a:prstGeom>
          <a:solidFill>
            <a:srgbClr val="FFFF00">
              <a:alpha val="1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0000BC"/>
              </a:solidFill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1076678" y="809626"/>
            <a:ext cx="682978" cy="6467475"/>
          </a:xfrm>
          <a:prstGeom prst="rect">
            <a:avLst/>
          </a:prstGeom>
          <a:solidFill>
            <a:srgbClr val="FFFF00">
              <a:alpha val="1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9" name="Rectángulo 28"/>
          <p:cNvSpPr/>
          <p:nvPr/>
        </p:nvSpPr>
        <p:spPr>
          <a:xfrm>
            <a:off x="3763434" y="809626"/>
            <a:ext cx="804333" cy="5718175"/>
          </a:xfrm>
          <a:prstGeom prst="rect">
            <a:avLst/>
          </a:prstGeom>
          <a:solidFill>
            <a:srgbClr val="FFFF00">
              <a:alpha val="1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0000BC"/>
              </a:solidFill>
            </a:endParaRPr>
          </a:p>
        </p:txBody>
      </p:sp>
      <p:sp>
        <p:nvSpPr>
          <p:cNvPr id="39961" name="CuadroTexto 30"/>
          <p:cNvSpPr txBox="1">
            <a:spLocks noChangeArrowheads="1"/>
          </p:cNvSpPr>
          <p:nvPr/>
        </p:nvSpPr>
        <p:spPr bwMode="auto">
          <a:xfrm>
            <a:off x="6754990" y="6121400"/>
            <a:ext cx="14463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ES" sz="1600">
                <a:solidFill>
                  <a:srgbClr val="0000BC"/>
                </a:solidFill>
              </a:rPr>
              <a:t>Sueño</a:t>
            </a:r>
          </a:p>
        </p:txBody>
      </p:sp>
      <p:sp>
        <p:nvSpPr>
          <p:cNvPr id="36" name="Rectangle 81"/>
          <p:cNvSpPr>
            <a:spLocks noChangeArrowheads="1"/>
          </p:cNvSpPr>
          <p:nvPr/>
        </p:nvSpPr>
        <p:spPr bwMode="auto">
          <a:xfrm>
            <a:off x="23990" y="774700"/>
            <a:ext cx="8603544" cy="71438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solidFill>
                <a:srgbClr val="0000BC"/>
              </a:solidFill>
              <a:cs typeface="+mn-cs"/>
            </a:endParaRPr>
          </a:p>
        </p:txBody>
      </p:sp>
      <p:pic>
        <p:nvPicPr>
          <p:cNvPr id="39968" name="Imagen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89" y="101601"/>
            <a:ext cx="1476022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69" name="CuadroTexto 34"/>
          <p:cNvSpPr txBox="1">
            <a:spLocks noChangeArrowheads="1"/>
          </p:cNvSpPr>
          <p:nvPr/>
        </p:nvSpPr>
        <p:spPr bwMode="auto">
          <a:xfrm>
            <a:off x="372533" y="6570664"/>
            <a:ext cx="816186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ES" sz="16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Kronowise®, Cronolab, Universidad de Murcia. Marca registrada. Patente </a:t>
            </a:r>
            <a:r>
              <a:rPr lang="es-ES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ES</a:t>
            </a:r>
            <a:r>
              <a:rPr lang="es-ES" sz="16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35" name="Imagen 1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4378037"/>
            <a:ext cx="2467778" cy="2187512"/>
          </a:xfrm>
          <a:prstGeom prst="rect">
            <a:avLst/>
          </a:prstGeom>
        </p:spPr>
      </p:pic>
      <p:grpSp>
        <p:nvGrpSpPr>
          <p:cNvPr id="34" name="33 Grupo"/>
          <p:cNvGrpSpPr/>
          <p:nvPr/>
        </p:nvGrpSpPr>
        <p:grpSpPr>
          <a:xfrm>
            <a:off x="0" y="836712"/>
            <a:ext cx="9144000" cy="6021288"/>
            <a:chOff x="0" y="836712"/>
            <a:chExt cx="9144000" cy="6021288"/>
          </a:xfrm>
        </p:grpSpPr>
        <p:sp>
          <p:nvSpPr>
            <p:cNvPr id="33" name="32 Rectángulo"/>
            <p:cNvSpPr/>
            <p:nvPr/>
          </p:nvSpPr>
          <p:spPr>
            <a:xfrm>
              <a:off x="0" y="836712"/>
              <a:ext cx="9144000" cy="60212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" name="31 CuadroTexto"/>
            <p:cNvSpPr txBox="1"/>
            <p:nvPr/>
          </p:nvSpPr>
          <p:spPr>
            <a:xfrm>
              <a:off x="1871700" y="1484784"/>
              <a:ext cx="5400600" cy="48320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Developing Biomarker Arrays Predicting Sleep and Circadian-Coupled Risks</a:t>
              </a:r>
              <a:b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to Health. </a:t>
              </a:r>
            </a:p>
            <a:p>
              <a:pPr algn="just"/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Consensus from National Heart Lung and Blood Institute,</a:t>
              </a:r>
            </a:p>
            <a:p>
              <a:pPr algn="just"/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National Institute on Aging and the Sleep Research Society </a:t>
              </a:r>
              <a:endParaRPr lang="es-E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just"/>
              <a:endParaRPr lang="en-US" sz="1400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just"/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</a:rPr>
                <a:t>The impact of advances in sleep and circadian sciences over the last 20 years on medicine, health, and public safety has been limited in part by the </a:t>
              </a:r>
              <a:r>
                <a:rPr lang="en-US" sz="1400" b="1" dirty="0" smtClean="0">
                  <a:solidFill>
                    <a:schemeClr val="tx2">
                      <a:lumMod val="75000"/>
                    </a:schemeClr>
                  </a:solidFill>
                </a:rPr>
                <a:t>lack of availability of objective tools capable of quantifying sleep and circadian function</a:t>
              </a:r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</a:rPr>
                <a:t> in point-of-care settings.</a:t>
              </a:r>
            </a:p>
            <a:p>
              <a:pPr algn="just"/>
              <a:endPara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just"/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Newer techniques are being developed using</a:t>
              </a:r>
              <a:b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wrist- mounted thermometer to measure the daily fluctuations</a:t>
              </a:r>
              <a:b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 temperature. While body temperature normally falls as an</a:t>
              </a:r>
              <a:b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individual is falling asleep, reaching a nadir, and then beginning</a:t>
              </a:r>
              <a:b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to rise ~2 hours prior to waking, skin temperature, on the</a:t>
              </a:r>
              <a:b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other hand, begins to increase prior to bedtime, and drops just</a:t>
              </a:r>
              <a:b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after awakening (</a:t>
              </a:r>
              <a:r>
                <a:rPr lang="en-US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Sarabia</a:t>
              </a:r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et al, 2008). Validation studies have shown good correlation between the evening temperature increase measured at the wrist and DLMO suggesting that this may be another less</a:t>
              </a:r>
              <a:b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invasive means of measuring circadian phase timing (</a:t>
              </a:r>
              <a:r>
                <a:rPr lang="en-US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Bonmatí</a:t>
              </a:r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et al 2014).</a:t>
              </a:r>
              <a:endPara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8" name="Rectangle 27"/>
          <p:cNvSpPr>
            <a:spLocks noChangeArrowheads="1"/>
          </p:cNvSpPr>
          <p:nvPr/>
        </p:nvSpPr>
        <p:spPr bwMode="auto">
          <a:xfrm>
            <a:off x="1487312" y="-365125"/>
            <a:ext cx="6828367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7" rIns="92075" bIns="46037" anchor="b" anchorCtr="1"/>
          <a:lstStyle/>
          <a:p>
            <a:pPr algn="ctr">
              <a:defRPr/>
            </a:pPr>
            <a:r>
              <a:rPr lang="es-ES_tradnl" sz="4000" dirty="0" smtClean="0">
                <a:solidFill>
                  <a:srgbClr val="558ED5"/>
                </a:solidFill>
                <a:latin typeface="Arial Narrow" charset="0"/>
                <a:cs typeface="+mn-cs"/>
              </a:rPr>
              <a:t>A new </a:t>
            </a:r>
            <a:r>
              <a:rPr lang="es-ES_tradnl" sz="4000" dirty="0" err="1" smtClean="0">
                <a:solidFill>
                  <a:srgbClr val="558ED5"/>
                </a:solidFill>
                <a:latin typeface="Arial Narrow" charset="0"/>
                <a:cs typeface="+mn-cs"/>
              </a:rPr>
              <a:t>integrated</a:t>
            </a:r>
            <a:r>
              <a:rPr lang="es-ES_tradnl" sz="4000" dirty="0" smtClean="0">
                <a:solidFill>
                  <a:srgbClr val="558ED5"/>
                </a:solidFill>
                <a:latin typeface="Arial Narrow" charset="0"/>
                <a:cs typeface="+mn-cs"/>
              </a:rPr>
              <a:t> variable TAP </a:t>
            </a:r>
            <a:endParaRPr lang="es-ES" sz="3600" dirty="0">
              <a:solidFill>
                <a:srgbClr val="558ED5"/>
              </a:solidFill>
              <a:latin typeface="Arial Narrow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3 Grupo"/>
          <p:cNvGrpSpPr>
            <a:grpSpLocks/>
          </p:cNvGrpSpPr>
          <p:nvPr/>
        </p:nvGrpSpPr>
        <p:grpSpPr bwMode="auto">
          <a:xfrm>
            <a:off x="184150" y="642938"/>
            <a:ext cx="8745538" cy="1547812"/>
            <a:chOff x="183802" y="642918"/>
            <a:chExt cx="8745916" cy="1547476"/>
          </a:xfrm>
        </p:grpSpPr>
        <p:grpSp>
          <p:nvGrpSpPr>
            <p:cNvPr id="3" name="21 Grupo"/>
            <p:cNvGrpSpPr>
              <a:grpSpLocks/>
            </p:cNvGrpSpPr>
            <p:nvPr/>
          </p:nvGrpSpPr>
          <p:grpSpPr bwMode="auto">
            <a:xfrm>
              <a:off x="184880" y="653078"/>
              <a:ext cx="8744838" cy="1537316"/>
              <a:chOff x="184880" y="653078"/>
              <a:chExt cx="8744838" cy="1537316"/>
            </a:xfrm>
          </p:grpSpPr>
          <p:pic>
            <p:nvPicPr>
              <p:cNvPr id="25624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599463" y="653078"/>
                <a:ext cx="3330255" cy="15354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25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84880" y="653079"/>
                <a:ext cx="5284885" cy="15373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5622" name="35 CuadroTexto"/>
            <p:cNvSpPr txBox="1">
              <a:spLocks noChangeArrowheads="1"/>
            </p:cNvSpPr>
            <p:nvPr/>
          </p:nvSpPr>
          <p:spPr bwMode="auto">
            <a:xfrm>
              <a:off x="469554" y="642918"/>
              <a:ext cx="415925" cy="228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900">
                  <a:latin typeface="Calibri" pitchFamily="34" charset="0"/>
                </a:rPr>
                <a:t>n=37</a:t>
              </a:r>
            </a:p>
          </p:txBody>
        </p:sp>
        <p:sp>
          <p:nvSpPr>
            <p:cNvPr id="30" name="29 CuadroTexto"/>
            <p:cNvSpPr txBox="1"/>
            <p:nvPr/>
          </p:nvSpPr>
          <p:spPr bwMode="auto">
            <a:xfrm>
              <a:off x="183802" y="642918"/>
              <a:ext cx="309576" cy="2618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ntique Olive Compact" pitchFamily="34" charset="0"/>
                  <a:ea typeface="+mn-ea"/>
                </a:rPr>
                <a:t>A</a:t>
              </a:r>
            </a:p>
          </p:txBody>
        </p:sp>
      </p:grpSp>
      <p:grpSp>
        <p:nvGrpSpPr>
          <p:cNvPr id="4" name="36 Grupo"/>
          <p:cNvGrpSpPr>
            <a:grpSpLocks/>
          </p:cNvGrpSpPr>
          <p:nvPr/>
        </p:nvGrpSpPr>
        <p:grpSpPr bwMode="auto">
          <a:xfrm>
            <a:off x="173038" y="5173663"/>
            <a:ext cx="8756650" cy="1562100"/>
            <a:chOff x="173324" y="5174310"/>
            <a:chExt cx="8756394" cy="1560839"/>
          </a:xfrm>
        </p:grpSpPr>
        <p:grpSp>
          <p:nvGrpSpPr>
            <p:cNvPr id="5" name="24 Grupo"/>
            <p:cNvGrpSpPr>
              <a:grpSpLocks/>
            </p:cNvGrpSpPr>
            <p:nvPr/>
          </p:nvGrpSpPr>
          <p:grpSpPr bwMode="auto">
            <a:xfrm>
              <a:off x="187252" y="5201018"/>
              <a:ext cx="8742466" cy="1534131"/>
              <a:chOff x="187252" y="5201018"/>
              <a:chExt cx="8742466" cy="1534131"/>
            </a:xfrm>
          </p:grpSpPr>
          <p:pic>
            <p:nvPicPr>
              <p:cNvPr id="25619" name="Picture 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599463" y="5203029"/>
                <a:ext cx="3330255" cy="1532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20" name="Picture 9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87252" y="5201018"/>
                <a:ext cx="5284368" cy="15337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5617" name="35 CuadroTexto"/>
            <p:cNvSpPr txBox="1">
              <a:spLocks noChangeArrowheads="1"/>
            </p:cNvSpPr>
            <p:nvPr/>
          </p:nvSpPr>
          <p:spPr bwMode="auto">
            <a:xfrm>
              <a:off x="459076" y="5214950"/>
              <a:ext cx="415925" cy="228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900">
                  <a:latin typeface="Calibri" pitchFamily="34" charset="0"/>
                </a:rPr>
                <a:t>n=37</a:t>
              </a:r>
            </a:p>
          </p:txBody>
        </p:sp>
        <p:sp>
          <p:nvSpPr>
            <p:cNvPr id="31" name="30 CuadroTexto"/>
            <p:cNvSpPr txBox="1"/>
            <p:nvPr/>
          </p:nvSpPr>
          <p:spPr bwMode="auto">
            <a:xfrm>
              <a:off x="173324" y="5174310"/>
              <a:ext cx="309553" cy="26172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ntique Olive Compact" pitchFamily="34" charset="0"/>
                  <a:ea typeface="+mn-ea"/>
                </a:rPr>
                <a:t>D</a:t>
              </a:r>
            </a:p>
          </p:txBody>
        </p:sp>
      </p:grpSp>
      <p:grpSp>
        <p:nvGrpSpPr>
          <p:cNvPr id="6" name="35 Grupo"/>
          <p:cNvGrpSpPr>
            <a:grpSpLocks/>
          </p:cNvGrpSpPr>
          <p:nvPr/>
        </p:nvGrpSpPr>
        <p:grpSpPr bwMode="auto">
          <a:xfrm>
            <a:off x="173038" y="3652838"/>
            <a:ext cx="8756650" cy="1565275"/>
            <a:chOff x="173324" y="3653474"/>
            <a:chExt cx="8756394" cy="1564692"/>
          </a:xfrm>
        </p:grpSpPr>
        <p:grpSp>
          <p:nvGrpSpPr>
            <p:cNvPr id="7" name="23 Grupo"/>
            <p:cNvGrpSpPr>
              <a:grpSpLocks/>
            </p:cNvGrpSpPr>
            <p:nvPr/>
          </p:nvGrpSpPr>
          <p:grpSpPr bwMode="auto">
            <a:xfrm>
              <a:off x="183484" y="3680851"/>
              <a:ext cx="8746234" cy="1537315"/>
              <a:chOff x="183484" y="3680851"/>
              <a:chExt cx="8746234" cy="1537315"/>
            </a:xfrm>
          </p:grpSpPr>
          <p:pic>
            <p:nvPicPr>
              <p:cNvPr id="25614" name="Picture 4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599463" y="3683051"/>
                <a:ext cx="3330255" cy="1532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15" name="Picture 8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83484" y="3680851"/>
                <a:ext cx="5284545" cy="15373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5612" name="35 CuadroTexto"/>
            <p:cNvSpPr txBox="1">
              <a:spLocks noChangeArrowheads="1"/>
            </p:cNvSpPr>
            <p:nvPr/>
          </p:nvSpPr>
          <p:spPr bwMode="auto">
            <a:xfrm>
              <a:off x="459394" y="3673794"/>
              <a:ext cx="415925" cy="228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900">
                  <a:latin typeface="Calibri" pitchFamily="34" charset="0"/>
                </a:rPr>
                <a:t>n=37</a:t>
              </a:r>
            </a:p>
          </p:txBody>
        </p:sp>
        <p:sp>
          <p:nvSpPr>
            <p:cNvPr id="32" name="31 CuadroTexto"/>
            <p:cNvSpPr txBox="1"/>
            <p:nvPr/>
          </p:nvSpPr>
          <p:spPr bwMode="auto">
            <a:xfrm>
              <a:off x="173324" y="3653474"/>
              <a:ext cx="288917" cy="26183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ntique Olive Compact" pitchFamily="34" charset="0"/>
                  <a:ea typeface="+mn-ea"/>
                </a:rPr>
                <a:t>C</a:t>
              </a:r>
            </a:p>
          </p:txBody>
        </p:sp>
      </p:grpSp>
      <p:grpSp>
        <p:nvGrpSpPr>
          <p:cNvPr id="8" name="34 Grupo"/>
          <p:cNvGrpSpPr>
            <a:grpSpLocks/>
          </p:cNvGrpSpPr>
          <p:nvPr/>
        </p:nvGrpSpPr>
        <p:grpSpPr bwMode="auto">
          <a:xfrm>
            <a:off x="184150" y="2152650"/>
            <a:ext cx="8745538" cy="1555750"/>
            <a:chOff x="183484" y="2153276"/>
            <a:chExt cx="8746234" cy="1555481"/>
          </a:xfrm>
        </p:grpSpPr>
        <p:grpSp>
          <p:nvGrpSpPr>
            <p:cNvPr id="9" name="22 Grupo"/>
            <p:cNvGrpSpPr>
              <a:grpSpLocks/>
            </p:cNvGrpSpPr>
            <p:nvPr/>
          </p:nvGrpSpPr>
          <p:grpSpPr bwMode="auto">
            <a:xfrm>
              <a:off x="183484" y="2168065"/>
              <a:ext cx="8746234" cy="1540692"/>
              <a:chOff x="183484" y="2168065"/>
              <a:chExt cx="8746234" cy="1540692"/>
            </a:xfrm>
          </p:grpSpPr>
          <p:pic>
            <p:nvPicPr>
              <p:cNvPr id="25609" name="Picture 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599463" y="2168065"/>
                <a:ext cx="3330255" cy="15354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10" name="Picture 7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83484" y="2170075"/>
                <a:ext cx="5284368" cy="15386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5607" name="35 CuadroTexto"/>
            <p:cNvSpPr txBox="1">
              <a:spLocks noChangeArrowheads="1"/>
            </p:cNvSpPr>
            <p:nvPr/>
          </p:nvSpPr>
          <p:spPr bwMode="auto">
            <a:xfrm>
              <a:off x="489874" y="2194234"/>
              <a:ext cx="415925" cy="228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900">
                  <a:latin typeface="Calibri" pitchFamily="34" charset="0"/>
                </a:rPr>
                <a:t>n=37</a:t>
              </a:r>
            </a:p>
          </p:txBody>
        </p:sp>
        <p:sp>
          <p:nvSpPr>
            <p:cNvPr id="33" name="32 CuadroTexto"/>
            <p:cNvSpPr txBox="1"/>
            <p:nvPr/>
          </p:nvSpPr>
          <p:spPr bwMode="auto">
            <a:xfrm>
              <a:off x="183484" y="2153276"/>
              <a:ext cx="309588" cy="26189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ntique Olive Compact" pitchFamily="34" charset="0"/>
                  <a:ea typeface="+mn-ea"/>
                </a:rPr>
                <a:t>B</a:t>
              </a:r>
            </a:p>
          </p:txBody>
        </p:sp>
      </p:grpSp>
      <p:sp>
        <p:nvSpPr>
          <p:cNvPr id="27" name="Rectangle 28"/>
          <p:cNvSpPr>
            <a:spLocks noChangeArrowheads="1"/>
          </p:cNvSpPr>
          <p:nvPr/>
        </p:nvSpPr>
        <p:spPr bwMode="auto">
          <a:xfrm>
            <a:off x="0" y="598838"/>
            <a:ext cx="8604250" cy="71438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latin typeface="Arial" charset="0"/>
              <a:ea typeface="ＭＳ Ｐゴシック" charset="0"/>
            </a:endParaRPr>
          </a:p>
        </p:txBody>
      </p:sp>
      <p:pic>
        <p:nvPicPr>
          <p:cNvPr id="29" name="Imagen 3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1"/>
            <a:ext cx="1476895" cy="596766"/>
          </a:xfrm>
          <a:prstGeom prst="rect">
            <a:avLst/>
          </a:prstGeom>
        </p:spPr>
      </p:pic>
      <p:sp>
        <p:nvSpPr>
          <p:cNvPr id="34" name="Text Box 16"/>
          <p:cNvSpPr txBox="1">
            <a:spLocks noChangeArrowheads="1"/>
          </p:cNvSpPr>
          <p:nvPr/>
        </p:nvSpPr>
        <p:spPr bwMode="auto">
          <a:xfrm>
            <a:off x="393100" y="6612638"/>
            <a:ext cx="58360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</a:rPr>
              <a:t>Ortiz-Tudela et al. 2010. </a:t>
            </a:r>
            <a:r>
              <a:rPr lang="es-E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</a:rPr>
              <a:t>PLoS</a:t>
            </a:r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</a:rPr>
              <a:t> </a:t>
            </a:r>
            <a:r>
              <a:rPr lang="es-E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</a:rPr>
              <a:t>Computational</a:t>
            </a:r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</a:rPr>
              <a:t> </a:t>
            </a:r>
            <a:r>
              <a:rPr lang="es-E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</a:rPr>
              <a:t>Biology</a:t>
            </a:r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</a:rPr>
              <a:t>, 6(11): e1000996.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1487312" y="-365125"/>
            <a:ext cx="6828367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7" rIns="92075" bIns="46037" anchor="b" anchorCtr="1"/>
          <a:lstStyle/>
          <a:p>
            <a:pPr algn="ctr">
              <a:defRPr/>
            </a:pPr>
            <a:r>
              <a:rPr lang="es-ES_tradnl" sz="4000" dirty="0" smtClean="0">
                <a:solidFill>
                  <a:srgbClr val="558ED5"/>
                </a:solidFill>
                <a:latin typeface="Arial Narrow" charset="0"/>
                <a:cs typeface="+mn-cs"/>
              </a:rPr>
              <a:t>A new </a:t>
            </a:r>
            <a:r>
              <a:rPr lang="es-ES_tradnl" sz="4000" dirty="0" err="1" smtClean="0">
                <a:solidFill>
                  <a:srgbClr val="558ED5"/>
                </a:solidFill>
                <a:latin typeface="Arial Narrow" charset="0"/>
                <a:cs typeface="+mn-cs"/>
              </a:rPr>
              <a:t>integrated</a:t>
            </a:r>
            <a:r>
              <a:rPr lang="es-ES_tradnl" sz="4000" dirty="0" smtClean="0">
                <a:solidFill>
                  <a:srgbClr val="558ED5"/>
                </a:solidFill>
                <a:latin typeface="Arial Narrow" charset="0"/>
                <a:cs typeface="+mn-cs"/>
              </a:rPr>
              <a:t> variable TAP </a:t>
            </a:r>
            <a:endParaRPr lang="es-ES" sz="3600" dirty="0">
              <a:solidFill>
                <a:srgbClr val="558ED5"/>
              </a:solidFill>
              <a:latin typeface="Arial Narrow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21 Grupo"/>
          <p:cNvGrpSpPr>
            <a:grpSpLocks/>
          </p:cNvGrpSpPr>
          <p:nvPr/>
        </p:nvGrpSpPr>
        <p:grpSpPr bwMode="auto">
          <a:xfrm>
            <a:off x="131763" y="1628775"/>
            <a:ext cx="4438650" cy="2106613"/>
            <a:chOff x="131763" y="446088"/>
            <a:chExt cx="4439737" cy="2105938"/>
          </a:xfrm>
        </p:grpSpPr>
        <p:pic>
          <p:nvPicPr>
            <p:cNvPr id="2766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1763" y="456248"/>
              <a:ext cx="4413587" cy="2095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11 CuadroTexto"/>
            <p:cNvSpPr txBox="1"/>
            <p:nvPr/>
          </p:nvSpPr>
          <p:spPr bwMode="auto">
            <a:xfrm>
              <a:off x="3858537" y="446088"/>
              <a:ext cx="712963" cy="39674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050" dirty="0">
                  <a:latin typeface="+mn-lt"/>
                  <a:ea typeface="+mn-ea"/>
                </a:rPr>
                <a:t>r= 0.973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050" dirty="0">
                  <a:latin typeface="+mn-lt"/>
                  <a:ea typeface="+mn-ea"/>
                </a:rPr>
                <a:t>p&lt;0.0001</a:t>
              </a:r>
            </a:p>
          </p:txBody>
        </p:sp>
        <p:sp>
          <p:nvSpPr>
            <p:cNvPr id="16" name="15 CuadroTexto"/>
            <p:cNvSpPr txBox="1"/>
            <p:nvPr/>
          </p:nvSpPr>
          <p:spPr bwMode="auto">
            <a:xfrm>
              <a:off x="142878" y="446088"/>
              <a:ext cx="285820" cy="2745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ntique Olive Compact" pitchFamily="34" charset="0"/>
                  <a:ea typeface="+mn-ea"/>
                </a:rPr>
                <a:t>A</a:t>
              </a:r>
            </a:p>
          </p:txBody>
        </p:sp>
      </p:grpSp>
      <p:grpSp>
        <p:nvGrpSpPr>
          <p:cNvPr id="3" name="22 Grupo"/>
          <p:cNvGrpSpPr>
            <a:grpSpLocks/>
          </p:cNvGrpSpPr>
          <p:nvPr/>
        </p:nvGrpSpPr>
        <p:grpSpPr bwMode="auto">
          <a:xfrm>
            <a:off x="4572000" y="1628775"/>
            <a:ext cx="4462463" cy="2105025"/>
            <a:chOff x="4572000" y="446088"/>
            <a:chExt cx="4461505" cy="2105002"/>
          </a:xfrm>
        </p:grpSpPr>
        <p:pic>
          <p:nvPicPr>
            <p:cNvPr id="2765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92308" y="455930"/>
              <a:ext cx="4416349" cy="2095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12 CuadroTexto"/>
            <p:cNvSpPr txBox="1"/>
            <p:nvPr/>
          </p:nvSpPr>
          <p:spPr bwMode="auto">
            <a:xfrm>
              <a:off x="8285953" y="446088"/>
              <a:ext cx="747552" cy="39687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050" dirty="0">
                  <a:latin typeface="+mn-lt"/>
                  <a:ea typeface="+mn-ea"/>
                </a:rPr>
                <a:t>r= 0.977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050" dirty="0">
                  <a:latin typeface="+mn-lt"/>
                  <a:ea typeface="+mn-ea"/>
                </a:rPr>
                <a:t>p= 0.0001</a:t>
              </a:r>
            </a:p>
          </p:txBody>
        </p:sp>
        <p:sp>
          <p:nvSpPr>
            <p:cNvPr id="17" name="16 CuadroTexto"/>
            <p:cNvSpPr txBox="1"/>
            <p:nvPr/>
          </p:nvSpPr>
          <p:spPr bwMode="auto">
            <a:xfrm>
              <a:off x="4572000" y="446088"/>
              <a:ext cx="285689" cy="27463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ntique Olive Compact" pitchFamily="34" charset="0"/>
                  <a:ea typeface="+mn-ea"/>
                </a:rPr>
                <a:t>B</a:t>
              </a:r>
            </a:p>
          </p:txBody>
        </p:sp>
      </p:grpSp>
      <p:grpSp>
        <p:nvGrpSpPr>
          <p:cNvPr id="4" name="24 Grupo"/>
          <p:cNvGrpSpPr>
            <a:grpSpLocks/>
          </p:cNvGrpSpPr>
          <p:nvPr/>
        </p:nvGrpSpPr>
        <p:grpSpPr bwMode="auto">
          <a:xfrm>
            <a:off x="4572000" y="3771900"/>
            <a:ext cx="4478338" cy="2117725"/>
            <a:chOff x="4572000" y="2589213"/>
            <a:chExt cx="4479085" cy="2118354"/>
          </a:xfrm>
        </p:grpSpPr>
        <p:pic>
          <p:nvPicPr>
            <p:cNvPr id="27656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91672" y="2604660"/>
              <a:ext cx="4417187" cy="2102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13 CuadroTexto"/>
            <p:cNvSpPr txBox="1"/>
            <p:nvPr/>
          </p:nvSpPr>
          <p:spPr bwMode="auto">
            <a:xfrm>
              <a:off x="8338178" y="2589213"/>
              <a:ext cx="712907" cy="39699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050" dirty="0">
                  <a:latin typeface="+mn-lt"/>
                  <a:ea typeface="+mn-ea"/>
                </a:rPr>
                <a:t>r= 0.994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050" dirty="0">
                  <a:latin typeface="+mn-lt"/>
                  <a:ea typeface="+mn-ea"/>
                </a:rPr>
                <a:t>p&lt;0.0001</a:t>
              </a:r>
            </a:p>
          </p:txBody>
        </p:sp>
        <p:sp>
          <p:nvSpPr>
            <p:cNvPr id="18" name="17 CuadroTexto"/>
            <p:cNvSpPr txBox="1"/>
            <p:nvPr/>
          </p:nvSpPr>
          <p:spPr bwMode="auto">
            <a:xfrm>
              <a:off x="4572000" y="2589213"/>
              <a:ext cx="293737" cy="2747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ntique Olive Compact" pitchFamily="34" charset="0"/>
                  <a:ea typeface="+mn-ea"/>
                </a:rPr>
                <a:t>D</a:t>
              </a:r>
            </a:p>
          </p:txBody>
        </p:sp>
      </p:grpSp>
      <p:grpSp>
        <p:nvGrpSpPr>
          <p:cNvPr id="5" name="23 Grupo"/>
          <p:cNvGrpSpPr>
            <a:grpSpLocks/>
          </p:cNvGrpSpPr>
          <p:nvPr/>
        </p:nvGrpSpPr>
        <p:grpSpPr bwMode="auto">
          <a:xfrm>
            <a:off x="131763" y="3771900"/>
            <a:ext cx="4427537" cy="2125663"/>
            <a:chOff x="132367" y="2589186"/>
            <a:chExt cx="4428197" cy="2125689"/>
          </a:xfrm>
        </p:grpSpPr>
        <p:pic>
          <p:nvPicPr>
            <p:cNvPr id="27653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2367" y="2589186"/>
              <a:ext cx="4409987" cy="21256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14 CuadroTexto"/>
            <p:cNvSpPr txBox="1"/>
            <p:nvPr/>
          </p:nvSpPr>
          <p:spPr bwMode="auto">
            <a:xfrm>
              <a:off x="3847671" y="2589186"/>
              <a:ext cx="712893" cy="3968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050" dirty="0">
                  <a:latin typeface="+mn-lt"/>
                  <a:ea typeface="+mn-ea"/>
                </a:rPr>
                <a:t>r= 0.983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050" dirty="0">
                  <a:latin typeface="+mn-lt"/>
                  <a:ea typeface="+mn-ea"/>
                </a:rPr>
                <a:t>p&lt;0.0001</a:t>
              </a:r>
            </a:p>
          </p:txBody>
        </p:sp>
        <p:sp>
          <p:nvSpPr>
            <p:cNvPr id="19" name="18 CuadroTexto"/>
            <p:cNvSpPr txBox="1"/>
            <p:nvPr/>
          </p:nvSpPr>
          <p:spPr bwMode="auto">
            <a:xfrm>
              <a:off x="143481" y="2589186"/>
              <a:ext cx="293732" cy="2746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ntique Olive Compact" pitchFamily="34" charset="0"/>
                  <a:ea typeface="+mn-ea"/>
                </a:rPr>
                <a:t>C</a:t>
              </a:r>
            </a:p>
          </p:txBody>
        </p:sp>
      </p:grp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-1525" y="6545263"/>
            <a:ext cx="58360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</a:rPr>
              <a:t>Ortiz-Tudela et al. 2010. </a:t>
            </a:r>
            <a:r>
              <a:rPr lang="es-E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</a:rPr>
              <a:t>PLoS</a:t>
            </a:r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</a:rPr>
              <a:t> </a:t>
            </a:r>
            <a:r>
              <a:rPr lang="es-E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</a:rPr>
              <a:t>Computational</a:t>
            </a:r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</a:rPr>
              <a:t> </a:t>
            </a:r>
            <a:r>
              <a:rPr lang="es-E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</a:rPr>
              <a:t>Biology</a:t>
            </a:r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</a:rPr>
              <a:t>, 6(11): e1000996.</a:t>
            </a:r>
          </a:p>
        </p:txBody>
      </p:sp>
      <p:sp>
        <p:nvSpPr>
          <p:cNvPr id="21" name="Rectangle 28"/>
          <p:cNvSpPr>
            <a:spLocks noChangeArrowheads="1"/>
          </p:cNvSpPr>
          <p:nvPr/>
        </p:nvSpPr>
        <p:spPr bwMode="auto">
          <a:xfrm>
            <a:off x="0" y="598838"/>
            <a:ext cx="8604250" cy="71438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latin typeface="Arial" charset="0"/>
              <a:ea typeface="ＭＳ Ｐゴシック" charset="0"/>
            </a:endParaRPr>
          </a:p>
        </p:txBody>
      </p:sp>
      <p:pic>
        <p:nvPicPr>
          <p:cNvPr id="23" name="Imagen 3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"/>
            <a:ext cx="1476895" cy="596766"/>
          </a:xfrm>
          <a:prstGeom prst="rect">
            <a:avLst/>
          </a:prstGeom>
        </p:spPr>
      </p:pic>
      <p:sp>
        <p:nvSpPr>
          <p:cNvPr id="24" name="Rectangle 27"/>
          <p:cNvSpPr>
            <a:spLocks noChangeArrowheads="1"/>
          </p:cNvSpPr>
          <p:nvPr/>
        </p:nvSpPr>
        <p:spPr bwMode="auto">
          <a:xfrm>
            <a:off x="1487312" y="-365125"/>
            <a:ext cx="6828367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7" rIns="92075" bIns="46037" anchor="b" anchorCtr="1"/>
          <a:lstStyle/>
          <a:p>
            <a:pPr algn="ctr">
              <a:defRPr/>
            </a:pPr>
            <a:r>
              <a:rPr lang="es-ES_tradnl" sz="4000" dirty="0" smtClean="0">
                <a:solidFill>
                  <a:srgbClr val="558ED5"/>
                </a:solidFill>
                <a:latin typeface="Arial Narrow" charset="0"/>
                <a:cs typeface="+mn-cs"/>
              </a:rPr>
              <a:t>A new </a:t>
            </a:r>
            <a:r>
              <a:rPr lang="es-ES_tradnl" sz="4000" dirty="0" err="1" smtClean="0">
                <a:solidFill>
                  <a:srgbClr val="558ED5"/>
                </a:solidFill>
                <a:latin typeface="Arial Narrow" charset="0"/>
                <a:cs typeface="+mn-cs"/>
              </a:rPr>
              <a:t>integrated</a:t>
            </a:r>
            <a:r>
              <a:rPr lang="es-ES_tradnl" sz="4000" dirty="0" smtClean="0">
                <a:solidFill>
                  <a:srgbClr val="558ED5"/>
                </a:solidFill>
                <a:latin typeface="Arial Narrow" charset="0"/>
                <a:cs typeface="+mn-cs"/>
              </a:rPr>
              <a:t> variable TAP </a:t>
            </a:r>
            <a:endParaRPr lang="es-ES" sz="3600" dirty="0">
              <a:solidFill>
                <a:srgbClr val="558ED5"/>
              </a:solidFill>
              <a:latin typeface="Arial Narrow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32" t="18480" r="35600" b="40187"/>
          <a:stretch>
            <a:fillRect/>
          </a:stretch>
        </p:blipFill>
        <p:spPr bwMode="auto">
          <a:xfrm>
            <a:off x="1195388" y="1216025"/>
            <a:ext cx="6762750" cy="245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68295" name="Text Box 7"/>
          <p:cNvSpPr txBox="1">
            <a:spLocks noChangeArrowheads="1"/>
          </p:cNvSpPr>
          <p:nvPr/>
        </p:nvSpPr>
        <p:spPr bwMode="auto">
          <a:xfrm>
            <a:off x="4076700" y="1249363"/>
            <a:ext cx="1074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2400">
                <a:solidFill>
                  <a:srgbClr val="0033CC"/>
                </a:solidFill>
                <a:latin typeface="Arial Narrow" charset="0"/>
                <a:cs typeface="+mn-cs"/>
              </a:rPr>
              <a:t>TAP</a:t>
            </a:r>
          </a:p>
        </p:txBody>
      </p:sp>
      <p:sp>
        <p:nvSpPr>
          <p:cNvPr id="268296" name="Rectangle 8"/>
          <p:cNvSpPr>
            <a:spLocks noChangeArrowheads="1"/>
          </p:cNvSpPr>
          <p:nvPr/>
        </p:nvSpPr>
        <p:spPr bwMode="auto">
          <a:xfrm>
            <a:off x="2387600" y="1270000"/>
            <a:ext cx="241300" cy="2171700"/>
          </a:xfrm>
          <a:prstGeom prst="rect">
            <a:avLst/>
          </a:prstGeom>
          <a:solidFill>
            <a:srgbClr val="FFFF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268297" name="Rectangle 9"/>
          <p:cNvSpPr>
            <a:spLocks noChangeArrowheads="1"/>
          </p:cNvSpPr>
          <p:nvPr/>
        </p:nvSpPr>
        <p:spPr bwMode="auto">
          <a:xfrm>
            <a:off x="3251200" y="1295400"/>
            <a:ext cx="266700" cy="2171700"/>
          </a:xfrm>
          <a:prstGeom prst="rect">
            <a:avLst/>
          </a:prstGeom>
          <a:solidFill>
            <a:srgbClr val="FFFF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268298" name="Rectangle 10"/>
          <p:cNvSpPr>
            <a:spLocks noChangeArrowheads="1"/>
          </p:cNvSpPr>
          <p:nvPr/>
        </p:nvSpPr>
        <p:spPr bwMode="auto">
          <a:xfrm>
            <a:off x="4127500" y="1282700"/>
            <a:ext cx="266700" cy="2171700"/>
          </a:xfrm>
          <a:prstGeom prst="rect">
            <a:avLst/>
          </a:prstGeom>
          <a:solidFill>
            <a:srgbClr val="FFFF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268299" name="Rectangle 11"/>
          <p:cNvSpPr>
            <a:spLocks noChangeArrowheads="1"/>
          </p:cNvSpPr>
          <p:nvPr/>
        </p:nvSpPr>
        <p:spPr bwMode="auto">
          <a:xfrm>
            <a:off x="4953000" y="1270000"/>
            <a:ext cx="190500" cy="2171700"/>
          </a:xfrm>
          <a:prstGeom prst="rect">
            <a:avLst/>
          </a:prstGeom>
          <a:solidFill>
            <a:srgbClr val="FFFF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268300" name="Rectangle 12"/>
          <p:cNvSpPr>
            <a:spLocks noChangeArrowheads="1"/>
          </p:cNvSpPr>
          <p:nvPr/>
        </p:nvSpPr>
        <p:spPr bwMode="auto">
          <a:xfrm>
            <a:off x="5803900" y="1282700"/>
            <a:ext cx="177800" cy="2171700"/>
          </a:xfrm>
          <a:prstGeom prst="rect">
            <a:avLst/>
          </a:prstGeom>
          <a:solidFill>
            <a:srgbClr val="FFFF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268301" name="Rectangle 13"/>
          <p:cNvSpPr>
            <a:spLocks noChangeArrowheads="1"/>
          </p:cNvSpPr>
          <p:nvPr/>
        </p:nvSpPr>
        <p:spPr bwMode="auto">
          <a:xfrm>
            <a:off x="6642100" y="1257300"/>
            <a:ext cx="165100" cy="2171700"/>
          </a:xfrm>
          <a:prstGeom prst="rect">
            <a:avLst/>
          </a:prstGeom>
          <a:solidFill>
            <a:srgbClr val="FFFF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268302" name="Rectangle 14"/>
          <p:cNvSpPr>
            <a:spLocks noChangeArrowheads="1"/>
          </p:cNvSpPr>
          <p:nvPr/>
        </p:nvSpPr>
        <p:spPr bwMode="auto">
          <a:xfrm>
            <a:off x="7467600" y="1282700"/>
            <a:ext cx="190500" cy="2171700"/>
          </a:xfrm>
          <a:prstGeom prst="rect">
            <a:avLst/>
          </a:prstGeom>
          <a:solidFill>
            <a:srgbClr val="FFFF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268303" name="Rectangle 15"/>
          <p:cNvSpPr>
            <a:spLocks noChangeArrowheads="1"/>
          </p:cNvSpPr>
          <p:nvPr/>
        </p:nvSpPr>
        <p:spPr bwMode="auto">
          <a:xfrm>
            <a:off x="2921000" y="1282700"/>
            <a:ext cx="76200" cy="2171700"/>
          </a:xfrm>
          <a:prstGeom prst="rect">
            <a:avLst/>
          </a:prstGeom>
          <a:solidFill>
            <a:srgbClr val="FFFF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268304" name="Rectangle 16"/>
          <p:cNvSpPr>
            <a:spLocks noChangeArrowheads="1"/>
          </p:cNvSpPr>
          <p:nvPr/>
        </p:nvSpPr>
        <p:spPr bwMode="auto">
          <a:xfrm>
            <a:off x="5638800" y="1270000"/>
            <a:ext cx="76200" cy="2171700"/>
          </a:xfrm>
          <a:prstGeom prst="rect">
            <a:avLst/>
          </a:prstGeom>
          <a:solidFill>
            <a:srgbClr val="FFFF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268305" name="Rectangle 17"/>
          <p:cNvSpPr>
            <a:spLocks noChangeArrowheads="1"/>
          </p:cNvSpPr>
          <p:nvPr/>
        </p:nvSpPr>
        <p:spPr bwMode="auto">
          <a:xfrm>
            <a:off x="6261100" y="1282700"/>
            <a:ext cx="76200" cy="2171700"/>
          </a:xfrm>
          <a:prstGeom prst="rect">
            <a:avLst/>
          </a:prstGeom>
          <a:solidFill>
            <a:srgbClr val="FFFF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268324" name="Rectangle 36"/>
          <p:cNvSpPr>
            <a:spLocks noChangeArrowheads="1"/>
          </p:cNvSpPr>
          <p:nvPr/>
        </p:nvSpPr>
        <p:spPr bwMode="auto">
          <a:xfrm>
            <a:off x="4648200" y="1292225"/>
            <a:ext cx="42863" cy="2162175"/>
          </a:xfrm>
          <a:prstGeom prst="rect">
            <a:avLst/>
          </a:prstGeom>
          <a:solidFill>
            <a:srgbClr val="FFFF00">
              <a:alpha val="5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pic>
        <p:nvPicPr>
          <p:cNvPr id="268325" name="Picture 3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45" t="17876" r="34050" b="38666"/>
          <a:stretch>
            <a:fillRect/>
          </a:stretch>
        </p:blipFill>
        <p:spPr bwMode="auto">
          <a:xfrm>
            <a:off x="1262063" y="3787775"/>
            <a:ext cx="6840537" cy="261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193675" y="6445250"/>
            <a:ext cx="66373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600" dirty="0">
                <a:solidFill>
                  <a:srgbClr val="0000CC"/>
                </a:solidFill>
                <a:latin typeface="Tahoma" charset="0"/>
              </a:rPr>
              <a:t>Ortiz-Tudela et al. 2010. </a:t>
            </a:r>
            <a:r>
              <a:rPr lang="es-ES" sz="1600" dirty="0" err="1">
                <a:solidFill>
                  <a:srgbClr val="0000CC"/>
                </a:solidFill>
                <a:latin typeface="Tahoma" charset="0"/>
              </a:rPr>
              <a:t>PLoS</a:t>
            </a:r>
            <a:r>
              <a:rPr lang="es-ES" sz="1600" dirty="0">
                <a:solidFill>
                  <a:srgbClr val="0000CC"/>
                </a:solidFill>
                <a:latin typeface="Tahoma" charset="0"/>
              </a:rPr>
              <a:t> </a:t>
            </a:r>
            <a:r>
              <a:rPr lang="es-ES" sz="1600" dirty="0" err="1">
                <a:solidFill>
                  <a:srgbClr val="0000CC"/>
                </a:solidFill>
                <a:latin typeface="Tahoma" charset="0"/>
              </a:rPr>
              <a:t>Computational</a:t>
            </a:r>
            <a:r>
              <a:rPr lang="es-ES" sz="1600" dirty="0">
                <a:solidFill>
                  <a:srgbClr val="0000CC"/>
                </a:solidFill>
                <a:latin typeface="Tahoma" charset="0"/>
              </a:rPr>
              <a:t> </a:t>
            </a:r>
            <a:r>
              <a:rPr lang="es-ES" sz="1600" dirty="0" err="1">
                <a:solidFill>
                  <a:srgbClr val="0000CC"/>
                </a:solidFill>
                <a:latin typeface="Tahoma" charset="0"/>
              </a:rPr>
              <a:t>Biology</a:t>
            </a:r>
            <a:r>
              <a:rPr lang="es-ES" sz="1600" dirty="0">
                <a:solidFill>
                  <a:srgbClr val="0000CC"/>
                </a:solidFill>
                <a:latin typeface="Tahoma" charset="0"/>
              </a:rPr>
              <a:t>, 6(11): e1000996.</a:t>
            </a:r>
          </a:p>
        </p:txBody>
      </p:sp>
      <p:sp>
        <p:nvSpPr>
          <p:cNvPr id="27" name="Rectangle 81"/>
          <p:cNvSpPr>
            <a:spLocks noChangeArrowheads="1"/>
          </p:cNvSpPr>
          <p:nvPr/>
        </p:nvSpPr>
        <p:spPr bwMode="auto">
          <a:xfrm>
            <a:off x="23813" y="770473"/>
            <a:ext cx="8604250" cy="71438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13" y="0"/>
            <a:ext cx="1677987" cy="735538"/>
          </a:xfrm>
          <a:prstGeom prst="rect">
            <a:avLst/>
          </a:prstGeom>
        </p:spPr>
      </p:pic>
      <p:sp>
        <p:nvSpPr>
          <p:cNvPr id="20" name="Rectangle 27"/>
          <p:cNvSpPr>
            <a:spLocks noChangeArrowheads="1"/>
          </p:cNvSpPr>
          <p:nvPr/>
        </p:nvSpPr>
        <p:spPr bwMode="auto">
          <a:xfrm>
            <a:off x="1487312" y="-365125"/>
            <a:ext cx="6828367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7" rIns="92075" bIns="46037" anchor="b" anchorCtr="1"/>
          <a:lstStyle/>
          <a:p>
            <a:pPr algn="ctr">
              <a:defRPr/>
            </a:pPr>
            <a:r>
              <a:rPr lang="es-ES_tradnl" sz="4000" dirty="0" smtClean="0">
                <a:solidFill>
                  <a:srgbClr val="558ED5"/>
                </a:solidFill>
                <a:latin typeface="Arial Narrow" charset="0"/>
                <a:cs typeface="+mn-cs"/>
              </a:rPr>
              <a:t>A new </a:t>
            </a:r>
            <a:r>
              <a:rPr lang="es-ES_tradnl" sz="4000" dirty="0" err="1" smtClean="0">
                <a:solidFill>
                  <a:srgbClr val="558ED5"/>
                </a:solidFill>
                <a:latin typeface="Arial Narrow" charset="0"/>
                <a:cs typeface="+mn-cs"/>
              </a:rPr>
              <a:t>integrated</a:t>
            </a:r>
            <a:r>
              <a:rPr lang="es-ES_tradnl" sz="4000" dirty="0" smtClean="0">
                <a:solidFill>
                  <a:srgbClr val="558ED5"/>
                </a:solidFill>
                <a:latin typeface="Arial Narrow" charset="0"/>
                <a:cs typeface="+mn-cs"/>
              </a:rPr>
              <a:t> variable TAP </a:t>
            </a:r>
            <a:endParaRPr lang="es-ES" sz="3600" dirty="0">
              <a:solidFill>
                <a:srgbClr val="558ED5"/>
              </a:solidFill>
              <a:latin typeface="Arial Narrow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8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8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8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8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8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8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8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8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8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8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8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8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8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8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8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8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8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8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8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8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8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8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8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8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6" grpId="0" animBg="1"/>
      <p:bldP spid="268297" grpId="0" animBg="1"/>
      <p:bldP spid="268298" grpId="0" animBg="1"/>
      <p:bldP spid="268299" grpId="0" animBg="1"/>
      <p:bldP spid="268300" grpId="0" animBg="1"/>
      <p:bldP spid="268301" grpId="0" animBg="1"/>
      <p:bldP spid="268302" grpId="0" animBg="1"/>
      <p:bldP spid="268303" grpId="0" animBg="1"/>
      <p:bldP spid="268304" grpId="0" animBg="1"/>
      <p:bldP spid="268305" grpId="0" animBg="1"/>
      <p:bldP spid="268324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961</Words>
  <Application>Microsoft Office PowerPoint</Application>
  <PresentationFormat>Presentación en pantalla (4:3)</PresentationFormat>
  <Paragraphs>233</Paragraphs>
  <Slides>14</Slides>
  <Notes>6</Notes>
  <HiddenSlides>2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jamadrid</dc:creator>
  <cp:lastModifiedBy>jamadrid</cp:lastModifiedBy>
  <cp:revision>9</cp:revision>
  <dcterms:created xsi:type="dcterms:W3CDTF">2016-05-01T15:54:36Z</dcterms:created>
  <dcterms:modified xsi:type="dcterms:W3CDTF">2016-05-03T06:19:12Z</dcterms:modified>
</cp:coreProperties>
</file>