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193" autoAdjust="0"/>
  </p:normalViewPr>
  <p:slideViewPr>
    <p:cSldViewPr>
      <p:cViewPr varScale="1">
        <p:scale>
          <a:sx n="78" d="100"/>
          <a:sy n="78" d="100"/>
        </p:scale>
        <p:origin x="-22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32878C-E037-0D43-969C-C0A5435A5E11}" type="datetimeFigureOut">
              <a:rPr lang="en-US" smtClean="0"/>
              <a:t>02/05/16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E0047-A8FE-354E-850A-056F42107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26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- 4 </a:t>
            </a:r>
            <a:r>
              <a:rPr lang="en-US" dirty="0" err="1" smtClean="0"/>
              <a:t>contratos</a:t>
            </a:r>
            <a:r>
              <a:rPr lang="en-US" dirty="0" smtClean="0"/>
              <a:t> </a:t>
            </a:r>
            <a:r>
              <a:rPr lang="en-US" dirty="0" err="1" smtClean="0"/>
              <a:t>competitivos</a:t>
            </a:r>
            <a:r>
              <a:rPr lang="en-US" dirty="0" smtClean="0"/>
              <a:t> de RRHH 2 SB, 1 RH, 1 </a:t>
            </a:r>
            <a:r>
              <a:rPr lang="en-US" dirty="0" err="1" smtClean="0"/>
              <a:t>JdC</a:t>
            </a:r>
            <a:r>
              <a:rPr lang="en-US" dirty="0" smtClean="0"/>
              <a:t>, </a:t>
            </a:r>
            <a:r>
              <a:rPr lang="en-US" dirty="0" err="1" smtClean="0"/>
              <a:t>por</a:t>
            </a:r>
            <a:r>
              <a:rPr lang="en-US" dirty="0" smtClean="0"/>
              <a:t> un total de mas de 250.000EUR</a:t>
            </a:r>
          </a:p>
          <a:p>
            <a:r>
              <a:rPr lang="en-US" dirty="0" smtClean="0"/>
              <a:t>- IP de un EMER, </a:t>
            </a:r>
            <a:r>
              <a:rPr lang="en-US" dirty="0" err="1" smtClean="0"/>
              <a:t>Fundación</a:t>
            </a:r>
            <a:r>
              <a:rPr lang="en-US" dirty="0" smtClean="0"/>
              <a:t> </a:t>
            </a:r>
            <a:r>
              <a:rPr lang="en-US" dirty="0" err="1" smtClean="0"/>
              <a:t>Séneca</a:t>
            </a:r>
            <a:r>
              <a:rPr lang="en-US" dirty="0" smtClean="0"/>
              <a:t> y </a:t>
            </a:r>
            <a:r>
              <a:rPr lang="en-US" dirty="0" err="1" smtClean="0"/>
              <a:t>VicePresidente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Acción</a:t>
            </a:r>
            <a:r>
              <a:rPr lang="en-US" baseline="0" dirty="0" smtClean="0"/>
              <a:t> COST (mas de 500.000 EUR)</a:t>
            </a:r>
          </a:p>
          <a:p>
            <a:pPr marL="171450" indent="-171450">
              <a:buFontTx/>
              <a:buChar char="-"/>
            </a:pPr>
            <a:r>
              <a:rPr lang="en-US" dirty="0" err="1" smtClean="0"/>
              <a:t>Nivel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traslación</a:t>
            </a:r>
            <a:r>
              <a:rPr lang="en-US" baseline="0" dirty="0" smtClean="0"/>
              <a:t>:</a:t>
            </a:r>
          </a:p>
          <a:p>
            <a:pPr marL="228600" indent="-228600">
              <a:buFontTx/>
              <a:buAutoNum type="arabicPeriod"/>
            </a:pPr>
            <a:r>
              <a:rPr lang="en-US" baseline="0" dirty="0" err="1" smtClean="0"/>
              <a:t>Búsqueda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nuevas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dianas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terapéuticas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procesos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inflamatorios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estériles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no </a:t>
            </a:r>
            <a:r>
              <a:rPr lang="en-US" baseline="0" dirty="0" err="1" smtClean="0"/>
              <a:t>dependen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infecciones</a:t>
            </a:r>
            <a:endParaRPr lang="en-US" baseline="0" dirty="0" smtClean="0"/>
          </a:p>
          <a:p>
            <a:pPr marL="228600" indent="-228600">
              <a:buFontTx/>
              <a:buAutoNum type="arabicPeriod"/>
            </a:pPr>
            <a:r>
              <a:rPr lang="en-US" baseline="0" dirty="0" err="1" smtClean="0"/>
              <a:t>Niveles</a:t>
            </a:r>
            <a:r>
              <a:rPr lang="en-US" baseline="0" dirty="0" smtClean="0"/>
              <a:t> de P2X7 en </a:t>
            </a:r>
            <a:r>
              <a:rPr lang="en-US" baseline="0" dirty="0" err="1" smtClean="0"/>
              <a:t>monocitos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pacientes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sépticos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asocia</a:t>
            </a:r>
            <a:r>
              <a:rPr lang="en-US" baseline="0" dirty="0" smtClean="0"/>
              <a:t> a la </a:t>
            </a:r>
            <a:r>
              <a:rPr lang="en-US" baseline="0" dirty="0" err="1" smtClean="0"/>
              <a:t>mortalidad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temprana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estos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pacientes</a:t>
            </a:r>
            <a:r>
              <a:rPr lang="en-US" baseline="0" dirty="0" smtClean="0"/>
              <a:t>, sin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otro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marcador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predictivo</a:t>
            </a:r>
            <a:r>
              <a:rPr lang="en-US" baseline="0" dirty="0" smtClean="0"/>
              <a:t>/</a:t>
            </a:r>
            <a:r>
              <a:rPr lang="en-US" baseline="0" dirty="0" err="1" smtClean="0"/>
              <a:t>inflamatorio</a:t>
            </a:r>
            <a:r>
              <a:rPr lang="en-US" baseline="0" dirty="0" smtClean="0"/>
              <a:t> sea </a:t>
            </a:r>
            <a:r>
              <a:rPr lang="en-US" baseline="0" dirty="0" err="1" smtClean="0"/>
              <a:t>predictivo</a:t>
            </a:r>
            <a:endParaRPr lang="en-US" baseline="0" dirty="0" smtClean="0"/>
          </a:p>
          <a:p>
            <a:pPr marL="228600" indent="-228600">
              <a:buFontTx/>
              <a:buAutoNum type="arabicPeriod"/>
            </a:pPr>
            <a:r>
              <a:rPr lang="en-US" baseline="0" dirty="0" smtClean="0"/>
              <a:t>ATP se produce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señal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peligro</a:t>
            </a:r>
            <a:r>
              <a:rPr lang="en-US" baseline="0" dirty="0" smtClean="0"/>
              <a:t> de forma </a:t>
            </a:r>
            <a:r>
              <a:rPr lang="en-US" baseline="0" dirty="0" err="1" smtClean="0"/>
              <a:t>temprana</a:t>
            </a:r>
            <a:r>
              <a:rPr lang="en-US" baseline="0" dirty="0" smtClean="0"/>
              <a:t> en los </a:t>
            </a:r>
            <a:r>
              <a:rPr lang="en-US" baseline="0" dirty="0" err="1" smtClean="0"/>
              <a:t>trasplantes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alogénicos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activa</a:t>
            </a:r>
            <a:r>
              <a:rPr lang="en-US" baseline="0" dirty="0" smtClean="0"/>
              <a:t> a P2X7/inflamasoma NLRP3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crear</a:t>
            </a:r>
            <a:r>
              <a:rPr lang="en-US" baseline="0" dirty="0" smtClean="0"/>
              <a:t> un </a:t>
            </a:r>
            <a:r>
              <a:rPr lang="en-US" baseline="0" dirty="0" err="1" smtClean="0"/>
              <a:t>ambiente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proinflamatorio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sobre</a:t>
            </a:r>
            <a:r>
              <a:rPr lang="en-US" baseline="0" dirty="0" smtClean="0"/>
              <a:t> la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desarrollarse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respuesta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inmune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rechazo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E0047-A8FE-354E-850A-056F421079F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607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Último</a:t>
            </a:r>
            <a:r>
              <a:rPr lang="en-US" dirty="0" smtClean="0"/>
              <a:t> </a:t>
            </a:r>
            <a:r>
              <a:rPr lang="en-US" dirty="0" err="1" smtClean="0"/>
              <a:t>firmante</a:t>
            </a:r>
            <a:r>
              <a:rPr lang="en-US" baseline="0" dirty="0" smtClean="0"/>
              <a:t> (senior) de </a:t>
            </a:r>
            <a:r>
              <a:rPr lang="en-US" baseline="0" dirty="0" err="1" smtClean="0"/>
              <a:t>correspondencia</a:t>
            </a:r>
            <a:r>
              <a:rPr lang="en-US" baseline="0" dirty="0" smtClean="0"/>
              <a:t>. Firma con </a:t>
            </a:r>
            <a:r>
              <a:rPr lang="en-US" baseline="0" dirty="0" err="1" smtClean="0"/>
              <a:t>otros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miembros</a:t>
            </a:r>
            <a:r>
              <a:rPr lang="en-US" baseline="0" dirty="0" smtClean="0"/>
              <a:t> de mi </a:t>
            </a:r>
            <a:r>
              <a:rPr lang="en-US" baseline="0" dirty="0" err="1" smtClean="0"/>
              <a:t>grupo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todos</a:t>
            </a:r>
            <a:r>
              <a:rPr lang="en-US" baseline="0" dirty="0" smtClean="0"/>
              <a:t> los </a:t>
            </a:r>
            <a:r>
              <a:rPr lang="en-US" baseline="0" dirty="0" err="1" smtClean="0"/>
              <a:t>artículos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prinicipalmente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primera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posición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Investigación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realiazada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su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mayoría</a:t>
            </a:r>
            <a:r>
              <a:rPr lang="en-US" baseline="0" dirty="0" smtClean="0"/>
              <a:t> con </a:t>
            </a:r>
            <a:r>
              <a:rPr lang="en-US" baseline="0" dirty="0" err="1" smtClean="0"/>
              <a:t>financiación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obtenida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por</a:t>
            </a:r>
            <a:r>
              <a:rPr lang="en-US" baseline="0" dirty="0" smtClean="0"/>
              <a:t> el </a:t>
            </a:r>
            <a:r>
              <a:rPr lang="en-US" baseline="0" dirty="0" err="1" smtClean="0"/>
              <a:t>grupo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gestionada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por</a:t>
            </a:r>
            <a:r>
              <a:rPr lang="en-US" baseline="0" dirty="0" smtClean="0"/>
              <a:t> el IMIB. </a:t>
            </a:r>
            <a:r>
              <a:rPr lang="en-US" baseline="0" dirty="0" err="1" smtClean="0"/>
              <a:t>Todos</a:t>
            </a:r>
            <a:r>
              <a:rPr lang="en-US" baseline="0" dirty="0" smtClean="0"/>
              <a:t> D1. NRI IF 35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228600" indent="-228600">
              <a:buAutoNum type="arabicPeriod"/>
            </a:pPr>
            <a:r>
              <a:rPr lang="en-US" dirty="0" err="1" smtClean="0"/>
              <a:t>Inflammasomas</a:t>
            </a:r>
            <a:r>
              <a:rPr lang="en-US" dirty="0" smtClean="0"/>
              <a:t> </a:t>
            </a:r>
            <a:r>
              <a:rPr lang="en-US" dirty="0" err="1" smtClean="0"/>
              <a:t>circulantes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nuevos</a:t>
            </a:r>
            <a:r>
              <a:rPr lang="en-US" baseline="0" dirty="0" smtClean="0"/>
              <a:t> biomarcadores de </a:t>
            </a:r>
            <a:r>
              <a:rPr lang="en-US" baseline="0" dirty="0" err="1" smtClean="0"/>
              <a:t>enfermedad</a:t>
            </a:r>
            <a:r>
              <a:rPr lang="en-US" baseline="0" dirty="0" smtClean="0"/>
              <a:t> – </a:t>
            </a:r>
            <a:r>
              <a:rPr lang="en-US" baseline="0" dirty="0" err="1" smtClean="0"/>
              <a:t>sindromes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autoinflamatorios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sistémicos</a:t>
            </a:r>
            <a:endParaRPr lang="en-US" baseline="0" dirty="0" smtClean="0"/>
          </a:p>
          <a:p>
            <a:pPr marL="228600" indent="-228600">
              <a:buAutoNum type="arabicPeriod"/>
            </a:pPr>
            <a:r>
              <a:rPr lang="en-US" baseline="0" dirty="0" err="1" smtClean="0"/>
              <a:t>Inbalances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osmóticos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activan</a:t>
            </a:r>
            <a:r>
              <a:rPr lang="en-US" baseline="0" dirty="0" smtClean="0"/>
              <a:t> al </a:t>
            </a:r>
            <a:r>
              <a:rPr lang="en-US" baseline="0" dirty="0" err="1" smtClean="0"/>
              <a:t>sistema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inmunitario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innato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explicación</a:t>
            </a:r>
            <a:r>
              <a:rPr lang="en-US" baseline="0" dirty="0" smtClean="0"/>
              <a:t> al </a:t>
            </a:r>
            <a:r>
              <a:rPr lang="en-US" baseline="0" dirty="0" err="1" smtClean="0"/>
              <a:t>uso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terapias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hipertónicas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clínica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resucitación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salina</a:t>
            </a:r>
            <a:r>
              <a:rPr lang="en-US" baseline="0" dirty="0" smtClean="0"/>
              <a:t> en sepsis, o edema cerebral)</a:t>
            </a:r>
          </a:p>
          <a:p>
            <a:pPr marL="228600" indent="-228600">
              <a:buAutoNum type="arabicPeriod"/>
            </a:pPr>
            <a:r>
              <a:rPr lang="en-US" baseline="0" dirty="0" err="1" smtClean="0"/>
              <a:t>Descubrimiento</a:t>
            </a:r>
            <a:r>
              <a:rPr lang="en-US" baseline="0" dirty="0" smtClean="0"/>
              <a:t>  de </a:t>
            </a:r>
            <a:r>
              <a:rPr lang="en-US" baseline="0" dirty="0" err="1" smtClean="0"/>
              <a:t>nuevos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compuestos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inhiben</a:t>
            </a:r>
            <a:r>
              <a:rPr lang="en-US" baseline="0" dirty="0" smtClean="0"/>
              <a:t> la </a:t>
            </a:r>
            <a:r>
              <a:rPr lang="en-US" baseline="0" dirty="0" err="1" smtClean="0"/>
              <a:t>liberación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citoquinas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proinflamatorias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E0047-A8FE-354E-850A-056F421079F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9015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Último</a:t>
            </a:r>
            <a:r>
              <a:rPr lang="en-US" dirty="0" smtClean="0"/>
              <a:t> </a:t>
            </a:r>
            <a:r>
              <a:rPr lang="en-US" dirty="0" err="1" smtClean="0"/>
              <a:t>firmante</a:t>
            </a:r>
            <a:r>
              <a:rPr lang="en-US" baseline="0" dirty="0" smtClean="0"/>
              <a:t> (senior) de </a:t>
            </a:r>
            <a:r>
              <a:rPr lang="en-US" baseline="0" dirty="0" err="1" smtClean="0"/>
              <a:t>correspondencia</a:t>
            </a:r>
            <a:r>
              <a:rPr lang="en-US" baseline="0" dirty="0" smtClean="0"/>
              <a:t>. Firma con </a:t>
            </a:r>
            <a:r>
              <a:rPr lang="en-US" baseline="0" dirty="0" err="1" smtClean="0"/>
              <a:t>otros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miembros</a:t>
            </a:r>
            <a:r>
              <a:rPr lang="en-US" baseline="0" dirty="0" smtClean="0"/>
              <a:t> de mi </a:t>
            </a:r>
            <a:r>
              <a:rPr lang="en-US" baseline="0" dirty="0" err="1" smtClean="0"/>
              <a:t>grupo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todos</a:t>
            </a:r>
            <a:r>
              <a:rPr lang="en-US" baseline="0" dirty="0" smtClean="0"/>
              <a:t> los </a:t>
            </a:r>
            <a:r>
              <a:rPr lang="en-US" baseline="0" dirty="0" err="1" smtClean="0"/>
              <a:t>artículos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prinicipalmente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primera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posición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Investigación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realiazada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su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mayoría</a:t>
            </a:r>
            <a:r>
              <a:rPr lang="en-US" baseline="0" dirty="0" smtClean="0"/>
              <a:t> con </a:t>
            </a:r>
            <a:r>
              <a:rPr lang="en-US" baseline="0" dirty="0" err="1" smtClean="0"/>
              <a:t>financiación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obtenida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por</a:t>
            </a:r>
            <a:r>
              <a:rPr lang="en-US" baseline="0" dirty="0" smtClean="0"/>
              <a:t> el </a:t>
            </a:r>
            <a:r>
              <a:rPr lang="en-US" baseline="0" dirty="0" err="1" smtClean="0"/>
              <a:t>grupo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gestionada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por</a:t>
            </a:r>
            <a:r>
              <a:rPr lang="en-US" baseline="0" dirty="0" smtClean="0"/>
              <a:t> el IMIB. </a:t>
            </a:r>
            <a:r>
              <a:rPr lang="en-US" baseline="0" dirty="0" err="1" smtClean="0"/>
              <a:t>Todos</a:t>
            </a:r>
            <a:r>
              <a:rPr lang="en-US" baseline="0" dirty="0" smtClean="0"/>
              <a:t> D1. NRI IF 35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228600" indent="-228600">
              <a:buAutoNum type="arabicPeriod"/>
            </a:pPr>
            <a:r>
              <a:rPr lang="en-US" dirty="0" err="1" smtClean="0"/>
              <a:t>Inflammasomas</a:t>
            </a:r>
            <a:r>
              <a:rPr lang="en-US" dirty="0" smtClean="0"/>
              <a:t> </a:t>
            </a:r>
            <a:r>
              <a:rPr lang="en-US" dirty="0" err="1" smtClean="0"/>
              <a:t>circulantes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nuevos</a:t>
            </a:r>
            <a:r>
              <a:rPr lang="en-US" baseline="0" dirty="0" smtClean="0"/>
              <a:t> biomarcadores de </a:t>
            </a:r>
            <a:r>
              <a:rPr lang="en-US" baseline="0" dirty="0" err="1" smtClean="0"/>
              <a:t>enfermedad</a:t>
            </a:r>
            <a:r>
              <a:rPr lang="en-US" baseline="0" dirty="0" smtClean="0"/>
              <a:t> – </a:t>
            </a:r>
            <a:r>
              <a:rPr lang="en-US" baseline="0" dirty="0" err="1" smtClean="0"/>
              <a:t>sindromes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autoinflamatorios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sistémicos</a:t>
            </a:r>
            <a:endParaRPr lang="en-US" baseline="0" dirty="0" smtClean="0"/>
          </a:p>
          <a:p>
            <a:pPr marL="228600" indent="-228600">
              <a:buAutoNum type="arabicPeriod"/>
            </a:pPr>
            <a:r>
              <a:rPr lang="en-US" baseline="0" dirty="0" err="1" smtClean="0"/>
              <a:t>Inbalances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osmóticos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activan</a:t>
            </a:r>
            <a:r>
              <a:rPr lang="en-US" baseline="0" dirty="0" smtClean="0"/>
              <a:t> al </a:t>
            </a:r>
            <a:r>
              <a:rPr lang="en-US" baseline="0" dirty="0" err="1" smtClean="0"/>
              <a:t>sistema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inmunitario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innato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explicación</a:t>
            </a:r>
            <a:r>
              <a:rPr lang="en-US" baseline="0" dirty="0" smtClean="0"/>
              <a:t> al </a:t>
            </a:r>
            <a:r>
              <a:rPr lang="en-US" baseline="0" dirty="0" err="1" smtClean="0"/>
              <a:t>uso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terapias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hipertónicas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clínica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resucitación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salina</a:t>
            </a:r>
            <a:r>
              <a:rPr lang="en-US" baseline="0" dirty="0" smtClean="0"/>
              <a:t> en sepsis, o edema cerebral)</a:t>
            </a:r>
          </a:p>
          <a:p>
            <a:pPr marL="228600" indent="-228600">
              <a:buAutoNum type="arabicPeriod"/>
            </a:pPr>
            <a:r>
              <a:rPr lang="en-US" baseline="0" dirty="0" err="1" smtClean="0"/>
              <a:t>Descubrimiento</a:t>
            </a:r>
            <a:r>
              <a:rPr lang="en-US" baseline="0" dirty="0" smtClean="0"/>
              <a:t>  de </a:t>
            </a:r>
            <a:r>
              <a:rPr lang="en-US" baseline="0" dirty="0" err="1" smtClean="0"/>
              <a:t>nuevos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compuestos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inhiben</a:t>
            </a:r>
            <a:r>
              <a:rPr lang="en-US" baseline="0" dirty="0" smtClean="0"/>
              <a:t> la </a:t>
            </a:r>
            <a:r>
              <a:rPr lang="en-US" baseline="0" dirty="0" err="1" smtClean="0"/>
              <a:t>liberación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citoquinas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proinflamatorias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E0047-A8FE-354E-850A-056F421079F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9015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Último</a:t>
            </a:r>
            <a:r>
              <a:rPr lang="en-US" dirty="0" smtClean="0"/>
              <a:t> </a:t>
            </a:r>
            <a:r>
              <a:rPr lang="en-US" dirty="0" err="1" smtClean="0"/>
              <a:t>firmante</a:t>
            </a:r>
            <a:r>
              <a:rPr lang="en-US" baseline="0" dirty="0" smtClean="0"/>
              <a:t> (senior) de </a:t>
            </a:r>
            <a:r>
              <a:rPr lang="en-US" baseline="0" dirty="0" err="1" smtClean="0"/>
              <a:t>correspondencia</a:t>
            </a:r>
            <a:r>
              <a:rPr lang="en-US" baseline="0" dirty="0" smtClean="0"/>
              <a:t>. Firma con </a:t>
            </a:r>
            <a:r>
              <a:rPr lang="en-US" baseline="0" dirty="0" err="1" smtClean="0"/>
              <a:t>otros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miembros</a:t>
            </a:r>
            <a:r>
              <a:rPr lang="en-US" baseline="0" dirty="0" smtClean="0"/>
              <a:t> de mi </a:t>
            </a:r>
            <a:r>
              <a:rPr lang="en-US" baseline="0" dirty="0" err="1" smtClean="0"/>
              <a:t>grupo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todos</a:t>
            </a:r>
            <a:r>
              <a:rPr lang="en-US" baseline="0" dirty="0" smtClean="0"/>
              <a:t> los </a:t>
            </a:r>
            <a:r>
              <a:rPr lang="en-US" baseline="0" dirty="0" err="1" smtClean="0"/>
              <a:t>artículos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prinicipalmente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primera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posición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Investigación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realiazada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su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mayoría</a:t>
            </a:r>
            <a:r>
              <a:rPr lang="en-US" baseline="0" dirty="0" smtClean="0"/>
              <a:t> con </a:t>
            </a:r>
            <a:r>
              <a:rPr lang="en-US" baseline="0" dirty="0" err="1" smtClean="0"/>
              <a:t>financiación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obtenida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por</a:t>
            </a:r>
            <a:r>
              <a:rPr lang="en-US" baseline="0" dirty="0" smtClean="0"/>
              <a:t> el </a:t>
            </a:r>
            <a:r>
              <a:rPr lang="en-US" baseline="0" dirty="0" err="1" smtClean="0"/>
              <a:t>grupo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gestionada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por</a:t>
            </a:r>
            <a:r>
              <a:rPr lang="en-US" baseline="0" dirty="0" smtClean="0"/>
              <a:t> el IMIB. </a:t>
            </a:r>
            <a:r>
              <a:rPr lang="en-US" baseline="0" dirty="0" err="1" smtClean="0"/>
              <a:t>Todos</a:t>
            </a:r>
            <a:r>
              <a:rPr lang="en-US" baseline="0" dirty="0" smtClean="0"/>
              <a:t> D1. </a:t>
            </a:r>
            <a:r>
              <a:rPr lang="en-US" baseline="0" smtClean="0"/>
              <a:t>NRI IF 35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228600" indent="-228600">
              <a:buAutoNum type="arabicPeriod"/>
            </a:pPr>
            <a:r>
              <a:rPr lang="en-US" dirty="0" err="1" smtClean="0"/>
              <a:t>Inflammasomas</a:t>
            </a:r>
            <a:r>
              <a:rPr lang="en-US" dirty="0" smtClean="0"/>
              <a:t> </a:t>
            </a:r>
            <a:r>
              <a:rPr lang="en-US" dirty="0" err="1" smtClean="0"/>
              <a:t>circulantes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nuevos</a:t>
            </a:r>
            <a:r>
              <a:rPr lang="en-US" baseline="0" dirty="0" smtClean="0"/>
              <a:t> biomarcadores de </a:t>
            </a:r>
            <a:r>
              <a:rPr lang="en-US" baseline="0" dirty="0" err="1" smtClean="0"/>
              <a:t>enfermedad</a:t>
            </a:r>
            <a:r>
              <a:rPr lang="en-US" baseline="0" dirty="0" smtClean="0"/>
              <a:t> – </a:t>
            </a:r>
            <a:r>
              <a:rPr lang="en-US" baseline="0" dirty="0" err="1" smtClean="0"/>
              <a:t>sindromes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autoinflamatorios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sistémicos</a:t>
            </a:r>
            <a:endParaRPr lang="en-US" baseline="0" dirty="0" smtClean="0"/>
          </a:p>
          <a:p>
            <a:pPr marL="228600" indent="-228600">
              <a:buAutoNum type="arabicPeriod"/>
            </a:pPr>
            <a:r>
              <a:rPr lang="en-US" baseline="0" dirty="0" err="1" smtClean="0"/>
              <a:t>Inbalances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osmóticos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activan</a:t>
            </a:r>
            <a:r>
              <a:rPr lang="en-US" baseline="0" dirty="0" smtClean="0"/>
              <a:t> al </a:t>
            </a:r>
            <a:r>
              <a:rPr lang="en-US" baseline="0" dirty="0" err="1" smtClean="0"/>
              <a:t>sistema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inmunitario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innato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explicación</a:t>
            </a:r>
            <a:r>
              <a:rPr lang="en-US" baseline="0" dirty="0" smtClean="0"/>
              <a:t> al </a:t>
            </a:r>
            <a:r>
              <a:rPr lang="en-US" baseline="0" dirty="0" err="1" smtClean="0"/>
              <a:t>uso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terapias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hipertónicas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clínica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resucitación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salina</a:t>
            </a:r>
            <a:r>
              <a:rPr lang="en-US" baseline="0" dirty="0" smtClean="0"/>
              <a:t> en sepsis, o edema cerebral)</a:t>
            </a:r>
          </a:p>
          <a:p>
            <a:pPr marL="228600" indent="-228600">
              <a:buAutoNum type="arabicPeriod"/>
            </a:pPr>
            <a:r>
              <a:rPr lang="en-US" baseline="0" dirty="0" err="1" smtClean="0"/>
              <a:t>Descubrimiento</a:t>
            </a:r>
            <a:r>
              <a:rPr lang="en-US" baseline="0" dirty="0" smtClean="0"/>
              <a:t>  de </a:t>
            </a:r>
            <a:r>
              <a:rPr lang="en-US" baseline="0" dirty="0" err="1" smtClean="0"/>
              <a:t>nuevos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compuestos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inhiben</a:t>
            </a:r>
            <a:r>
              <a:rPr lang="en-US" baseline="0" dirty="0" smtClean="0"/>
              <a:t> la </a:t>
            </a:r>
            <a:r>
              <a:rPr lang="en-US" baseline="0" dirty="0" err="1" smtClean="0"/>
              <a:t>liberación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citoquinas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proinflamatorias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E0047-A8FE-354E-850A-056F421079F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901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02/05/16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02/05/16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02/05/16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02/05/16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02/05/16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02/05/16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02/05/16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02/05/16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02/05/16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02/05/16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02/05/16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6C7F6-03A4-445A-8BCD-697E7AF6889A}" type="datetimeFigureOut">
              <a:rPr lang="es-ES" smtClean="0"/>
              <a:pPr/>
              <a:t>02/05/16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662C9-8BD3-4D98-ACE7-2C34D4785A68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11 Imagen" descr="Fondo diapos OBJETIV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539552" y="1942029"/>
            <a:ext cx="8064896" cy="40072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s-ES" sz="2400" b="1" i="1" u="sng" dirty="0" smtClean="0"/>
              <a:t>Señales de Peligro e Inflamasomas:</a:t>
            </a:r>
            <a:endParaRPr lang="es-ES" sz="2400" b="1" i="1" dirty="0" smtClean="0"/>
          </a:p>
          <a:p>
            <a:pPr>
              <a:lnSpc>
                <a:spcPct val="130000"/>
              </a:lnSpc>
            </a:pPr>
            <a:r>
              <a:rPr lang="es-ES" sz="2400" b="1" i="1" dirty="0"/>
              <a:t>	</a:t>
            </a:r>
            <a:r>
              <a:rPr lang="es-ES" sz="2400" b="1" i="1" dirty="0" smtClean="0"/>
              <a:t>	</a:t>
            </a:r>
            <a:r>
              <a:rPr lang="es-ES" sz="2400" b="1" i="1" u="sng" dirty="0" smtClean="0"/>
              <a:t>traslación clínica a patología humana</a:t>
            </a:r>
          </a:p>
          <a:p>
            <a:endParaRPr lang="es-ES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es-ES" sz="2400" dirty="0" smtClean="0"/>
              <a:t>Estudio molecular de las rutas de activación de inflamasomas</a:t>
            </a:r>
          </a:p>
          <a:p>
            <a:pPr marL="342900" indent="-342900">
              <a:buFont typeface="+mj-lt"/>
              <a:buAutoNum type="arabicPeriod"/>
            </a:pPr>
            <a:endParaRPr lang="es-ES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es-ES" sz="2400" dirty="0" smtClean="0"/>
              <a:t>Empleo de inflamasomas como nuevos biomarcadores para enfermedades inflamatorias y degenerativas</a:t>
            </a:r>
          </a:p>
          <a:p>
            <a:pPr marL="342900" indent="-342900">
              <a:buFont typeface="+mj-lt"/>
              <a:buAutoNum type="arabicPeriod"/>
            </a:pPr>
            <a:endParaRPr lang="es-ES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es-ES" sz="2400" dirty="0" smtClean="0"/>
              <a:t>Búsqueda y validación de nuevos fármacos</a:t>
            </a:r>
            <a:endParaRPr lang="es-ES" sz="2400" dirty="0"/>
          </a:p>
        </p:txBody>
      </p:sp>
      <p:sp>
        <p:nvSpPr>
          <p:cNvPr id="7" name="6 CuadroTexto"/>
          <p:cNvSpPr txBox="1"/>
          <p:nvPr/>
        </p:nvSpPr>
        <p:spPr>
          <a:xfrm>
            <a:off x="1475656" y="220578"/>
            <a:ext cx="73448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b="1" dirty="0"/>
              <a:t>3. ENFERMEDADES DIGESTIVAS Y ENDOCRINO-METABÓLICAS</a:t>
            </a:r>
            <a:endParaRPr lang="es-ES" sz="2200" b="1" dirty="0" smtClean="0"/>
          </a:p>
        </p:txBody>
      </p:sp>
      <p:sp>
        <p:nvSpPr>
          <p:cNvPr id="8" name="7 CuadroTexto"/>
          <p:cNvSpPr txBox="1"/>
          <p:nvPr/>
        </p:nvSpPr>
        <p:spPr>
          <a:xfrm>
            <a:off x="1502440" y="692696"/>
            <a:ext cx="76415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b="1" dirty="0"/>
              <a:t>[GI/IMIB/C003/2011] CIRUGÍA DIGESTIVA, ENDOCRINA Y TRASPLANTE DE ÓRGANOS ABDOMINALES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1475656" y="1052736"/>
            <a:ext cx="70567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/>
              <a:t>Pablo Pelegrín (laboratorio de Inflamación Molecular)</a:t>
            </a:r>
            <a:endParaRPr lang="es-ES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11 Imagen" descr="Fondo diapos PROYECTO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6 CuadroTexto"/>
          <p:cNvSpPr txBox="1"/>
          <p:nvPr/>
        </p:nvSpPr>
        <p:spPr>
          <a:xfrm>
            <a:off x="1475656" y="220578"/>
            <a:ext cx="73448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b="1" dirty="0"/>
              <a:t>3. ENFERMEDADES DIGESTIVAS Y ENDOCRINO-METABÓLICAS</a:t>
            </a:r>
            <a:endParaRPr lang="es-ES" sz="2200" b="1" dirty="0" smtClean="0"/>
          </a:p>
        </p:txBody>
      </p:sp>
      <p:sp>
        <p:nvSpPr>
          <p:cNvPr id="11" name="7 CuadroTexto"/>
          <p:cNvSpPr txBox="1"/>
          <p:nvPr/>
        </p:nvSpPr>
        <p:spPr>
          <a:xfrm>
            <a:off x="1502440" y="692696"/>
            <a:ext cx="76415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b="1" dirty="0"/>
              <a:t>[GI/IMIB/C003/2011] CIRUGÍA DIGESTIVA, ENDOCRINA Y TRASPLANTE DE ÓRGANOS ABDOMINALES</a:t>
            </a:r>
          </a:p>
        </p:txBody>
      </p:sp>
      <p:sp>
        <p:nvSpPr>
          <p:cNvPr id="13" name="8 CuadroTexto"/>
          <p:cNvSpPr txBox="1"/>
          <p:nvPr/>
        </p:nvSpPr>
        <p:spPr>
          <a:xfrm>
            <a:off x="1475656" y="1052736"/>
            <a:ext cx="70567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/>
              <a:t>Pablo Pelegrín (laboratorio de Inflamación Molecular)</a:t>
            </a:r>
            <a:endParaRPr lang="es-ES" sz="2400" b="1" dirty="0"/>
          </a:p>
        </p:txBody>
      </p:sp>
      <p:sp>
        <p:nvSpPr>
          <p:cNvPr id="2" name="Rounded Rectangle 1"/>
          <p:cNvSpPr/>
          <p:nvPr/>
        </p:nvSpPr>
        <p:spPr>
          <a:xfrm>
            <a:off x="611560" y="2348880"/>
            <a:ext cx="8424936" cy="1296144"/>
          </a:xfrm>
          <a:prstGeom prst="roundRect">
            <a:avLst/>
          </a:prstGeom>
          <a:solidFill>
            <a:srgbClr val="EEECE1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611560" y="3789040"/>
            <a:ext cx="8424936" cy="1008112"/>
          </a:xfrm>
          <a:prstGeom prst="roundRect">
            <a:avLst/>
          </a:prstGeom>
          <a:solidFill>
            <a:srgbClr val="EEECE1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611560" y="5085184"/>
            <a:ext cx="8424936" cy="936104"/>
          </a:xfrm>
          <a:prstGeom prst="roundRect">
            <a:avLst/>
          </a:prstGeom>
          <a:solidFill>
            <a:srgbClr val="EEECE1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CuadroTexto"/>
          <p:cNvSpPr txBox="1"/>
          <p:nvPr/>
        </p:nvSpPr>
        <p:spPr>
          <a:xfrm>
            <a:off x="611560" y="2276872"/>
            <a:ext cx="860444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" sz="2000" dirty="0" err="1"/>
              <a:t>Regulation</a:t>
            </a:r>
            <a:r>
              <a:rPr lang="es-ES" sz="2000" dirty="0"/>
              <a:t> of </a:t>
            </a:r>
            <a:r>
              <a:rPr lang="es-ES" sz="2000" dirty="0" err="1"/>
              <a:t>inflammatory</a:t>
            </a:r>
            <a:r>
              <a:rPr lang="es-ES" sz="2000" dirty="0"/>
              <a:t> response </a:t>
            </a:r>
            <a:r>
              <a:rPr lang="es-ES" sz="2000" dirty="0" err="1"/>
              <a:t>by</a:t>
            </a:r>
            <a:r>
              <a:rPr lang="es-ES" sz="2000" dirty="0"/>
              <a:t> </a:t>
            </a:r>
            <a:r>
              <a:rPr lang="es-ES" sz="2000" dirty="0" err="1"/>
              <a:t>extracellular</a:t>
            </a:r>
            <a:r>
              <a:rPr lang="es-ES" sz="2000" dirty="0"/>
              <a:t> ATP and P2X7 receptor </a:t>
            </a:r>
            <a:r>
              <a:rPr lang="es-ES" sz="2000" dirty="0" err="1"/>
              <a:t>signalling</a:t>
            </a:r>
            <a:r>
              <a:rPr lang="es-ES" sz="2000" dirty="0"/>
              <a:t>: </a:t>
            </a:r>
            <a:r>
              <a:rPr lang="es-ES" sz="2000" dirty="0" err="1"/>
              <a:t>through</a:t>
            </a:r>
            <a:r>
              <a:rPr lang="es-ES" sz="2000" dirty="0"/>
              <a:t> and </a:t>
            </a:r>
            <a:r>
              <a:rPr lang="es-ES" sz="2000" dirty="0" err="1"/>
              <a:t>beyond</a:t>
            </a:r>
            <a:r>
              <a:rPr lang="es-ES" sz="2000" dirty="0"/>
              <a:t> </a:t>
            </a:r>
            <a:r>
              <a:rPr lang="es-ES" sz="2000" dirty="0" err="1"/>
              <a:t>the</a:t>
            </a:r>
            <a:r>
              <a:rPr lang="es-ES" sz="2000" dirty="0"/>
              <a:t> </a:t>
            </a:r>
            <a:r>
              <a:rPr lang="es-ES" sz="2000" dirty="0" smtClean="0"/>
              <a:t>inflammasome</a:t>
            </a:r>
          </a:p>
          <a:p>
            <a:r>
              <a:rPr lang="es-ES" sz="2000" dirty="0" smtClean="0"/>
              <a:t>	</a:t>
            </a:r>
            <a:r>
              <a:rPr lang="es-ES" sz="2000" b="1" dirty="0" err="1" smtClean="0"/>
              <a:t>European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Research</a:t>
            </a:r>
            <a:r>
              <a:rPr lang="es-ES" sz="2000" b="1" dirty="0" smtClean="0"/>
              <a:t> Council – </a:t>
            </a:r>
            <a:r>
              <a:rPr lang="es-ES" sz="2000" b="1" dirty="0" err="1" smtClean="0"/>
              <a:t>Consolidator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Grant</a:t>
            </a:r>
            <a:endParaRPr lang="es-ES" sz="2000" b="1" dirty="0" smtClean="0"/>
          </a:p>
          <a:p>
            <a:r>
              <a:rPr lang="es-ES" sz="2000" dirty="0"/>
              <a:t>	</a:t>
            </a:r>
            <a:r>
              <a:rPr lang="cs-CZ" sz="2000" dirty="0" smtClean="0"/>
              <a:t>1.794.948 EUR (2014-2019)</a:t>
            </a:r>
          </a:p>
          <a:p>
            <a:endParaRPr lang="es-ES" sz="2000" dirty="0" smtClean="0"/>
          </a:p>
          <a:p>
            <a:r>
              <a:rPr lang="es-ES" sz="2000" dirty="0" smtClean="0"/>
              <a:t>2</a:t>
            </a:r>
            <a:r>
              <a:rPr lang="es-ES" sz="2000" dirty="0"/>
              <a:t>. </a:t>
            </a:r>
            <a:r>
              <a:rPr lang="es-ES" sz="2000" dirty="0" err="1"/>
              <a:t>Pathophysiological</a:t>
            </a:r>
            <a:r>
              <a:rPr lang="es-ES" sz="2000" dirty="0"/>
              <a:t> </a:t>
            </a:r>
            <a:r>
              <a:rPr lang="es-ES" sz="2000" dirty="0" err="1"/>
              <a:t>implication</a:t>
            </a:r>
            <a:r>
              <a:rPr lang="es-ES" sz="2000" dirty="0"/>
              <a:t> of NLRP3 and P2X7 receptor </a:t>
            </a:r>
            <a:r>
              <a:rPr lang="es-ES" sz="2000" dirty="0" err="1"/>
              <a:t>on</a:t>
            </a:r>
            <a:r>
              <a:rPr lang="es-ES" sz="2000" dirty="0"/>
              <a:t> </a:t>
            </a:r>
            <a:r>
              <a:rPr lang="es-ES" sz="2000" dirty="0" err="1"/>
              <a:t>severe</a:t>
            </a:r>
            <a:r>
              <a:rPr lang="es-ES" sz="2000" dirty="0"/>
              <a:t> </a:t>
            </a:r>
            <a:r>
              <a:rPr lang="es-ES" sz="2000" dirty="0" smtClean="0"/>
              <a:t>sepsis</a:t>
            </a:r>
          </a:p>
          <a:p>
            <a:r>
              <a:rPr lang="es-ES" sz="2000" dirty="0"/>
              <a:t>	</a:t>
            </a:r>
            <a:r>
              <a:rPr lang="es-ES" sz="2000" b="1" dirty="0" smtClean="0"/>
              <a:t>Instituto Salud Carlos III – Proyecto FIS</a:t>
            </a:r>
          </a:p>
          <a:p>
            <a:pPr lvl="2"/>
            <a:r>
              <a:rPr lang="is-IS" sz="2000" dirty="0" smtClean="0"/>
              <a:t>137.032 EUR (2014-2016)</a:t>
            </a:r>
          </a:p>
          <a:p>
            <a:pPr lvl="2"/>
            <a:endParaRPr lang="es-ES" sz="2000" dirty="0" smtClean="0"/>
          </a:p>
          <a:p>
            <a:r>
              <a:rPr lang="es-ES" sz="2000" dirty="0" smtClean="0"/>
              <a:t>3</a:t>
            </a:r>
            <a:r>
              <a:rPr lang="es-ES" sz="2000" dirty="0"/>
              <a:t>. Purinergic </a:t>
            </a:r>
            <a:r>
              <a:rPr lang="es-ES" sz="2000" dirty="0" err="1"/>
              <a:t>signalling</a:t>
            </a:r>
            <a:r>
              <a:rPr lang="es-ES" sz="2000" dirty="0"/>
              <a:t> and </a:t>
            </a:r>
            <a:r>
              <a:rPr lang="es-ES" sz="2000" dirty="0" err="1"/>
              <a:t>function</a:t>
            </a:r>
            <a:r>
              <a:rPr lang="es-ES" sz="2000" dirty="0"/>
              <a:t> of P2X7 receptor </a:t>
            </a:r>
            <a:r>
              <a:rPr lang="es-ES" sz="2000" dirty="0" err="1"/>
              <a:t>during</a:t>
            </a:r>
            <a:r>
              <a:rPr lang="es-ES" sz="2000" dirty="0"/>
              <a:t> </a:t>
            </a:r>
            <a:r>
              <a:rPr lang="es-ES" sz="2000" dirty="0" err="1"/>
              <a:t>tissue</a:t>
            </a:r>
            <a:r>
              <a:rPr lang="es-ES" sz="2000" dirty="0"/>
              <a:t> </a:t>
            </a:r>
            <a:r>
              <a:rPr lang="es-ES" sz="2000" dirty="0" err="1" smtClean="0"/>
              <a:t>rejection</a:t>
            </a:r>
            <a:endParaRPr lang="es-ES" sz="2000" dirty="0" smtClean="0"/>
          </a:p>
          <a:p>
            <a:r>
              <a:rPr lang="es-ES" sz="2000" dirty="0"/>
              <a:t>	</a:t>
            </a:r>
            <a:r>
              <a:rPr lang="es-ES" sz="2000" b="1" dirty="0"/>
              <a:t>Instituto Salud Carlos III – Proyecto FIS</a:t>
            </a:r>
          </a:p>
          <a:p>
            <a:pPr lvl="2"/>
            <a:r>
              <a:rPr lang="en-US" sz="2000" dirty="0" smtClean="0"/>
              <a:t>169.400</a:t>
            </a:r>
            <a:r>
              <a:rPr lang="is-IS" sz="2000" dirty="0" smtClean="0"/>
              <a:t> </a:t>
            </a:r>
            <a:r>
              <a:rPr lang="is-IS" sz="2000" dirty="0"/>
              <a:t>EUR (</a:t>
            </a:r>
            <a:r>
              <a:rPr lang="is-IS" sz="2000" dirty="0" smtClean="0"/>
              <a:t>2010-2012)</a:t>
            </a:r>
            <a:endParaRPr lang="is-I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11 Imagen" descr="Fondo diapos PUBLICACION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512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467544" y="2564904"/>
            <a:ext cx="698477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" dirty="0" err="1"/>
              <a:t>The</a:t>
            </a:r>
            <a:r>
              <a:rPr lang="es-ES" dirty="0"/>
              <a:t> NLRP3 inflammasome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released</a:t>
            </a:r>
            <a:r>
              <a:rPr lang="es-ES" dirty="0"/>
              <a:t> as a </a:t>
            </a:r>
            <a:r>
              <a:rPr lang="es-ES" dirty="0" err="1"/>
              <a:t>particulate</a:t>
            </a:r>
            <a:r>
              <a:rPr lang="es-ES" dirty="0"/>
              <a:t> </a:t>
            </a:r>
            <a:r>
              <a:rPr lang="es-ES" dirty="0" err="1"/>
              <a:t>danger</a:t>
            </a:r>
            <a:r>
              <a:rPr lang="es-ES" dirty="0"/>
              <a:t> </a:t>
            </a:r>
            <a:r>
              <a:rPr lang="es-ES" dirty="0" err="1"/>
              <a:t>signal</a:t>
            </a:r>
            <a:r>
              <a:rPr lang="es-ES" dirty="0"/>
              <a:t> </a:t>
            </a:r>
            <a:r>
              <a:rPr lang="es-ES" dirty="0" err="1"/>
              <a:t>that</a:t>
            </a:r>
            <a:r>
              <a:rPr lang="es-ES" dirty="0"/>
              <a:t> </a:t>
            </a:r>
            <a:r>
              <a:rPr lang="es-ES" dirty="0" err="1"/>
              <a:t>amplifies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inflammatory</a:t>
            </a:r>
            <a:r>
              <a:rPr lang="es-ES" dirty="0"/>
              <a:t> </a:t>
            </a:r>
            <a:r>
              <a:rPr lang="es-ES" dirty="0" smtClean="0"/>
              <a:t>response. </a:t>
            </a:r>
            <a:r>
              <a:rPr lang="es-ES" i="1" dirty="0" err="1" smtClean="0"/>
              <a:t>Nature</a:t>
            </a:r>
            <a:r>
              <a:rPr lang="es-ES" i="1" dirty="0" smtClean="0"/>
              <a:t> </a:t>
            </a:r>
            <a:r>
              <a:rPr lang="es-ES" i="1" dirty="0" err="1" smtClean="0"/>
              <a:t>Immunology</a:t>
            </a:r>
            <a:r>
              <a:rPr lang="es-ES" dirty="0" smtClean="0"/>
              <a:t>. </a:t>
            </a:r>
            <a:r>
              <a:rPr lang="es-ES" b="1" dirty="0" smtClean="0"/>
              <a:t>2014</a:t>
            </a:r>
            <a:r>
              <a:rPr lang="es-ES" dirty="0" smtClean="0"/>
              <a:t> </a:t>
            </a:r>
            <a:r>
              <a:rPr lang="es-ES" dirty="0" smtClean="0"/>
              <a:t>(IF: </a:t>
            </a:r>
            <a:r>
              <a:rPr lang="es-ES" dirty="0" smtClean="0"/>
              <a:t>23.9)</a:t>
            </a:r>
          </a:p>
          <a:p>
            <a:pPr marL="342900" indent="-342900">
              <a:buFont typeface="+mj-lt"/>
              <a:buAutoNum type="arabicPeriod"/>
            </a:pPr>
            <a:endParaRPr lang="es-ES" dirty="0" smtClean="0"/>
          </a:p>
          <a:p>
            <a:pPr marL="342900" indent="-342900">
              <a:buFont typeface="+mj-lt"/>
              <a:buAutoNum type="arabicPeriod"/>
            </a:pPr>
            <a:endParaRPr lang="es-ES" dirty="0"/>
          </a:p>
          <a:p>
            <a:pPr marL="342900" indent="-342900">
              <a:buFont typeface="+mj-lt"/>
              <a:buAutoNum type="arabicPeriod"/>
            </a:pPr>
            <a:r>
              <a:rPr lang="es-ES" dirty="0" err="1" smtClean="0"/>
              <a:t>Cell</a:t>
            </a:r>
            <a:r>
              <a:rPr lang="es-ES" dirty="0" smtClean="0"/>
              <a:t> </a:t>
            </a:r>
            <a:r>
              <a:rPr lang="es-ES" dirty="0" err="1"/>
              <a:t>volume</a:t>
            </a:r>
            <a:r>
              <a:rPr lang="es-ES" dirty="0"/>
              <a:t> </a:t>
            </a:r>
            <a:r>
              <a:rPr lang="es-ES" dirty="0" err="1"/>
              <a:t>regulation</a:t>
            </a:r>
            <a:r>
              <a:rPr lang="es-ES" dirty="0"/>
              <a:t> </a:t>
            </a:r>
            <a:r>
              <a:rPr lang="es-ES" dirty="0" err="1"/>
              <a:t>modulates</a:t>
            </a:r>
            <a:r>
              <a:rPr lang="es-ES" dirty="0"/>
              <a:t> NLRP3 inflammasome </a:t>
            </a:r>
            <a:r>
              <a:rPr lang="es-ES" dirty="0" err="1" smtClean="0"/>
              <a:t>activation</a:t>
            </a:r>
            <a:r>
              <a:rPr lang="es-ES" dirty="0" smtClean="0"/>
              <a:t>. </a:t>
            </a:r>
            <a:r>
              <a:rPr lang="es-ES" i="1" dirty="0" err="1" smtClean="0"/>
              <a:t>Immunity</a:t>
            </a:r>
            <a:r>
              <a:rPr lang="es-ES" dirty="0"/>
              <a:t>. </a:t>
            </a:r>
            <a:r>
              <a:rPr lang="es-ES" b="1" dirty="0"/>
              <a:t>2012</a:t>
            </a:r>
            <a:r>
              <a:rPr lang="es-ES" dirty="0"/>
              <a:t> </a:t>
            </a:r>
            <a:r>
              <a:rPr lang="es-ES" dirty="0" smtClean="0"/>
              <a:t>(IF: 21.5)</a:t>
            </a:r>
          </a:p>
          <a:p>
            <a:pPr marL="342900" indent="-342900">
              <a:buFont typeface="+mj-lt"/>
              <a:buAutoNum type="arabicPeriod"/>
            </a:pPr>
            <a:endParaRPr lang="es-ES" dirty="0" smtClean="0"/>
          </a:p>
          <a:p>
            <a:endParaRPr lang="es-ES" dirty="0" smtClean="0"/>
          </a:p>
          <a:p>
            <a:pPr marL="342900" indent="-342900">
              <a:buFont typeface="+mj-lt"/>
              <a:buAutoNum type="arabicPeriod"/>
            </a:pPr>
            <a:r>
              <a:rPr lang="es-ES" dirty="0"/>
              <a:t>Inflammasome-</a:t>
            </a:r>
            <a:r>
              <a:rPr lang="es-ES" dirty="0" err="1"/>
              <a:t>dependent</a:t>
            </a:r>
            <a:r>
              <a:rPr lang="es-ES" dirty="0"/>
              <a:t> IL-1β </a:t>
            </a:r>
            <a:r>
              <a:rPr lang="es-ES" dirty="0" err="1"/>
              <a:t>release</a:t>
            </a:r>
            <a:r>
              <a:rPr lang="es-ES" dirty="0"/>
              <a:t> </a:t>
            </a:r>
            <a:r>
              <a:rPr lang="es-ES" dirty="0" err="1"/>
              <a:t>depends</a:t>
            </a:r>
            <a:r>
              <a:rPr lang="es-ES" dirty="0"/>
              <a:t> </a:t>
            </a:r>
            <a:r>
              <a:rPr lang="es-ES" dirty="0" err="1"/>
              <a:t>upon</a:t>
            </a:r>
            <a:r>
              <a:rPr lang="es-ES" dirty="0"/>
              <a:t> </a:t>
            </a:r>
            <a:r>
              <a:rPr lang="es-ES" dirty="0" err="1"/>
              <a:t>membrane</a:t>
            </a:r>
            <a:r>
              <a:rPr lang="es-ES" dirty="0"/>
              <a:t> </a:t>
            </a:r>
            <a:r>
              <a:rPr lang="es-ES" dirty="0" err="1" smtClean="0"/>
              <a:t>permeabilisation</a:t>
            </a:r>
            <a:r>
              <a:rPr lang="es-ES" dirty="0" smtClean="0"/>
              <a:t>. </a:t>
            </a:r>
            <a:r>
              <a:rPr lang="es-ES" i="1" dirty="0" err="1" smtClean="0"/>
              <a:t>Cell</a:t>
            </a:r>
            <a:r>
              <a:rPr lang="es-ES" i="1" dirty="0" smtClean="0"/>
              <a:t> </a:t>
            </a:r>
            <a:r>
              <a:rPr lang="es-ES" i="1" dirty="0" err="1"/>
              <a:t>Death</a:t>
            </a:r>
            <a:r>
              <a:rPr lang="es-ES" i="1" dirty="0"/>
              <a:t> </a:t>
            </a:r>
            <a:r>
              <a:rPr lang="es-ES" i="1" dirty="0" smtClean="0"/>
              <a:t>&amp; </a:t>
            </a:r>
            <a:r>
              <a:rPr lang="es-ES" i="1" dirty="0" err="1" smtClean="0"/>
              <a:t>Differentiation</a:t>
            </a:r>
            <a:r>
              <a:rPr lang="es-ES" dirty="0" smtClean="0"/>
              <a:t>. </a:t>
            </a:r>
            <a:r>
              <a:rPr lang="es-ES" b="1" dirty="0" smtClean="0"/>
              <a:t>2016</a:t>
            </a:r>
            <a:r>
              <a:rPr lang="es-ES" dirty="0" smtClean="0"/>
              <a:t> (IF: 8.2)</a:t>
            </a:r>
            <a:endParaRPr lang="es-ES" dirty="0"/>
          </a:p>
        </p:txBody>
      </p:sp>
      <p:sp>
        <p:nvSpPr>
          <p:cNvPr id="10" name="6 CuadroTexto"/>
          <p:cNvSpPr txBox="1"/>
          <p:nvPr/>
        </p:nvSpPr>
        <p:spPr>
          <a:xfrm>
            <a:off x="1475656" y="220578"/>
            <a:ext cx="73448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b="1" dirty="0"/>
              <a:t>3. ENFERMEDADES DIGESTIVAS Y ENDOCRINO-METABÓLICAS</a:t>
            </a:r>
            <a:endParaRPr lang="es-ES" sz="2200" b="1" dirty="0" smtClean="0"/>
          </a:p>
        </p:txBody>
      </p:sp>
      <p:sp>
        <p:nvSpPr>
          <p:cNvPr id="11" name="7 CuadroTexto"/>
          <p:cNvSpPr txBox="1"/>
          <p:nvPr/>
        </p:nvSpPr>
        <p:spPr>
          <a:xfrm>
            <a:off x="1502440" y="692696"/>
            <a:ext cx="76415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b="1" dirty="0"/>
              <a:t>[GI/IMIB/C003/2011] CIRUGÍA DIGESTIVA, ENDOCRINA Y TRASPLANTE DE ÓRGANOS ABDOMINALES</a:t>
            </a:r>
          </a:p>
        </p:txBody>
      </p:sp>
      <p:sp>
        <p:nvSpPr>
          <p:cNvPr id="13" name="8 CuadroTexto"/>
          <p:cNvSpPr txBox="1"/>
          <p:nvPr/>
        </p:nvSpPr>
        <p:spPr>
          <a:xfrm>
            <a:off x="1475656" y="1052736"/>
            <a:ext cx="70567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/>
              <a:t>Pablo Pelegrín (laboratorio de Inflamación Molecular)</a:t>
            </a:r>
            <a:endParaRPr lang="es-ES" sz="2400" b="1" dirty="0"/>
          </a:p>
        </p:txBody>
      </p:sp>
      <p:sp>
        <p:nvSpPr>
          <p:cNvPr id="17" name="Rounded Rectangular Callout 16"/>
          <p:cNvSpPr/>
          <p:nvPr/>
        </p:nvSpPr>
        <p:spPr>
          <a:xfrm rot="16200000" flipV="1">
            <a:off x="8100392" y="4941168"/>
            <a:ext cx="288032" cy="1152127"/>
          </a:xfrm>
          <a:prstGeom prst="wedgeRoundRectCallout">
            <a:avLst>
              <a:gd name="adj1" fmla="val -18749"/>
              <a:gd name="adj2" fmla="val 44045"/>
              <a:gd name="adj3" fmla="val 16667"/>
            </a:avLst>
          </a:prstGeom>
          <a:solidFill>
            <a:schemeClr val="bg2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5 CuadroTexto"/>
          <p:cNvSpPr txBox="1"/>
          <p:nvPr/>
        </p:nvSpPr>
        <p:spPr>
          <a:xfrm>
            <a:off x="7668344" y="5301208"/>
            <a:ext cx="1440160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s-ES" sz="1400" b="1" i="1" dirty="0" smtClean="0"/>
              <a:t>Índice H = 25</a:t>
            </a:r>
            <a:endParaRPr lang="es-ES" sz="1400" b="1" i="1" dirty="0"/>
          </a:p>
        </p:txBody>
      </p:sp>
    </p:spTree>
    <p:extLst>
      <p:ext uri="{BB962C8B-B14F-4D97-AF65-F5344CB8AC3E}">
        <p14:creationId xmlns:p14="http://schemas.microsoft.com/office/powerpoint/2010/main" val="4157073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11 Imagen" descr="Fondo diapos PUBLICACION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512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467544" y="2564904"/>
            <a:ext cx="698477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" dirty="0" err="1"/>
              <a:t>The</a:t>
            </a:r>
            <a:r>
              <a:rPr lang="es-ES" dirty="0"/>
              <a:t> NLRP3 inflammasome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released</a:t>
            </a:r>
            <a:r>
              <a:rPr lang="es-ES" dirty="0"/>
              <a:t> as a </a:t>
            </a:r>
            <a:r>
              <a:rPr lang="es-ES" dirty="0" err="1"/>
              <a:t>particulate</a:t>
            </a:r>
            <a:r>
              <a:rPr lang="es-ES" dirty="0"/>
              <a:t> </a:t>
            </a:r>
            <a:r>
              <a:rPr lang="es-ES" dirty="0" err="1"/>
              <a:t>danger</a:t>
            </a:r>
            <a:r>
              <a:rPr lang="es-ES" dirty="0"/>
              <a:t> </a:t>
            </a:r>
            <a:r>
              <a:rPr lang="es-ES" dirty="0" err="1"/>
              <a:t>signal</a:t>
            </a:r>
            <a:r>
              <a:rPr lang="es-ES" dirty="0"/>
              <a:t> </a:t>
            </a:r>
            <a:r>
              <a:rPr lang="es-ES" dirty="0" err="1"/>
              <a:t>that</a:t>
            </a:r>
            <a:r>
              <a:rPr lang="es-ES" dirty="0"/>
              <a:t> </a:t>
            </a:r>
            <a:r>
              <a:rPr lang="es-ES" dirty="0" err="1"/>
              <a:t>amplifies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inflammatory</a:t>
            </a:r>
            <a:r>
              <a:rPr lang="es-ES" dirty="0"/>
              <a:t> </a:t>
            </a:r>
            <a:r>
              <a:rPr lang="es-ES" dirty="0" smtClean="0"/>
              <a:t>response. </a:t>
            </a:r>
            <a:r>
              <a:rPr lang="es-ES" i="1" dirty="0" err="1" smtClean="0"/>
              <a:t>Nature</a:t>
            </a:r>
            <a:r>
              <a:rPr lang="es-ES" i="1" dirty="0" smtClean="0"/>
              <a:t> </a:t>
            </a:r>
            <a:r>
              <a:rPr lang="es-ES" i="1" dirty="0" err="1" smtClean="0"/>
              <a:t>Immunology</a:t>
            </a:r>
            <a:r>
              <a:rPr lang="es-ES" dirty="0" smtClean="0"/>
              <a:t>. </a:t>
            </a:r>
            <a:r>
              <a:rPr lang="es-ES" b="1" dirty="0" smtClean="0"/>
              <a:t>2014</a:t>
            </a:r>
            <a:r>
              <a:rPr lang="es-ES" dirty="0" smtClean="0"/>
              <a:t> </a:t>
            </a:r>
            <a:r>
              <a:rPr lang="es-ES" dirty="0" smtClean="0"/>
              <a:t>(IF: </a:t>
            </a:r>
            <a:r>
              <a:rPr lang="es-ES" dirty="0" smtClean="0"/>
              <a:t>23.9)</a:t>
            </a:r>
          </a:p>
          <a:p>
            <a:pPr marL="342900" indent="-342900">
              <a:buFont typeface="+mj-lt"/>
              <a:buAutoNum type="arabicPeriod"/>
            </a:pPr>
            <a:endParaRPr lang="es-ES" dirty="0" smtClean="0"/>
          </a:p>
          <a:p>
            <a:pPr marL="342900" indent="-342900">
              <a:buFont typeface="+mj-lt"/>
              <a:buAutoNum type="arabicPeriod"/>
            </a:pPr>
            <a:endParaRPr lang="es-ES" dirty="0"/>
          </a:p>
          <a:p>
            <a:pPr marL="342900" indent="-342900">
              <a:buFont typeface="+mj-lt"/>
              <a:buAutoNum type="arabicPeriod"/>
            </a:pPr>
            <a:r>
              <a:rPr lang="es-ES" dirty="0" err="1" smtClean="0"/>
              <a:t>Cell</a:t>
            </a:r>
            <a:r>
              <a:rPr lang="es-ES" dirty="0" smtClean="0"/>
              <a:t> </a:t>
            </a:r>
            <a:r>
              <a:rPr lang="es-ES" dirty="0" err="1"/>
              <a:t>volume</a:t>
            </a:r>
            <a:r>
              <a:rPr lang="es-ES" dirty="0"/>
              <a:t> </a:t>
            </a:r>
            <a:r>
              <a:rPr lang="es-ES" dirty="0" err="1"/>
              <a:t>regulation</a:t>
            </a:r>
            <a:r>
              <a:rPr lang="es-ES" dirty="0"/>
              <a:t> </a:t>
            </a:r>
            <a:r>
              <a:rPr lang="es-ES" dirty="0" err="1"/>
              <a:t>modulates</a:t>
            </a:r>
            <a:r>
              <a:rPr lang="es-ES" dirty="0"/>
              <a:t> NLRP3 inflammasome </a:t>
            </a:r>
            <a:r>
              <a:rPr lang="es-ES" dirty="0" err="1" smtClean="0"/>
              <a:t>activation</a:t>
            </a:r>
            <a:r>
              <a:rPr lang="es-ES" dirty="0" smtClean="0"/>
              <a:t>. </a:t>
            </a:r>
            <a:r>
              <a:rPr lang="es-ES" i="1" dirty="0" err="1" smtClean="0"/>
              <a:t>Immunity</a:t>
            </a:r>
            <a:r>
              <a:rPr lang="es-ES" dirty="0"/>
              <a:t>. </a:t>
            </a:r>
            <a:r>
              <a:rPr lang="es-ES" b="1" dirty="0"/>
              <a:t>2012</a:t>
            </a:r>
            <a:r>
              <a:rPr lang="es-ES" dirty="0"/>
              <a:t> </a:t>
            </a:r>
            <a:r>
              <a:rPr lang="es-ES" dirty="0" smtClean="0"/>
              <a:t>(IF: 21.5)</a:t>
            </a:r>
          </a:p>
          <a:p>
            <a:pPr marL="342900" indent="-342900">
              <a:buFont typeface="+mj-lt"/>
              <a:buAutoNum type="arabicPeriod"/>
            </a:pPr>
            <a:endParaRPr lang="es-ES" dirty="0" smtClean="0"/>
          </a:p>
          <a:p>
            <a:endParaRPr lang="es-ES" dirty="0" smtClean="0"/>
          </a:p>
          <a:p>
            <a:pPr marL="342900" indent="-342900">
              <a:buFont typeface="+mj-lt"/>
              <a:buAutoNum type="arabicPeriod"/>
            </a:pPr>
            <a:r>
              <a:rPr lang="es-ES" dirty="0"/>
              <a:t>Inflammasome-</a:t>
            </a:r>
            <a:r>
              <a:rPr lang="es-ES" dirty="0" err="1"/>
              <a:t>dependent</a:t>
            </a:r>
            <a:r>
              <a:rPr lang="es-ES" dirty="0"/>
              <a:t> IL-1β </a:t>
            </a:r>
            <a:r>
              <a:rPr lang="es-ES" dirty="0" err="1"/>
              <a:t>release</a:t>
            </a:r>
            <a:r>
              <a:rPr lang="es-ES" dirty="0"/>
              <a:t> </a:t>
            </a:r>
            <a:r>
              <a:rPr lang="es-ES" dirty="0" err="1"/>
              <a:t>depends</a:t>
            </a:r>
            <a:r>
              <a:rPr lang="es-ES" dirty="0"/>
              <a:t> </a:t>
            </a:r>
            <a:r>
              <a:rPr lang="es-ES" dirty="0" err="1"/>
              <a:t>upon</a:t>
            </a:r>
            <a:r>
              <a:rPr lang="es-ES" dirty="0"/>
              <a:t> </a:t>
            </a:r>
            <a:r>
              <a:rPr lang="es-ES" dirty="0" err="1"/>
              <a:t>membrane</a:t>
            </a:r>
            <a:r>
              <a:rPr lang="es-ES" dirty="0"/>
              <a:t> </a:t>
            </a:r>
            <a:r>
              <a:rPr lang="es-ES" dirty="0" err="1" smtClean="0"/>
              <a:t>permeabilisation</a:t>
            </a:r>
            <a:r>
              <a:rPr lang="es-ES" dirty="0" smtClean="0"/>
              <a:t>. </a:t>
            </a:r>
            <a:r>
              <a:rPr lang="es-ES" i="1" dirty="0" err="1" smtClean="0"/>
              <a:t>Cell</a:t>
            </a:r>
            <a:r>
              <a:rPr lang="es-ES" i="1" dirty="0" smtClean="0"/>
              <a:t> </a:t>
            </a:r>
            <a:r>
              <a:rPr lang="es-ES" i="1" dirty="0" err="1"/>
              <a:t>Death</a:t>
            </a:r>
            <a:r>
              <a:rPr lang="es-ES" i="1" dirty="0"/>
              <a:t> </a:t>
            </a:r>
            <a:r>
              <a:rPr lang="es-ES" i="1" dirty="0" smtClean="0"/>
              <a:t>&amp; </a:t>
            </a:r>
            <a:r>
              <a:rPr lang="es-ES" i="1" dirty="0" err="1" smtClean="0"/>
              <a:t>Differentiation</a:t>
            </a:r>
            <a:r>
              <a:rPr lang="es-ES" dirty="0" smtClean="0"/>
              <a:t>. </a:t>
            </a:r>
            <a:r>
              <a:rPr lang="es-ES" b="1" dirty="0" smtClean="0"/>
              <a:t>2016</a:t>
            </a:r>
            <a:r>
              <a:rPr lang="es-ES" dirty="0" smtClean="0"/>
              <a:t> (IF: 8.2)</a:t>
            </a:r>
            <a:endParaRPr lang="es-ES" dirty="0"/>
          </a:p>
        </p:txBody>
      </p:sp>
      <p:sp>
        <p:nvSpPr>
          <p:cNvPr id="10" name="6 CuadroTexto"/>
          <p:cNvSpPr txBox="1"/>
          <p:nvPr/>
        </p:nvSpPr>
        <p:spPr>
          <a:xfrm>
            <a:off x="1475656" y="220578"/>
            <a:ext cx="73448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b="1" dirty="0"/>
              <a:t>3. ENFERMEDADES DIGESTIVAS Y ENDOCRINO-METABÓLICAS</a:t>
            </a:r>
            <a:endParaRPr lang="es-ES" sz="2200" b="1" dirty="0" smtClean="0"/>
          </a:p>
        </p:txBody>
      </p:sp>
      <p:sp>
        <p:nvSpPr>
          <p:cNvPr id="11" name="7 CuadroTexto"/>
          <p:cNvSpPr txBox="1"/>
          <p:nvPr/>
        </p:nvSpPr>
        <p:spPr>
          <a:xfrm>
            <a:off x="1502440" y="692696"/>
            <a:ext cx="76415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b="1" dirty="0"/>
              <a:t>[GI/IMIB/C003/2011] CIRUGÍA DIGESTIVA, ENDOCRINA Y TRASPLANTE DE ÓRGANOS ABDOMINALES</a:t>
            </a:r>
          </a:p>
        </p:txBody>
      </p:sp>
      <p:sp>
        <p:nvSpPr>
          <p:cNvPr id="13" name="8 CuadroTexto"/>
          <p:cNvSpPr txBox="1"/>
          <p:nvPr/>
        </p:nvSpPr>
        <p:spPr>
          <a:xfrm>
            <a:off x="1475656" y="1052736"/>
            <a:ext cx="70567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/>
              <a:t>Pablo Pelegrín (laboratorio de Inflamación Molecular)</a:t>
            </a:r>
            <a:endParaRPr lang="es-ES" sz="2400" b="1" dirty="0"/>
          </a:p>
        </p:txBody>
      </p:sp>
      <p:sp>
        <p:nvSpPr>
          <p:cNvPr id="2" name="Rounded Rectangular Callout 1"/>
          <p:cNvSpPr/>
          <p:nvPr/>
        </p:nvSpPr>
        <p:spPr>
          <a:xfrm rot="4464900">
            <a:off x="7544439" y="1989761"/>
            <a:ext cx="1407602" cy="1495348"/>
          </a:xfrm>
          <a:prstGeom prst="wedgeRoundRectCallout">
            <a:avLst/>
          </a:prstGeom>
          <a:solidFill>
            <a:schemeClr val="bg2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5 CuadroTexto"/>
          <p:cNvSpPr txBox="1"/>
          <p:nvPr/>
        </p:nvSpPr>
        <p:spPr>
          <a:xfrm>
            <a:off x="7596336" y="2083117"/>
            <a:ext cx="14401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i="1" dirty="0" smtClean="0"/>
              <a:t>Portada</a:t>
            </a:r>
          </a:p>
          <a:p>
            <a:r>
              <a:rPr lang="es-ES" sz="1400" i="1" dirty="0" err="1" smtClean="0"/>
              <a:t>Nat</a:t>
            </a:r>
            <a:r>
              <a:rPr lang="es-ES" sz="1400" i="1" dirty="0" smtClean="0"/>
              <a:t> </a:t>
            </a:r>
            <a:r>
              <a:rPr lang="es-ES" sz="1400" i="1" dirty="0" err="1" smtClean="0"/>
              <a:t>Immunol</a:t>
            </a:r>
            <a:endParaRPr lang="es-ES" sz="1400" i="1" dirty="0" smtClean="0"/>
          </a:p>
          <a:p>
            <a:r>
              <a:rPr lang="es-ES" sz="1400" i="1" dirty="0" err="1" smtClean="0"/>
              <a:t>Nat</a:t>
            </a:r>
            <a:r>
              <a:rPr lang="es-ES" sz="1400" i="1" dirty="0" smtClean="0"/>
              <a:t> </a:t>
            </a:r>
            <a:r>
              <a:rPr lang="es-ES" sz="1400" i="1" dirty="0" err="1" smtClean="0"/>
              <a:t>Rev</a:t>
            </a:r>
            <a:r>
              <a:rPr lang="es-ES" sz="1400" i="1" dirty="0" smtClean="0"/>
              <a:t> </a:t>
            </a:r>
            <a:r>
              <a:rPr lang="es-ES" sz="1400" i="1" dirty="0" err="1" smtClean="0"/>
              <a:t>Immunol</a:t>
            </a:r>
            <a:endParaRPr lang="es-ES" sz="1400" i="1" dirty="0" smtClean="0"/>
          </a:p>
          <a:p>
            <a:r>
              <a:rPr lang="es-ES" sz="1400" i="1" dirty="0" err="1" smtClean="0"/>
              <a:t>The</a:t>
            </a:r>
            <a:r>
              <a:rPr lang="es-ES" sz="1400" i="1" dirty="0" smtClean="0"/>
              <a:t> </a:t>
            </a:r>
            <a:r>
              <a:rPr lang="es-ES" sz="1400" i="1" dirty="0" err="1" smtClean="0"/>
              <a:t>Scientist</a:t>
            </a:r>
            <a:endParaRPr lang="es-ES" sz="1400" i="1" dirty="0" smtClean="0"/>
          </a:p>
          <a:p>
            <a:r>
              <a:rPr lang="es-ES" sz="1400" i="1" dirty="0" smtClean="0"/>
              <a:t>Premio Biogen</a:t>
            </a:r>
          </a:p>
          <a:p>
            <a:r>
              <a:rPr lang="es-ES" sz="1400" i="1" dirty="0" smtClean="0"/>
              <a:t>100 citas</a:t>
            </a:r>
            <a:endParaRPr lang="es-ES" sz="1400" i="1" dirty="0"/>
          </a:p>
        </p:txBody>
      </p:sp>
      <p:sp>
        <p:nvSpPr>
          <p:cNvPr id="15" name="Rounded Rectangular Callout 14"/>
          <p:cNvSpPr/>
          <p:nvPr/>
        </p:nvSpPr>
        <p:spPr>
          <a:xfrm rot="17135100" flipV="1">
            <a:off x="7762403" y="3585459"/>
            <a:ext cx="979071" cy="1452424"/>
          </a:xfrm>
          <a:prstGeom prst="wedgeRoundRectCallout">
            <a:avLst/>
          </a:prstGeom>
          <a:solidFill>
            <a:schemeClr val="bg2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5 CuadroTexto"/>
          <p:cNvSpPr txBox="1"/>
          <p:nvPr/>
        </p:nvSpPr>
        <p:spPr>
          <a:xfrm>
            <a:off x="7596336" y="3754182"/>
            <a:ext cx="1440160" cy="921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s-ES" sz="1400" i="1" dirty="0" smtClean="0"/>
              <a:t>Faculty1000</a:t>
            </a:r>
          </a:p>
          <a:p>
            <a:pPr>
              <a:lnSpc>
                <a:spcPct val="130000"/>
              </a:lnSpc>
            </a:pPr>
            <a:r>
              <a:rPr lang="es-ES" sz="1400" i="1" dirty="0" err="1" smtClean="0"/>
              <a:t>Nat</a:t>
            </a:r>
            <a:r>
              <a:rPr lang="es-ES" sz="1400" i="1" dirty="0" smtClean="0"/>
              <a:t> </a:t>
            </a:r>
            <a:r>
              <a:rPr lang="es-ES" sz="1400" i="1" dirty="0" err="1" smtClean="0"/>
              <a:t>Rev</a:t>
            </a:r>
            <a:r>
              <a:rPr lang="es-ES" sz="1400" i="1" dirty="0" smtClean="0"/>
              <a:t> </a:t>
            </a:r>
            <a:r>
              <a:rPr lang="es-ES" sz="1400" i="1" dirty="0" err="1" smtClean="0"/>
              <a:t>Immunol</a:t>
            </a:r>
            <a:endParaRPr lang="es-ES" sz="1400" i="1" dirty="0" smtClean="0"/>
          </a:p>
          <a:p>
            <a:pPr>
              <a:lnSpc>
                <a:spcPct val="130000"/>
              </a:lnSpc>
            </a:pPr>
            <a:r>
              <a:rPr lang="es-ES" sz="1400" i="1" dirty="0" err="1" smtClean="0"/>
              <a:t>Daily</a:t>
            </a:r>
            <a:r>
              <a:rPr lang="es-ES" sz="1400" i="1" dirty="0" smtClean="0"/>
              <a:t> Express</a:t>
            </a:r>
            <a:endParaRPr lang="es-ES" sz="1400" i="1" dirty="0"/>
          </a:p>
        </p:txBody>
      </p:sp>
      <p:sp>
        <p:nvSpPr>
          <p:cNvPr id="17" name="Rounded Rectangular Callout 16"/>
          <p:cNvSpPr/>
          <p:nvPr/>
        </p:nvSpPr>
        <p:spPr>
          <a:xfrm rot="16200000" flipV="1">
            <a:off x="8100392" y="4941168"/>
            <a:ext cx="288032" cy="1152127"/>
          </a:xfrm>
          <a:prstGeom prst="wedgeRoundRectCallout">
            <a:avLst>
              <a:gd name="adj1" fmla="val -18749"/>
              <a:gd name="adj2" fmla="val 44045"/>
              <a:gd name="adj3" fmla="val 16667"/>
            </a:avLst>
          </a:prstGeom>
          <a:solidFill>
            <a:schemeClr val="bg2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5 CuadroTexto"/>
          <p:cNvSpPr txBox="1"/>
          <p:nvPr/>
        </p:nvSpPr>
        <p:spPr>
          <a:xfrm>
            <a:off x="7668344" y="5301208"/>
            <a:ext cx="1440160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s-ES" sz="1400" b="1" i="1" dirty="0" smtClean="0"/>
              <a:t>Índice H = 25</a:t>
            </a:r>
            <a:endParaRPr lang="es-ES" sz="1400" b="1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11 Imagen" descr="Fondo diapos PUBLICACION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512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467544" y="2564904"/>
            <a:ext cx="698477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" dirty="0" err="1"/>
              <a:t>The</a:t>
            </a:r>
            <a:r>
              <a:rPr lang="es-ES" dirty="0"/>
              <a:t> NLRP3 inflammasome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released</a:t>
            </a:r>
            <a:r>
              <a:rPr lang="es-ES" dirty="0"/>
              <a:t> as a </a:t>
            </a:r>
            <a:r>
              <a:rPr lang="es-ES" dirty="0" err="1"/>
              <a:t>particulate</a:t>
            </a:r>
            <a:r>
              <a:rPr lang="es-ES" dirty="0"/>
              <a:t> </a:t>
            </a:r>
            <a:r>
              <a:rPr lang="es-ES" dirty="0" err="1"/>
              <a:t>danger</a:t>
            </a:r>
            <a:r>
              <a:rPr lang="es-ES" dirty="0"/>
              <a:t> </a:t>
            </a:r>
            <a:r>
              <a:rPr lang="es-ES" dirty="0" err="1"/>
              <a:t>signal</a:t>
            </a:r>
            <a:r>
              <a:rPr lang="es-ES" dirty="0"/>
              <a:t> </a:t>
            </a:r>
            <a:r>
              <a:rPr lang="es-ES" dirty="0" err="1"/>
              <a:t>that</a:t>
            </a:r>
            <a:r>
              <a:rPr lang="es-ES" dirty="0"/>
              <a:t> </a:t>
            </a:r>
            <a:r>
              <a:rPr lang="es-ES" dirty="0" err="1"/>
              <a:t>amplifies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inflammatory</a:t>
            </a:r>
            <a:r>
              <a:rPr lang="es-ES" dirty="0"/>
              <a:t> </a:t>
            </a:r>
            <a:r>
              <a:rPr lang="es-ES" dirty="0" smtClean="0"/>
              <a:t>response. </a:t>
            </a:r>
            <a:r>
              <a:rPr lang="es-ES" i="1" dirty="0" err="1" smtClean="0"/>
              <a:t>Nature</a:t>
            </a:r>
            <a:r>
              <a:rPr lang="es-ES" i="1" dirty="0" smtClean="0"/>
              <a:t> </a:t>
            </a:r>
            <a:r>
              <a:rPr lang="es-ES" i="1" dirty="0" err="1" smtClean="0"/>
              <a:t>Immunology</a:t>
            </a:r>
            <a:r>
              <a:rPr lang="es-ES" dirty="0" smtClean="0"/>
              <a:t>. </a:t>
            </a:r>
            <a:r>
              <a:rPr lang="es-ES" b="1" dirty="0" smtClean="0"/>
              <a:t>2014</a:t>
            </a:r>
            <a:r>
              <a:rPr lang="es-ES" dirty="0" smtClean="0"/>
              <a:t> </a:t>
            </a:r>
            <a:r>
              <a:rPr lang="es-ES" dirty="0" smtClean="0"/>
              <a:t>(IF: </a:t>
            </a:r>
            <a:r>
              <a:rPr lang="es-ES" dirty="0" smtClean="0"/>
              <a:t>23.9)</a:t>
            </a:r>
          </a:p>
          <a:p>
            <a:pPr marL="342900" indent="-342900">
              <a:buFont typeface="+mj-lt"/>
              <a:buAutoNum type="arabicPeriod"/>
            </a:pPr>
            <a:endParaRPr lang="es-ES" dirty="0" smtClean="0"/>
          </a:p>
          <a:p>
            <a:pPr marL="342900" indent="-342900">
              <a:buFont typeface="+mj-lt"/>
              <a:buAutoNum type="arabicPeriod"/>
            </a:pPr>
            <a:endParaRPr lang="es-ES" dirty="0"/>
          </a:p>
          <a:p>
            <a:pPr marL="342900" indent="-342900">
              <a:buFont typeface="+mj-lt"/>
              <a:buAutoNum type="arabicPeriod"/>
            </a:pPr>
            <a:r>
              <a:rPr lang="es-ES" dirty="0" err="1" smtClean="0"/>
              <a:t>Cell</a:t>
            </a:r>
            <a:r>
              <a:rPr lang="es-ES" dirty="0" smtClean="0"/>
              <a:t> </a:t>
            </a:r>
            <a:r>
              <a:rPr lang="es-ES" dirty="0" err="1"/>
              <a:t>volume</a:t>
            </a:r>
            <a:r>
              <a:rPr lang="es-ES" dirty="0"/>
              <a:t> </a:t>
            </a:r>
            <a:r>
              <a:rPr lang="es-ES" dirty="0" err="1"/>
              <a:t>regulation</a:t>
            </a:r>
            <a:r>
              <a:rPr lang="es-ES" dirty="0"/>
              <a:t> </a:t>
            </a:r>
            <a:r>
              <a:rPr lang="es-ES" dirty="0" err="1"/>
              <a:t>modulates</a:t>
            </a:r>
            <a:r>
              <a:rPr lang="es-ES" dirty="0"/>
              <a:t> NLRP3 inflammasome </a:t>
            </a:r>
            <a:r>
              <a:rPr lang="es-ES" dirty="0" err="1" smtClean="0"/>
              <a:t>activation</a:t>
            </a:r>
            <a:r>
              <a:rPr lang="es-ES" dirty="0" smtClean="0"/>
              <a:t>. </a:t>
            </a:r>
            <a:r>
              <a:rPr lang="es-ES" i="1" dirty="0" err="1" smtClean="0"/>
              <a:t>Immunity</a:t>
            </a:r>
            <a:r>
              <a:rPr lang="es-ES" dirty="0"/>
              <a:t>. </a:t>
            </a:r>
            <a:r>
              <a:rPr lang="es-ES" b="1" dirty="0"/>
              <a:t>2012</a:t>
            </a:r>
            <a:r>
              <a:rPr lang="es-ES" dirty="0"/>
              <a:t> </a:t>
            </a:r>
            <a:r>
              <a:rPr lang="es-ES" dirty="0" smtClean="0"/>
              <a:t>(IF: 21.5)</a:t>
            </a:r>
          </a:p>
          <a:p>
            <a:pPr marL="342900" indent="-342900">
              <a:buFont typeface="+mj-lt"/>
              <a:buAutoNum type="arabicPeriod"/>
            </a:pPr>
            <a:endParaRPr lang="es-ES" dirty="0" smtClean="0"/>
          </a:p>
          <a:p>
            <a:endParaRPr lang="es-ES" dirty="0" smtClean="0"/>
          </a:p>
          <a:p>
            <a:pPr marL="342900" indent="-342900">
              <a:buFont typeface="+mj-lt"/>
              <a:buAutoNum type="arabicPeriod"/>
            </a:pPr>
            <a:r>
              <a:rPr lang="es-ES" dirty="0"/>
              <a:t>Inflammasome-</a:t>
            </a:r>
            <a:r>
              <a:rPr lang="es-ES" dirty="0" err="1"/>
              <a:t>dependent</a:t>
            </a:r>
            <a:r>
              <a:rPr lang="es-ES" dirty="0"/>
              <a:t> IL-1β </a:t>
            </a:r>
            <a:r>
              <a:rPr lang="es-ES" dirty="0" err="1"/>
              <a:t>release</a:t>
            </a:r>
            <a:r>
              <a:rPr lang="es-ES" dirty="0"/>
              <a:t> </a:t>
            </a:r>
            <a:r>
              <a:rPr lang="es-ES" dirty="0" err="1"/>
              <a:t>depends</a:t>
            </a:r>
            <a:r>
              <a:rPr lang="es-ES" dirty="0"/>
              <a:t> </a:t>
            </a:r>
            <a:r>
              <a:rPr lang="es-ES" dirty="0" err="1"/>
              <a:t>upon</a:t>
            </a:r>
            <a:r>
              <a:rPr lang="es-ES" dirty="0"/>
              <a:t> </a:t>
            </a:r>
            <a:r>
              <a:rPr lang="es-ES" dirty="0" err="1"/>
              <a:t>membrane</a:t>
            </a:r>
            <a:r>
              <a:rPr lang="es-ES" dirty="0"/>
              <a:t> </a:t>
            </a:r>
            <a:r>
              <a:rPr lang="es-ES" dirty="0" err="1" smtClean="0"/>
              <a:t>permeabilisation</a:t>
            </a:r>
            <a:r>
              <a:rPr lang="es-ES" dirty="0" smtClean="0"/>
              <a:t>. </a:t>
            </a:r>
            <a:r>
              <a:rPr lang="es-ES" i="1" dirty="0" err="1" smtClean="0"/>
              <a:t>Cell</a:t>
            </a:r>
            <a:r>
              <a:rPr lang="es-ES" i="1" dirty="0" smtClean="0"/>
              <a:t> </a:t>
            </a:r>
            <a:r>
              <a:rPr lang="es-ES" i="1" dirty="0" err="1"/>
              <a:t>Death</a:t>
            </a:r>
            <a:r>
              <a:rPr lang="es-ES" i="1" dirty="0"/>
              <a:t> </a:t>
            </a:r>
            <a:r>
              <a:rPr lang="es-ES" i="1" dirty="0" smtClean="0"/>
              <a:t>&amp; </a:t>
            </a:r>
            <a:r>
              <a:rPr lang="es-ES" i="1" dirty="0" err="1" smtClean="0"/>
              <a:t>Differentiation</a:t>
            </a:r>
            <a:r>
              <a:rPr lang="es-ES" dirty="0" smtClean="0"/>
              <a:t>. </a:t>
            </a:r>
            <a:r>
              <a:rPr lang="es-ES" b="1" dirty="0" smtClean="0"/>
              <a:t>2016</a:t>
            </a:r>
            <a:r>
              <a:rPr lang="es-ES" dirty="0" smtClean="0"/>
              <a:t> (IF: 8.2)</a:t>
            </a:r>
            <a:endParaRPr lang="es-ES" dirty="0"/>
          </a:p>
        </p:txBody>
      </p:sp>
      <p:sp>
        <p:nvSpPr>
          <p:cNvPr id="10" name="6 CuadroTexto"/>
          <p:cNvSpPr txBox="1"/>
          <p:nvPr/>
        </p:nvSpPr>
        <p:spPr>
          <a:xfrm>
            <a:off x="1475656" y="220578"/>
            <a:ext cx="73448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b="1" dirty="0"/>
              <a:t>3. ENFERMEDADES DIGESTIVAS Y ENDOCRINO-METABÓLICAS</a:t>
            </a:r>
            <a:endParaRPr lang="es-ES" sz="2200" b="1" dirty="0" smtClean="0"/>
          </a:p>
        </p:txBody>
      </p:sp>
      <p:sp>
        <p:nvSpPr>
          <p:cNvPr id="11" name="7 CuadroTexto"/>
          <p:cNvSpPr txBox="1"/>
          <p:nvPr/>
        </p:nvSpPr>
        <p:spPr>
          <a:xfrm>
            <a:off x="1502440" y="692696"/>
            <a:ext cx="76415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b="1" dirty="0"/>
              <a:t>[GI/IMIB/C003/2011] CIRUGÍA DIGESTIVA, ENDOCRINA Y TRASPLANTE DE ÓRGANOS ABDOMINALES</a:t>
            </a:r>
          </a:p>
        </p:txBody>
      </p:sp>
      <p:sp>
        <p:nvSpPr>
          <p:cNvPr id="13" name="8 CuadroTexto"/>
          <p:cNvSpPr txBox="1"/>
          <p:nvPr/>
        </p:nvSpPr>
        <p:spPr>
          <a:xfrm>
            <a:off x="1475656" y="1052736"/>
            <a:ext cx="70567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/>
              <a:t>Pablo Pelegrín (laboratorio de Inflamación Molecular)</a:t>
            </a:r>
            <a:endParaRPr lang="es-ES" sz="2400" b="1" dirty="0"/>
          </a:p>
        </p:txBody>
      </p:sp>
      <p:sp>
        <p:nvSpPr>
          <p:cNvPr id="2" name="Rounded Rectangular Callout 1"/>
          <p:cNvSpPr/>
          <p:nvPr/>
        </p:nvSpPr>
        <p:spPr>
          <a:xfrm rot="4464900">
            <a:off x="7544439" y="1989761"/>
            <a:ext cx="1407602" cy="1495348"/>
          </a:xfrm>
          <a:prstGeom prst="wedgeRoundRectCallout">
            <a:avLst/>
          </a:prstGeom>
          <a:solidFill>
            <a:schemeClr val="bg2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5 CuadroTexto"/>
          <p:cNvSpPr txBox="1"/>
          <p:nvPr/>
        </p:nvSpPr>
        <p:spPr>
          <a:xfrm>
            <a:off x="7596336" y="2083117"/>
            <a:ext cx="14401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i="1" dirty="0" smtClean="0"/>
              <a:t>Portada</a:t>
            </a:r>
          </a:p>
          <a:p>
            <a:r>
              <a:rPr lang="es-ES" sz="1400" i="1" dirty="0" err="1" smtClean="0"/>
              <a:t>Nat</a:t>
            </a:r>
            <a:r>
              <a:rPr lang="es-ES" sz="1400" i="1" dirty="0" smtClean="0"/>
              <a:t> </a:t>
            </a:r>
            <a:r>
              <a:rPr lang="es-ES" sz="1400" i="1" dirty="0" err="1" smtClean="0"/>
              <a:t>Immunol</a:t>
            </a:r>
            <a:endParaRPr lang="es-ES" sz="1400" i="1" dirty="0" smtClean="0"/>
          </a:p>
          <a:p>
            <a:r>
              <a:rPr lang="es-ES" sz="1400" i="1" dirty="0" err="1" smtClean="0"/>
              <a:t>Nat</a:t>
            </a:r>
            <a:r>
              <a:rPr lang="es-ES" sz="1400" i="1" dirty="0" smtClean="0"/>
              <a:t> </a:t>
            </a:r>
            <a:r>
              <a:rPr lang="es-ES" sz="1400" i="1" dirty="0" err="1" smtClean="0"/>
              <a:t>Rev</a:t>
            </a:r>
            <a:r>
              <a:rPr lang="es-ES" sz="1400" i="1" dirty="0" smtClean="0"/>
              <a:t> </a:t>
            </a:r>
            <a:r>
              <a:rPr lang="es-ES" sz="1400" i="1" dirty="0" err="1" smtClean="0"/>
              <a:t>Immunol</a:t>
            </a:r>
            <a:endParaRPr lang="es-ES" sz="1400" i="1" dirty="0" smtClean="0"/>
          </a:p>
          <a:p>
            <a:r>
              <a:rPr lang="es-ES" sz="1400" i="1" dirty="0" err="1" smtClean="0"/>
              <a:t>The</a:t>
            </a:r>
            <a:r>
              <a:rPr lang="es-ES" sz="1400" i="1" dirty="0" smtClean="0"/>
              <a:t> </a:t>
            </a:r>
            <a:r>
              <a:rPr lang="es-ES" sz="1400" i="1" dirty="0" err="1" smtClean="0"/>
              <a:t>Scientist</a:t>
            </a:r>
            <a:endParaRPr lang="es-ES" sz="1400" i="1" dirty="0" smtClean="0"/>
          </a:p>
          <a:p>
            <a:r>
              <a:rPr lang="es-ES" sz="1400" b="1" i="1" dirty="0" smtClean="0"/>
              <a:t>Premio Biogen</a:t>
            </a:r>
          </a:p>
          <a:p>
            <a:r>
              <a:rPr lang="es-ES" sz="1400" i="1" dirty="0" smtClean="0"/>
              <a:t>70 citas</a:t>
            </a:r>
            <a:endParaRPr lang="es-ES" sz="1400" i="1" dirty="0"/>
          </a:p>
        </p:txBody>
      </p:sp>
      <p:sp>
        <p:nvSpPr>
          <p:cNvPr id="15" name="Rounded Rectangular Callout 14"/>
          <p:cNvSpPr/>
          <p:nvPr/>
        </p:nvSpPr>
        <p:spPr>
          <a:xfrm rot="17135100" flipV="1">
            <a:off x="7762403" y="3585459"/>
            <a:ext cx="979071" cy="1452424"/>
          </a:xfrm>
          <a:prstGeom prst="wedgeRoundRectCallout">
            <a:avLst/>
          </a:prstGeom>
          <a:solidFill>
            <a:schemeClr val="bg2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5 CuadroTexto"/>
          <p:cNvSpPr txBox="1"/>
          <p:nvPr/>
        </p:nvSpPr>
        <p:spPr>
          <a:xfrm>
            <a:off x="7596336" y="3754182"/>
            <a:ext cx="1440160" cy="921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s-ES" sz="1400" i="1" dirty="0" smtClean="0"/>
              <a:t>Faculty1000</a:t>
            </a:r>
          </a:p>
          <a:p>
            <a:pPr>
              <a:lnSpc>
                <a:spcPct val="130000"/>
              </a:lnSpc>
            </a:pPr>
            <a:r>
              <a:rPr lang="es-ES" sz="1400" i="1" dirty="0" err="1" smtClean="0"/>
              <a:t>Nat</a:t>
            </a:r>
            <a:r>
              <a:rPr lang="es-ES" sz="1400" i="1" dirty="0" smtClean="0"/>
              <a:t> </a:t>
            </a:r>
            <a:r>
              <a:rPr lang="es-ES" sz="1400" i="1" dirty="0" err="1" smtClean="0"/>
              <a:t>Rev</a:t>
            </a:r>
            <a:r>
              <a:rPr lang="es-ES" sz="1400" i="1" dirty="0" smtClean="0"/>
              <a:t> </a:t>
            </a:r>
            <a:r>
              <a:rPr lang="es-ES" sz="1400" i="1" dirty="0" err="1" smtClean="0"/>
              <a:t>Immunol</a:t>
            </a:r>
            <a:endParaRPr lang="es-ES" sz="1400" i="1" dirty="0" smtClean="0"/>
          </a:p>
          <a:p>
            <a:pPr>
              <a:lnSpc>
                <a:spcPct val="130000"/>
              </a:lnSpc>
            </a:pPr>
            <a:r>
              <a:rPr lang="es-ES" sz="1400" i="1" dirty="0" err="1" smtClean="0"/>
              <a:t>Daily</a:t>
            </a:r>
            <a:r>
              <a:rPr lang="es-ES" sz="1400" i="1" dirty="0" smtClean="0"/>
              <a:t> Express</a:t>
            </a:r>
            <a:endParaRPr lang="es-ES" sz="1400" i="1" dirty="0"/>
          </a:p>
        </p:txBody>
      </p:sp>
      <p:sp>
        <p:nvSpPr>
          <p:cNvPr id="17" name="Rounded Rectangular Callout 16"/>
          <p:cNvSpPr/>
          <p:nvPr/>
        </p:nvSpPr>
        <p:spPr>
          <a:xfrm rot="16200000" flipV="1">
            <a:off x="8100392" y="4941168"/>
            <a:ext cx="288032" cy="1152127"/>
          </a:xfrm>
          <a:prstGeom prst="wedgeRoundRectCallout">
            <a:avLst>
              <a:gd name="adj1" fmla="val -18749"/>
              <a:gd name="adj2" fmla="val 44045"/>
              <a:gd name="adj3" fmla="val 16667"/>
            </a:avLst>
          </a:prstGeom>
          <a:solidFill>
            <a:schemeClr val="bg2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5 CuadroTexto"/>
          <p:cNvSpPr txBox="1"/>
          <p:nvPr/>
        </p:nvSpPr>
        <p:spPr>
          <a:xfrm>
            <a:off x="7668344" y="5301208"/>
            <a:ext cx="1440160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s-ES" sz="1400" b="1" i="1" dirty="0" smtClean="0"/>
              <a:t>Índice H = 25</a:t>
            </a:r>
            <a:endParaRPr lang="es-ES" sz="1400" b="1" i="1" dirty="0"/>
          </a:p>
        </p:txBody>
      </p:sp>
      <p:pic>
        <p:nvPicPr>
          <p:cNvPr id="3" name="Picture 2" descr="Screen Shot 2016-04-29 at 17.41.25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204864"/>
            <a:ext cx="6385466" cy="3065388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961612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</TotalTime>
  <Words>846</Words>
  <Application>Microsoft Macintosh PowerPoint</Application>
  <PresentationFormat>On-screen Show (4:3)</PresentationFormat>
  <Paragraphs>101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Luis Garcia-Marcos</dc:creator>
  <cp:lastModifiedBy>Pablo Pelegrin</cp:lastModifiedBy>
  <cp:revision>41</cp:revision>
  <dcterms:created xsi:type="dcterms:W3CDTF">2016-04-25T16:24:49Z</dcterms:created>
  <dcterms:modified xsi:type="dcterms:W3CDTF">2016-05-02T13:59:31Z</dcterms:modified>
</cp:coreProperties>
</file>