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86C7F6-03A4-445A-8BCD-697E7AF6889A}" type="datetimeFigureOut">
              <a:rPr lang="es-ES" smtClean="0"/>
              <a:pPr/>
              <a:t>03/05/2016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C9662C9-8BD3-4D98-ACE7-2C34D4785A6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6C7F6-03A4-445A-8BCD-697E7AF6889A}" type="datetimeFigureOut">
              <a:rPr lang="es-ES" smtClean="0"/>
              <a:pPr/>
              <a:t>03/05/2016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9662C9-8BD3-4D98-ACE7-2C34D4785A6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descr="Fondo diapos OBJETIVOS.jpg"/>
          <p:cNvPicPr>
            <a:picLocks noChangeAspect="1"/>
          </p:cNvPicPr>
          <p:nvPr/>
        </p:nvPicPr>
        <p:blipFill>
          <a:blip r:embed="rId2" cstate="print"/>
          <a:stretch>
            <a:fillRect/>
          </a:stretch>
        </p:blipFill>
        <p:spPr>
          <a:xfrm>
            <a:off x="0" y="1494"/>
            <a:ext cx="9144000" cy="6858000"/>
          </a:xfrm>
          <a:prstGeom prst="rect">
            <a:avLst/>
          </a:prstGeom>
        </p:spPr>
      </p:pic>
      <p:sp>
        <p:nvSpPr>
          <p:cNvPr id="6" name="5 CuadroTexto"/>
          <p:cNvSpPr txBox="1"/>
          <p:nvPr/>
        </p:nvSpPr>
        <p:spPr>
          <a:xfrm>
            <a:off x="431540" y="2017764"/>
            <a:ext cx="8280920" cy="4231928"/>
          </a:xfrm>
          <a:prstGeom prst="rect">
            <a:avLst/>
          </a:prstGeom>
          <a:noFill/>
        </p:spPr>
        <p:txBody>
          <a:bodyPr wrap="square" rtlCol="0">
            <a:spAutoFit/>
          </a:bodyPr>
          <a:lstStyle/>
          <a:p>
            <a:pPr marL="342900" indent="-342900" algn="just">
              <a:buFont typeface="+mj-lt"/>
              <a:buAutoNum type="arabicPeriod"/>
            </a:pPr>
            <a:r>
              <a:rPr lang="es-ES" sz="1500" dirty="0" smtClean="0"/>
              <a:t>Evaluar el efecto de los carotenoides dietéticos sobre el metabolismo </a:t>
            </a:r>
            <a:r>
              <a:rPr lang="es-ES" sz="1500" dirty="0" err="1" smtClean="0"/>
              <a:t>lípidico</a:t>
            </a:r>
            <a:r>
              <a:rPr lang="es-ES" sz="1500" dirty="0" smtClean="0"/>
              <a:t> mediante el estudio de los metabolitos hepáticos y la expresión génica de los principales genes que regulan el metabolismo de las grasas. Para ellos se han realizado estudios in vivo con ratas y con humanos obesos en colaboración con el Hospital Santa Lucía. </a:t>
            </a:r>
            <a:endParaRPr lang="es-ES" sz="1500" dirty="0" smtClean="0"/>
          </a:p>
          <a:p>
            <a:pPr marL="342900" indent="-342900">
              <a:buFont typeface="+mj-lt"/>
              <a:buAutoNum type="arabicPeriod"/>
            </a:pPr>
            <a:endParaRPr lang="es-ES" sz="1500" b="1" dirty="0"/>
          </a:p>
          <a:p>
            <a:pPr marL="342900" indent="-342900" algn="just">
              <a:buFont typeface="+mj-lt"/>
              <a:buAutoNum type="arabicPeriod"/>
            </a:pPr>
            <a:r>
              <a:rPr lang="es-ES_tradnl" sz="1500" dirty="0" smtClean="0"/>
              <a:t>Obtener </a:t>
            </a:r>
            <a:r>
              <a:rPr lang="es-ES_tradnl" sz="1500" dirty="0"/>
              <a:t>evidencias científicas que justifiquen la utilización de un determinado compuesto de hierro en la fortificación de cereales infantiles, debido a su elevada biodisponibilidad y a un menor impacto negativo en la </a:t>
            </a:r>
            <a:r>
              <a:rPr lang="es-ES_tradnl" sz="1500" dirty="0" err="1"/>
              <a:t>microbiota</a:t>
            </a:r>
            <a:r>
              <a:rPr lang="es-ES_tradnl" sz="1500" dirty="0"/>
              <a:t> intestinal del lactante</a:t>
            </a:r>
            <a:r>
              <a:rPr lang="es-ES_tradnl" sz="1500" dirty="0" smtClean="0"/>
              <a:t>. Se están realizando experimentos con cultivos celulares utilizando la línea celular Caco2, modelos de fermentación estática (SHIME) y ensayos </a:t>
            </a:r>
            <a:r>
              <a:rPr lang="es-ES_tradnl" sz="1500" i="1" dirty="0" smtClean="0"/>
              <a:t>in vivo </a:t>
            </a:r>
            <a:r>
              <a:rPr lang="es-ES_tradnl" sz="1500" dirty="0" smtClean="0"/>
              <a:t>con lechones destetados. Se estudiará la biodisponibilidad mineral, expresión génica de transportadores, </a:t>
            </a:r>
            <a:r>
              <a:rPr lang="es-ES_tradnl" sz="1500" dirty="0" err="1" smtClean="0"/>
              <a:t>microbiota</a:t>
            </a:r>
            <a:r>
              <a:rPr lang="es-ES_tradnl" sz="1500" dirty="0" smtClean="0"/>
              <a:t> intestinal y metabolitos derivados.</a:t>
            </a:r>
            <a:endParaRPr lang="es-ES_tradnl" sz="1500" dirty="0"/>
          </a:p>
          <a:p>
            <a:pPr marL="342900" indent="-342900">
              <a:buFont typeface="+mj-lt"/>
              <a:buAutoNum type="arabicPeriod"/>
            </a:pPr>
            <a:endParaRPr lang="es-ES_tradnl" sz="1500" dirty="0"/>
          </a:p>
          <a:p>
            <a:pPr marL="342900" indent="-342900">
              <a:buFont typeface="+mj-lt"/>
              <a:buAutoNum type="arabicPeriod"/>
            </a:pPr>
            <a:r>
              <a:rPr lang="es-ES" sz="1500" dirty="0" smtClean="0"/>
              <a:t>Evaluar la saciedad de los alimentos de la dieta como herramienta para ayudar a la regulación de peso. Los modelos que se utilizan son plataformas in vitro, combinado con estudios en voluntarios durante 10 de duración para conocer el efecto percibido mediante uso de escalas visuales y su correlación con biomarcadores, y estudios de 21 a 3 meses para evaluar el impacto en la regulación de peso. Se estudian ingredientes como alimentos sobre todo de origen Mediterráneo.  </a:t>
            </a:r>
          </a:p>
          <a:p>
            <a:pPr marL="342900" indent="-342900">
              <a:buFont typeface="+mj-lt"/>
              <a:buAutoNum type="arabicPeriod"/>
            </a:pPr>
            <a:endParaRPr lang="es-ES" sz="1400" b="1" dirty="0" smtClean="0"/>
          </a:p>
        </p:txBody>
      </p:sp>
      <p:sp>
        <p:nvSpPr>
          <p:cNvPr id="7" name="6 CuadroTexto"/>
          <p:cNvSpPr txBox="1"/>
          <p:nvPr/>
        </p:nvSpPr>
        <p:spPr>
          <a:xfrm>
            <a:off x="1475656" y="1494"/>
            <a:ext cx="2088232" cy="830997"/>
          </a:xfrm>
          <a:prstGeom prst="rect">
            <a:avLst/>
          </a:prstGeom>
          <a:noFill/>
        </p:spPr>
        <p:txBody>
          <a:bodyPr wrap="square" rtlCol="0">
            <a:spAutoFit/>
          </a:bodyPr>
          <a:lstStyle/>
          <a:p>
            <a:r>
              <a:rPr lang="es-ES" sz="4800" b="1" dirty="0" smtClean="0"/>
              <a:t>3</a:t>
            </a:r>
            <a:endParaRPr lang="es-ES" sz="4800" b="1" dirty="0"/>
          </a:p>
        </p:txBody>
      </p:sp>
      <p:sp>
        <p:nvSpPr>
          <p:cNvPr id="8" name="7 CuadroTexto"/>
          <p:cNvSpPr txBox="1"/>
          <p:nvPr/>
        </p:nvSpPr>
        <p:spPr>
          <a:xfrm>
            <a:off x="1544664" y="548680"/>
            <a:ext cx="5008477" cy="646331"/>
          </a:xfrm>
          <a:prstGeom prst="rect">
            <a:avLst/>
          </a:prstGeom>
          <a:noFill/>
        </p:spPr>
        <p:txBody>
          <a:bodyPr wrap="none" rtlCol="0">
            <a:spAutoFit/>
          </a:bodyPr>
          <a:lstStyle/>
          <a:p>
            <a:r>
              <a:rPr lang="es-ES" sz="3600" b="1" dirty="0" smtClean="0"/>
              <a:t>Nutrición y Bromatología</a:t>
            </a:r>
            <a:endParaRPr lang="es-ES" sz="3600" b="1" dirty="0"/>
          </a:p>
        </p:txBody>
      </p:sp>
      <p:sp>
        <p:nvSpPr>
          <p:cNvPr id="9" name="8 CuadroTexto"/>
          <p:cNvSpPr txBox="1"/>
          <p:nvPr/>
        </p:nvSpPr>
        <p:spPr>
          <a:xfrm>
            <a:off x="1582168" y="1026858"/>
            <a:ext cx="3499876" cy="553998"/>
          </a:xfrm>
          <a:prstGeom prst="rect">
            <a:avLst/>
          </a:prstGeom>
          <a:noFill/>
        </p:spPr>
        <p:txBody>
          <a:bodyPr wrap="none" rtlCol="0">
            <a:spAutoFit/>
          </a:bodyPr>
          <a:lstStyle/>
          <a:p>
            <a:r>
              <a:rPr lang="es-ES" sz="3000" b="1" dirty="0" smtClean="0"/>
              <a:t>Gaspar Ros Berruezo</a:t>
            </a:r>
            <a:endParaRPr lang="es-ES" sz="3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descr="Fondo diapos PROYECTOS.jpg"/>
          <p:cNvPicPr>
            <a:picLocks noChangeAspect="1"/>
          </p:cNvPicPr>
          <p:nvPr/>
        </p:nvPicPr>
        <p:blipFill>
          <a:blip r:embed="rId2" cstate="print"/>
          <a:stretch>
            <a:fillRect/>
          </a:stretch>
        </p:blipFill>
        <p:spPr>
          <a:xfrm>
            <a:off x="0" y="0"/>
            <a:ext cx="9144000" cy="6858000"/>
          </a:xfrm>
          <a:prstGeom prst="rect">
            <a:avLst/>
          </a:prstGeom>
        </p:spPr>
      </p:pic>
      <p:sp>
        <p:nvSpPr>
          <p:cNvPr id="6" name="5 CuadroTexto"/>
          <p:cNvSpPr txBox="1"/>
          <p:nvPr/>
        </p:nvSpPr>
        <p:spPr>
          <a:xfrm>
            <a:off x="683568" y="2564904"/>
            <a:ext cx="7848872" cy="3416319"/>
          </a:xfrm>
          <a:prstGeom prst="rect">
            <a:avLst/>
          </a:prstGeom>
          <a:noFill/>
        </p:spPr>
        <p:txBody>
          <a:bodyPr wrap="square" rtlCol="0">
            <a:spAutoFit/>
          </a:bodyPr>
          <a:lstStyle/>
          <a:p>
            <a:pPr marL="342900" indent="-342900">
              <a:buFont typeface="+mj-lt"/>
              <a:buAutoNum type="arabicPeriod"/>
            </a:pPr>
            <a:r>
              <a:rPr lang="es-ES_tradnl" sz="1200" b="1" dirty="0" smtClean="0"/>
              <a:t>Título: </a:t>
            </a:r>
            <a:r>
              <a:rPr lang="es-ES_tradnl" sz="1200" dirty="0" smtClean="0"/>
              <a:t>EFECTO DEL CONSUMO DE CAROTENOIDES ANTIOXIDANTES (LICOPENO, LUTEINA Y ZEAXANTINA) EN MARCADORES DE LA ENFERMEDAD DE HÍGADO GRASO NO ALCOHÓLICA, ESTUDIO METABOLICO Y MOLECULAR.</a:t>
            </a:r>
          </a:p>
          <a:p>
            <a:pPr marL="342900" indent="-342900"/>
            <a:r>
              <a:rPr lang="es-ES_tradnl" sz="1200" dirty="0" smtClean="0"/>
              <a:t>          </a:t>
            </a:r>
            <a:r>
              <a:rPr lang="es-ES_tradnl" sz="1200" b="1" dirty="0" smtClean="0"/>
              <a:t>Entidad: </a:t>
            </a:r>
            <a:r>
              <a:rPr lang="es-ES_tradnl" sz="1200" dirty="0" smtClean="0"/>
              <a:t>MINISTERIO DE ECONOMÍA Y COMPETITIVIDAD</a:t>
            </a:r>
          </a:p>
          <a:p>
            <a:pPr marL="342900" indent="-342900"/>
            <a:r>
              <a:rPr lang="es-ES_tradnl" sz="1200" dirty="0" smtClean="0"/>
              <a:t>          </a:t>
            </a:r>
            <a:r>
              <a:rPr lang="es-ES_tradnl" sz="1200" b="1" dirty="0" smtClean="0"/>
              <a:t>Duración: </a:t>
            </a:r>
            <a:r>
              <a:rPr lang="es-ES_tradnl" sz="1200" dirty="0" smtClean="0"/>
              <a:t>01/01/2013-31/12/2015</a:t>
            </a:r>
          </a:p>
          <a:p>
            <a:pPr marL="342900" indent="-342900"/>
            <a:r>
              <a:rPr lang="es-ES_tradnl" sz="1200" dirty="0" smtClean="0"/>
              <a:t>          </a:t>
            </a:r>
            <a:r>
              <a:rPr lang="es-ES_tradnl" sz="1200" b="1" dirty="0" smtClean="0"/>
              <a:t>IP: </a:t>
            </a:r>
            <a:r>
              <a:rPr lang="es-ES_tradnl" sz="1200" dirty="0" smtClean="0"/>
              <a:t>PERIAGO CASTON, M. J.</a:t>
            </a:r>
          </a:p>
          <a:p>
            <a:pPr marL="342900" indent="-342900"/>
            <a:endParaRPr lang="es-ES_tradnl" sz="1200" dirty="0" smtClean="0"/>
          </a:p>
          <a:p>
            <a:pPr marL="228600" indent="-228600">
              <a:buAutoNum type="arabicPeriod" startAt="2"/>
            </a:pPr>
            <a:r>
              <a:rPr lang="es-ES_tradnl" sz="1200" b="1" dirty="0" smtClean="0"/>
              <a:t>    Título: </a:t>
            </a:r>
            <a:r>
              <a:rPr lang="es-ES_tradnl" sz="1200" dirty="0" smtClean="0"/>
              <a:t>FORTIFICACIÓN CON HIERRO DE CEREALES INFANTILES: BIODISPONIBILIDAD, EXPRESIÓN GÉNICA DE            TRANSPORTADORES Y CAMBIOS EN LA MICROBIOTA INTESTINAL.</a:t>
            </a:r>
          </a:p>
          <a:p>
            <a:r>
              <a:rPr lang="es-ES_tradnl" sz="1200" dirty="0" smtClean="0"/>
              <a:t>          </a:t>
            </a:r>
            <a:r>
              <a:rPr lang="es-ES_tradnl" sz="1200" b="1" dirty="0" smtClean="0"/>
              <a:t>Entidad: </a:t>
            </a:r>
            <a:r>
              <a:rPr lang="es-ES_tradnl" sz="1200" dirty="0" smtClean="0"/>
              <a:t>MINISTERIO DE ECONOMÍA Y COMPETITIVIDAD</a:t>
            </a:r>
          </a:p>
          <a:p>
            <a:r>
              <a:rPr lang="es-ES_tradnl" sz="1200" dirty="0" smtClean="0"/>
              <a:t>          </a:t>
            </a:r>
            <a:r>
              <a:rPr lang="es-ES_tradnl" sz="1200" b="1" dirty="0" smtClean="0"/>
              <a:t>Duración: </a:t>
            </a:r>
            <a:r>
              <a:rPr lang="es-ES_tradnl" sz="1200" dirty="0" smtClean="0"/>
              <a:t>01/01/2014- 31/12/2016</a:t>
            </a:r>
          </a:p>
          <a:p>
            <a:r>
              <a:rPr lang="es-ES_tradnl" sz="1200" dirty="0" smtClean="0"/>
              <a:t>          </a:t>
            </a:r>
            <a:r>
              <a:rPr lang="es-ES_tradnl" sz="1200" b="1" dirty="0" smtClean="0"/>
              <a:t>IP: </a:t>
            </a:r>
            <a:r>
              <a:rPr lang="es-ES_tradnl" sz="1200" dirty="0" smtClean="0"/>
              <a:t>MARTÍNEZ GRACIÁ, C.</a:t>
            </a:r>
          </a:p>
          <a:p>
            <a:endParaRPr lang="es-ES_tradnl" sz="1200" b="1" dirty="0" smtClean="0"/>
          </a:p>
          <a:p>
            <a:r>
              <a:rPr lang="es-ES_tradnl" sz="1200" b="1" dirty="0" smtClean="0"/>
              <a:t>3.      Título: </a:t>
            </a:r>
            <a:r>
              <a:rPr lang="es-ES_tradnl" sz="1200" dirty="0" smtClean="0"/>
              <a:t>SATIETY INNOVATION.</a:t>
            </a:r>
          </a:p>
          <a:p>
            <a:pPr marL="342900" indent="-342900"/>
            <a:r>
              <a:rPr lang="es-ES_tradnl" sz="1200" dirty="0" smtClean="0"/>
              <a:t>          </a:t>
            </a:r>
            <a:r>
              <a:rPr lang="es-ES_tradnl" sz="1200" b="1" dirty="0" smtClean="0"/>
              <a:t>Entidad: </a:t>
            </a:r>
            <a:r>
              <a:rPr lang="es-ES_tradnl" sz="1200" dirty="0" smtClean="0"/>
              <a:t>COMISION DE LAS COMUNIDADES EUROPEAS</a:t>
            </a:r>
          </a:p>
          <a:p>
            <a:pPr marL="342900" indent="-342900"/>
            <a:r>
              <a:rPr lang="es-ES_tradnl" sz="1200" dirty="0" smtClean="0"/>
              <a:t>          </a:t>
            </a:r>
            <a:r>
              <a:rPr lang="es-ES_tradnl" sz="1200" b="1" dirty="0" smtClean="0"/>
              <a:t>Duración: </a:t>
            </a:r>
            <a:r>
              <a:rPr lang="es-ES_tradnl" sz="1200" dirty="0" smtClean="0"/>
              <a:t>01/01/2012- 31/12/2016</a:t>
            </a:r>
          </a:p>
          <a:p>
            <a:pPr marL="342900" indent="-342900"/>
            <a:r>
              <a:rPr lang="es-ES_tradnl" sz="1200" dirty="0" smtClean="0"/>
              <a:t>          </a:t>
            </a:r>
            <a:r>
              <a:rPr lang="es-ES_tradnl" sz="1200" b="1" dirty="0" smtClean="0"/>
              <a:t>IP: </a:t>
            </a:r>
            <a:r>
              <a:rPr lang="es-ES_tradnl" sz="1200" dirty="0" smtClean="0"/>
              <a:t>ROS BERRUEZO, G.</a:t>
            </a:r>
          </a:p>
          <a:p>
            <a:endParaRPr lang="es-ES_tradnl" sz="1200" dirty="0" smtClean="0"/>
          </a:p>
          <a:p>
            <a:endParaRPr lang="es-ES" sz="1200" b="1" dirty="0" smtClean="0"/>
          </a:p>
        </p:txBody>
      </p:sp>
      <p:sp>
        <p:nvSpPr>
          <p:cNvPr id="10" name="6 CuadroTexto"/>
          <p:cNvSpPr txBox="1"/>
          <p:nvPr/>
        </p:nvSpPr>
        <p:spPr>
          <a:xfrm>
            <a:off x="1475656" y="1494"/>
            <a:ext cx="2088232" cy="830997"/>
          </a:xfrm>
          <a:prstGeom prst="rect">
            <a:avLst/>
          </a:prstGeom>
          <a:noFill/>
        </p:spPr>
        <p:txBody>
          <a:bodyPr wrap="square" rtlCol="0">
            <a:spAutoFit/>
          </a:bodyPr>
          <a:lstStyle/>
          <a:p>
            <a:r>
              <a:rPr lang="es-ES" sz="4800" b="1" dirty="0" smtClean="0"/>
              <a:t>3</a:t>
            </a:r>
            <a:endParaRPr lang="es-ES" sz="4800" b="1" dirty="0"/>
          </a:p>
        </p:txBody>
      </p:sp>
      <p:sp>
        <p:nvSpPr>
          <p:cNvPr id="11" name="7 CuadroTexto"/>
          <p:cNvSpPr txBox="1"/>
          <p:nvPr/>
        </p:nvSpPr>
        <p:spPr>
          <a:xfrm>
            <a:off x="1544664" y="548680"/>
            <a:ext cx="5008477" cy="646331"/>
          </a:xfrm>
          <a:prstGeom prst="rect">
            <a:avLst/>
          </a:prstGeom>
          <a:noFill/>
        </p:spPr>
        <p:txBody>
          <a:bodyPr wrap="none" rtlCol="0">
            <a:spAutoFit/>
          </a:bodyPr>
          <a:lstStyle/>
          <a:p>
            <a:r>
              <a:rPr lang="es-ES" sz="3600" b="1" dirty="0" smtClean="0"/>
              <a:t>Nutrición y Bromatología</a:t>
            </a:r>
            <a:endParaRPr lang="es-ES" sz="3600" b="1" dirty="0"/>
          </a:p>
        </p:txBody>
      </p:sp>
      <p:sp>
        <p:nvSpPr>
          <p:cNvPr id="13" name="8 CuadroTexto"/>
          <p:cNvSpPr txBox="1"/>
          <p:nvPr/>
        </p:nvSpPr>
        <p:spPr>
          <a:xfrm>
            <a:off x="1582168" y="1026858"/>
            <a:ext cx="3499876" cy="553998"/>
          </a:xfrm>
          <a:prstGeom prst="rect">
            <a:avLst/>
          </a:prstGeom>
          <a:noFill/>
        </p:spPr>
        <p:txBody>
          <a:bodyPr wrap="none" rtlCol="0">
            <a:spAutoFit/>
          </a:bodyPr>
          <a:lstStyle/>
          <a:p>
            <a:r>
              <a:rPr lang="es-ES" sz="3000" b="1" dirty="0" smtClean="0"/>
              <a:t>Gaspar Ros Berruezo</a:t>
            </a:r>
            <a:endParaRPr lang="es-ES" sz="3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descr="Fondo diapos PUBLICACIONES.jpg"/>
          <p:cNvPicPr>
            <a:picLocks noChangeAspect="1"/>
          </p:cNvPicPr>
          <p:nvPr/>
        </p:nvPicPr>
        <p:blipFill>
          <a:blip r:embed="rId2" cstate="print"/>
          <a:stretch>
            <a:fillRect/>
          </a:stretch>
        </p:blipFill>
        <p:spPr>
          <a:xfrm>
            <a:off x="0" y="0"/>
            <a:ext cx="9144000" cy="6858000"/>
          </a:xfrm>
          <a:prstGeom prst="rect">
            <a:avLst/>
          </a:prstGeom>
        </p:spPr>
      </p:pic>
      <p:sp>
        <p:nvSpPr>
          <p:cNvPr id="6" name="5 CuadroTexto"/>
          <p:cNvSpPr txBox="1"/>
          <p:nvPr/>
        </p:nvSpPr>
        <p:spPr>
          <a:xfrm>
            <a:off x="683568" y="2564904"/>
            <a:ext cx="7848872" cy="3847207"/>
          </a:xfrm>
          <a:prstGeom prst="rect">
            <a:avLst/>
          </a:prstGeom>
          <a:noFill/>
        </p:spPr>
        <p:txBody>
          <a:bodyPr wrap="square" rtlCol="0">
            <a:spAutoFit/>
          </a:bodyPr>
          <a:lstStyle/>
          <a:p>
            <a:pPr marL="342900" indent="-342900" algn="just">
              <a:buFont typeface="+mj-lt"/>
              <a:buAutoNum type="arabicPeriod"/>
            </a:pPr>
            <a:r>
              <a:rPr lang="es-ES" sz="1500" dirty="0" smtClean="0">
                <a:latin typeface="Arial" panose="020B0604020202020204" pitchFamily="34" charset="0"/>
                <a:cs typeface="Arial" panose="020B0604020202020204" pitchFamily="34" charset="0"/>
              </a:rPr>
              <a:t>Martin-Pozuelo G, Navarro-González I, González-Barrio R, </a:t>
            </a:r>
            <a:r>
              <a:rPr lang="es-ES" sz="1500" dirty="0" err="1" smtClean="0">
                <a:latin typeface="Arial" panose="020B0604020202020204" pitchFamily="34" charset="0"/>
                <a:cs typeface="Arial" panose="020B0604020202020204" pitchFamily="34" charset="0"/>
              </a:rPr>
              <a:t>Santaella</a:t>
            </a:r>
            <a:r>
              <a:rPr lang="es-ES" sz="1500" dirty="0" smtClean="0">
                <a:latin typeface="Arial" panose="020B0604020202020204" pitchFamily="34" charset="0"/>
                <a:cs typeface="Arial" panose="020B0604020202020204" pitchFamily="34" charset="0"/>
              </a:rPr>
              <a:t> M, García-Alonso, Hidalgo N, Gómez-Gallego C, Ros, </a:t>
            </a:r>
            <a:r>
              <a:rPr lang="es-ES" sz="1500" dirty="0" err="1" smtClean="0">
                <a:latin typeface="Arial" panose="020B0604020202020204" pitchFamily="34" charset="0"/>
                <a:cs typeface="Arial" panose="020B0604020202020204" pitchFamily="34" charset="0"/>
              </a:rPr>
              <a:t>Periago</a:t>
            </a:r>
            <a:r>
              <a:rPr lang="es-ES" sz="1500" dirty="0" smtClean="0">
                <a:latin typeface="Arial" panose="020B0604020202020204" pitchFamily="34" charset="0"/>
                <a:cs typeface="Arial" panose="020B0604020202020204" pitchFamily="34" charset="0"/>
              </a:rPr>
              <a:t> MJ. </a:t>
            </a:r>
            <a:r>
              <a:rPr lang="es-ES" sz="1500" dirty="0" err="1" smtClean="0">
                <a:latin typeface="Arial" panose="020B0604020202020204" pitchFamily="34" charset="0"/>
                <a:cs typeface="Arial" panose="020B0604020202020204" pitchFamily="34" charset="0"/>
              </a:rPr>
              <a:t>The</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effect</a:t>
            </a:r>
            <a:r>
              <a:rPr lang="es-ES" sz="1500" dirty="0" smtClean="0">
                <a:latin typeface="Arial" panose="020B0604020202020204" pitchFamily="34" charset="0"/>
                <a:cs typeface="Arial" panose="020B0604020202020204" pitchFamily="34" charset="0"/>
              </a:rPr>
              <a:t> of </a:t>
            </a:r>
            <a:r>
              <a:rPr lang="es-ES" sz="1500" dirty="0" err="1" smtClean="0">
                <a:latin typeface="Arial" panose="020B0604020202020204" pitchFamily="34" charset="0"/>
                <a:cs typeface="Arial" panose="020B0604020202020204" pitchFamily="34" charset="0"/>
              </a:rPr>
              <a:t>tomato</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juice</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supplementation</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on</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biomarkers</a:t>
            </a:r>
            <a:r>
              <a:rPr lang="es-ES" sz="1500" dirty="0" smtClean="0">
                <a:latin typeface="Arial" panose="020B0604020202020204" pitchFamily="34" charset="0"/>
                <a:cs typeface="Arial" panose="020B0604020202020204" pitchFamily="34" charset="0"/>
              </a:rPr>
              <a:t> and gene </a:t>
            </a:r>
            <a:r>
              <a:rPr lang="es-ES" sz="1500" dirty="0" err="1" smtClean="0">
                <a:latin typeface="Arial" panose="020B0604020202020204" pitchFamily="34" charset="0"/>
                <a:cs typeface="Arial" panose="020B0604020202020204" pitchFamily="34" charset="0"/>
              </a:rPr>
              <a:t>expression</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related</a:t>
            </a:r>
            <a:r>
              <a:rPr lang="es-ES" sz="1500" dirty="0" smtClean="0">
                <a:latin typeface="Arial" panose="020B0604020202020204" pitchFamily="34" charset="0"/>
                <a:cs typeface="Arial" panose="020B0604020202020204" pitchFamily="34" charset="0"/>
              </a:rPr>
              <a:t> to </a:t>
            </a:r>
            <a:r>
              <a:rPr lang="es-ES" sz="1500" dirty="0" err="1" smtClean="0">
                <a:latin typeface="Arial" panose="020B0604020202020204" pitchFamily="34" charset="0"/>
                <a:cs typeface="Arial" panose="020B0604020202020204" pitchFamily="34" charset="0"/>
              </a:rPr>
              <a:t>lipid</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metabolism</a:t>
            </a:r>
            <a:r>
              <a:rPr lang="es-ES" sz="1500" dirty="0" smtClean="0">
                <a:latin typeface="Arial" panose="020B0604020202020204" pitchFamily="34" charset="0"/>
                <a:cs typeface="Arial" panose="020B0604020202020204" pitchFamily="34" charset="0"/>
              </a:rPr>
              <a:t> in </a:t>
            </a:r>
            <a:r>
              <a:rPr lang="es-ES" sz="1500" dirty="0" err="1" smtClean="0">
                <a:latin typeface="Arial" panose="020B0604020202020204" pitchFamily="34" charset="0"/>
                <a:cs typeface="Arial" panose="020B0604020202020204" pitchFamily="34" charset="0"/>
              </a:rPr>
              <a:t>rats</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with</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induced</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hepatic</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steatois</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European</a:t>
            </a:r>
            <a:r>
              <a:rPr lang="es-ES" sz="1500" dirty="0" smtClean="0">
                <a:latin typeface="Arial" panose="020B0604020202020204" pitchFamily="34" charset="0"/>
                <a:cs typeface="Arial" panose="020B0604020202020204" pitchFamily="34" charset="0"/>
              </a:rPr>
              <a:t> </a:t>
            </a:r>
            <a:r>
              <a:rPr lang="es-ES" sz="1500" dirty="0" err="1" smtClean="0">
                <a:latin typeface="Arial" panose="020B0604020202020204" pitchFamily="34" charset="0"/>
                <a:cs typeface="Arial" panose="020B0604020202020204" pitchFamily="34" charset="0"/>
              </a:rPr>
              <a:t>Journal</a:t>
            </a:r>
            <a:r>
              <a:rPr lang="es-ES" sz="1500" dirty="0" smtClean="0">
                <a:latin typeface="Arial" panose="020B0604020202020204" pitchFamily="34" charset="0"/>
                <a:cs typeface="Arial" panose="020B0604020202020204" pitchFamily="34" charset="0"/>
              </a:rPr>
              <a:t> of </a:t>
            </a:r>
            <a:r>
              <a:rPr lang="es-ES" sz="1500" dirty="0" err="1" smtClean="0">
                <a:latin typeface="Arial" panose="020B0604020202020204" pitchFamily="34" charset="0"/>
                <a:cs typeface="Arial" panose="020B0604020202020204" pitchFamily="34" charset="0"/>
              </a:rPr>
              <a:t>Nutrition</a:t>
            </a:r>
            <a:r>
              <a:rPr lang="es-ES" sz="1500" dirty="0" smtClean="0">
                <a:latin typeface="Arial" panose="020B0604020202020204" pitchFamily="34" charset="0"/>
                <a:cs typeface="Arial" panose="020B0604020202020204" pitchFamily="34" charset="0"/>
              </a:rPr>
              <a:t>. </a:t>
            </a:r>
            <a:r>
              <a:rPr lang="es-ES" sz="1500" smtClean="0">
                <a:latin typeface="Arial" panose="020B0604020202020204" pitchFamily="34" charset="0"/>
                <a:cs typeface="Arial" panose="020B0604020202020204" pitchFamily="34" charset="0"/>
              </a:rPr>
              <a:t>2015, 54(6):933-944.</a:t>
            </a:r>
            <a:endParaRPr lang="es-ES" sz="1500" dirty="0" smtClean="0">
              <a:latin typeface="Arial" panose="020B0604020202020204" pitchFamily="34" charset="0"/>
              <a:cs typeface="Arial" panose="020B0604020202020204" pitchFamily="34" charset="0"/>
            </a:endParaRPr>
          </a:p>
          <a:p>
            <a:pPr marL="342900" indent="-342900" algn="just">
              <a:buFont typeface="+mj-lt"/>
              <a:buAutoNum type="arabicPeriod"/>
            </a:pPr>
            <a:endParaRPr lang="es-ES" sz="1500" dirty="0" smtClean="0">
              <a:latin typeface="Arial"/>
              <a:cs typeface="Arial"/>
            </a:endParaRPr>
          </a:p>
          <a:p>
            <a:pPr marL="342900" indent="-342900" algn="just">
              <a:buFont typeface="+mj-lt"/>
              <a:buAutoNum type="arabicPeriod"/>
            </a:pPr>
            <a:r>
              <a:rPr lang="es-ES" sz="1500" dirty="0" smtClean="0">
                <a:latin typeface="Arial"/>
                <a:cs typeface="Arial"/>
              </a:rPr>
              <a:t>Caballero </a:t>
            </a:r>
            <a:r>
              <a:rPr lang="es-ES" sz="1500" dirty="0" smtClean="0">
                <a:latin typeface="Arial"/>
                <a:cs typeface="Arial"/>
              </a:rPr>
              <a:t>Valcárcel AM., Díaz Romero A.,</a:t>
            </a:r>
            <a:r>
              <a:rPr lang="es-ES" sz="1500" dirty="0" err="1" smtClean="0">
                <a:latin typeface="Arial"/>
                <a:cs typeface="Arial"/>
              </a:rPr>
              <a:t>gonzález</a:t>
            </a:r>
            <a:r>
              <a:rPr lang="es-ES" sz="1500" dirty="0" smtClean="0">
                <a:latin typeface="Arial"/>
                <a:cs typeface="Arial"/>
              </a:rPr>
              <a:t> Bermúdez CA., Madrid </a:t>
            </a:r>
            <a:r>
              <a:rPr lang="es-ES" sz="1500" dirty="0" err="1" smtClean="0">
                <a:latin typeface="Arial"/>
                <a:cs typeface="Arial"/>
              </a:rPr>
              <a:t>Sáchez</a:t>
            </a:r>
            <a:r>
              <a:rPr lang="es-ES" sz="1500" dirty="0" smtClean="0">
                <a:latin typeface="Arial"/>
                <a:cs typeface="Arial"/>
              </a:rPr>
              <a:t> J., Martínez Miró S., Hernández </a:t>
            </a:r>
            <a:r>
              <a:rPr lang="es-ES" sz="1500" dirty="0" err="1" smtClean="0">
                <a:latin typeface="Arial"/>
                <a:cs typeface="Arial"/>
              </a:rPr>
              <a:t>Ruipérez</a:t>
            </a:r>
            <a:r>
              <a:rPr lang="es-ES" sz="1500" dirty="0" smtClean="0">
                <a:latin typeface="Arial"/>
                <a:cs typeface="Arial"/>
              </a:rPr>
              <a:t> F., </a:t>
            </a:r>
            <a:r>
              <a:rPr lang="es-ES" sz="1500" dirty="0" err="1" smtClean="0">
                <a:latin typeface="Arial"/>
                <a:cs typeface="Arial"/>
              </a:rPr>
              <a:t>Orengo</a:t>
            </a:r>
            <a:r>
              <a:rPr lang="es-ES" sz="1500" dirty="0" smtClean="0">
                <a:latin typeface="Arial"/>
                <a:cs typeface="Arial"/>
              </a:rPr>
              <a:t> </a:t>
            </a:r>
            <a:r>
              <a:rPr lang="es-ES" sz="1500" dirty="0" err="1" smtClean="0">
                <a:latin typeface="Arial"/>
                <a:cs typeface="Arial"/>
              </a:rPr>
              <a:t>Femenía</a:t>
            </a:r>
            <a:r>
              <a:rPr lang="es-ES" sz="1500" dirty="0" smtClean="0">
                <a:latin typeface="Arial"/>
                <a:cs typeface="Arial"/>
              </a:rPr>
              <a:t> J., </a:t>
            </a:r>
            <a:r>
              <a:rPr lang="es-ES" sz="1500" dirty="0" err="1" smtClean="0">
                <a:latin typeface="Arial"/>
                <a:cs typeface="Arial"/>
              </a:rPr>
              <a:t>Santaella</a:t>
            </a:r>
            <a:r>
              <a:rPr lang="es-ES" sz="1500" dirty="0" smtClean="0">
                <a:latin typeface="Arial"/>
                <a:cs typeface="Arial"/>
              </a:rPr>
              <a:t> Pascual M., Ros </a:t>
            </a:r>
            <a:r>
              <a:rPr lang="es-ES" sz="1500" dirty="0" err="1" smtClean="0">
                <a:latin typeface="Arial"/>
                <a:cs typeface="Arial"/>
              </a:rPr>
              <a:t>Berruezo</a:t>
            </a:r>
            <a:r>
              <a:rPr lang="es-ES" sz="1500" dirty="0" smtClean="0">
                <a:latin typeface="Arial"/>
                <a:cs typeface="Arial"/>
              </a:rPr>
              <a:t> G., Martínez </a:t>
            </a:r>
            <a:r>
              <a:rPr lang="es-ES" sz="1500" dirty="0" err="1" smtClean="0">
                <a:latin typeface="Arial"/>
                <a:cs typeface="Arial"/>
              </a:rPr>
              <a:t>Graciá</a:t>
            </a:r>
            <a:r>
              <a:rPr lang="es-ES" sz="1500" dirty="0" smtClean="0">
                <a:latin typeface="Arial"/>
                <a:cs typeface="Arial"/>
              </a:rPr>
              <a:t> C.  </a:t>
            </a:r>
            <a:r>
              <a:rPr lang="es-ES" sz="1500" dirty="0" err="1" smtClean="0">
                <a:latin typeface="Arial"/>
                <a:cs typeface="Arial"/>
              </a:rPr>
              <a:t>Iron</a:t>
            </a:r>
            <a:r>
              <a:rPr lang="es-ES" sz="1500" dirty="0" smtClean="0">
                <a:latin typeface="Arial"/>
                <a:cs typeface="Arial"/>
              </a:rPr>
              <a:t> </a:t>
            </a:r>
            <a:r>
              <a:rPr lang="es-ES" sz="1500" dirty="0" err="1" smtClean="0">
                <a:latin typeface="Arial"/>
                <a:cs typeface="Arial"/>
              </a:rPr>
              <a:t>bioavailability</a:t>
            </a:r>
            <a:r>
              <a:rPr lang="es-ES" sz="1500" dirty="0" smtClean="0">
                <a:latin typeface="Arial"/>
                <a:cs typeface="Arial"/>
              </a:rPr>
              <a:t> and </a:t>
            </a:r>
            <a:r>
              <a:rPr lang="es-ES" sz="1500" dirty="0" err="1" smtClean="0">
                <a:latin typeface="Arial"/>
                <a:cs typeface="Arial"/>
              </a:rPr>
              <a:t>iron</a:t>
            </a:r>
            <a:r>
              <a:rPr lang="es-ES" sz="1500" dirty="0" smtClean="0">
                <a:latin typeface="Arial"/>
                <a:cs typeface="Arial"/>
              </a:rPr>
              <a:t> status of </a:t>
            </a:r>
            <a:r>
              <a:rPr lang="es-ES" sz="1500" dirty="0" err="1" smtClean="0">
                <a:latin typeface="Arial"/>
                <a:cs typeface="Arial"/>
              </a:rPr>
              <a:t>different</a:t>
            </a:r>
            <a:r>
              <a:rPr lang="es-ES" sz="1500" dirty="0" smtClean="0">
                <a:latin typeface="Arial"/>
                <a:cs typeface="Arial"/>
              </a:rPr>
              <a:t> </a:t>
            </a:r>
            <a:r>
              <a:rPr lang="es-ES" sz="1500" dirty="0" err="1" smtClean="0">
                <a:latin typeface="Arial"/>
                <a:cs typeface="Arial"/>
              </a:rPr>
              <a:t>fortificants</a:t>
            </a:r>
            <a:r>
              <a:rPr lang="es-ES" sz="1500" dirty="0" smtClean="0">
                <a:latin typeface="Arial"/>
                <a:cs typeface="Arial"/>
              </a:rPr>
              <a:t> </a:t>
            </a:r>
            <a:r>
              <a:rPr lang="es-ES" sz="1500" dirty="0" err="1" smtClean="0">
                <a:latin typeface="Arial"/>
                <a:cs typeface="Arial"/>
              </a:rPr>
              <a:t>added</a:t>
            </a:r>
            <a:r>
              <a:rPr lang="es-ES" sz="1500" dirty="0" smtClean="0">
                <a:latin typeface="Arial"/>
                <a:cs typeface="Arial"/>
              </a:rPr>
              <a:t> </a:t>
            </a:r>
            <a:r>
              <a:rPr lang="es-ES" sz="1500" dirty="0" err="1" smtClean="0">
                <a:latin typeface="Arial"/>
                <a:cs typeface="Arial"/>
              </a:rPr>
              <a:t>to</a:t>
            </a:r>
            <a:r>
              <a:rPr lang="es-ES" sz="1500" dirty="0" smtClean="0">
                <a:latin typeface="Arial"/>
                <a:cs typeface="Arial"/>
              </a:rPr>
              <a:t> </a:t>
            </a:r>
            <a:r>
              <a:rPr lang="es-ES" sz="1500" dirty="0" err="1" smtClean="0">
                <a:latin typeface="Arial"/>
                <a:cs typeface="Arial"/>
              </a:rPr>
              <a:t>infant</a:t>
            </a:r>
            <a:r>
              <a:rPr lang="es-ES" sz="1500" dirty="0" smtClean="0">
                <a:latin typeface="Arial"/>
                <a:cs typeface="Arial"/>
              </a:rPr>
              <a:t> </a:t>
            </a:r>
            <a:r>
              <a:rPr lang="es-ES" sz="1500" dirty="0" err="1" smtClean="0">
                <a:latin typeface="Arial"/>
                <a:cs typeface="Arial"/>
              </a:rPr>
              <a:t>cereals</a:t>
            </a:r>
            <a:r>
              <a:rPr lang="es-ES" sz="1500" dirty="0" smtClean="0">
                <a:latin typeface="Arial"/>
                <a:cs typeface="Arial"/>
              </a:rPr>
              <a:t> </a:t>
            </a:r>
            <a:r>
              <a:rPr lang="es-ES" sz="1500" dirty="0" err="1" smtClean="0">
                <a:latin typeface="Arial"/>
                <a:cs typeface="Arial"/>
              </a:rPr>
              <a:t>usign</a:t>
            </a:r>
            <a:r>
              <a:rPr lang="es-ES" sz="1500" dirty="0" smtClean="0">
                <a:latin typeface="Arial"/>
                <a:cs typeface="Arial"/>
              </a:rPr>
              <a:t> </a:t>
            </a:r>
            <a:r>
              <a:rPr lang="es-ES" sz="1500" dirty="0" err="1" smtClean="0">
                <a:latin typeface="Arial"/>
                <a:cs typeface="Arial"/>
              </a:rPr>
              <a:t>iron-deficient</a:t>
            </a:r>
            <a:r>
              <a:rPr lang="es-ES" sz="1500" dirty="0" smtClean="0">
                <a:latin typeface="Arial"/>
                <a:cs typeface="Arial"/>
              </a:rPr>
              <a:t> </a:t>
            </a:r>
            <a:r>
              <a:rPr lang="es-ES" sz="1500" dirty="0" err="1" smtClean="0">
                <a:latin typeface="Arial"/>
                <a:cs typeface="Arial"/>
              </a:rPr>
              <a:t>piglets</a:t>
            </a:r>
            <a:r>
              <a:rPr lang="es-ES" sz="1500" dirty="0" smtClean="0">
                <a:latin typeface="Arial"/>
                <a:cs typeface="Arial"/>
              </a:rPr>
              <a:t> as a </a:t>
            </a:r>
            <a:r>
              <a:rPr lang="es-ES" sz="1500" dirty="0" err="1" smtClean="0">
                <a:latin typeface="Arial"/>
                <a:cs typeface="Arial"/>
              </a:rPr>
              <a:t>model</a:t>
            </a:r>
            <a:r>
              <a:rPr lang="es-ES" sz="1500" dirty="0" smtClean="0">
                <a:latin typeface="Arial"/>
                <a:cs typeface="Arial"/>
              </a:rPr>
              <a:t>. 4th International </a:t>
            </a:r>
            <a:r>
              <a:rPr lang="es-ES" sz="1500" dirty="0" err="1" smtClean="0">
                <a:latin typeface="Arial"/>
                <a:cs typeface="Arial"/>
              </a:rPr>
              <a:t>Conference</a:t>
            </a:r>
            <a:r>
              <a:rPr lang="es-ES" sz="1500" dirty="0" smtClean="0">
                <a:latin typeface="Arial"/>
                <a:cs typeface="Arial"/>
              </a:rPr>
              <a:t> </a:t>
            </a:r>
            <a:r>
              <a:rPr lang="es-ES" sz="1500" dirty="0" err="1" smtClean="0">
                <a:latin typeface="Arial"/>
                <a:cs typeface="Arial"/>
              </a:rPr>
              <a:t>on</a:t>
            </a:r>
            <a:r>
              <a:rPr lang="es-ES" sz="1500" dirty="0" smtClean="0">
                <a:latin typeface="Arial"/>
                <a:cs typeface="Arial"/>
              </a:rPr>
              <a:t> </a:t>
            </a:r>
            <a:r>
              <a:rPr lang="es-ES" sz="1500" dirty="0" err="1" smtClean="0">
                <a:latin typeface="Arial"/>
                <a:cs typeface="Arial"/>
              </a:rPr>
              <a:t>FoodOmics</a:t>
            </a:r>
            <a:r>
              <a:rPr lang="es-ES" sz="1500" dirty="0" smtClean="0">
                <a:latin typeface="Arial"/>
                <a:cs typeface="Arial"/>
              </a:rPr>
              <a:t>. </a:t>
            </a:r>
            <a:r>
              <a:rPr lang="es-ES" sz="1500" dirty="0" err="1" smtClean="0">
                <a:latin typeface="Arial"/>
                <a:cs typeface="Arial"/>
              </a:rPr>
              <a:t>Casena</a:t>
            </a:r>
            <a:r>
              <a:rPr lang="es-ES" sz="1500" dirty="0" smtClean="0">
                <a:latin typeface="Arial"/>
                <a:cs typeface="Arial"/>
              </a:rPr>
              <a:t>, Italia.</a:t>
            </a:r>
            <a:endParaRPr lang="es-ES" sz="1500" dirty="0">
              <a:solidFill>
                <a:srgbClr val="000000"/>
              </a:solidFill>
              <a:latin typeface="Arial"/>
              <a:ea typeface="Arial"/>
              <a:cs typeface="Arial"/>
            </a:endParaRPr>
          </a:p>
          <a:p>
            <a:pPr marL="342900" indent="-342900" algn="just">
              <a:buFont typeface="+mj-lt"/>
              <a:buAutoNum type="arabicPeriod"/>
            </a:pPr>
            <a:endParaRPr lang="es-ES" sz="1500" dirty="0" smtClean="0">
              <a:solidFill>
                <a:srgbClr val="000000"/>
              </a:solidFill>
              <a:latin typeface="Arial"/>
              <a:ea typeface="Arial"/>
              <a:cs typeface="Arial"/>
            </a:endParaRPr>
          </a:p>
          <a:p>
            <a:pPr marL="342900" indent="-342900" algn="just">
              <a:buFont typeface="+mj-lt"/>
              <a:buAutoNum type="arabicPeriod"/>
            </a:pPr>
            <a:r>
              <a:rPr lang="es-ES_tradnl" sz="1500" dirty="0" smtClean="0">
                <a:solidFill>
                  <a:srgbClr val="000000"/>
                </a:solidFill>
                <a:latin typeface="Arial"/>
                <a:ea typeface="Arial"/>
                <a:cs typeface="Arial"/>
              </a:rPr>
              <a:t>López-Nicolás R., </a:t>
            </a:r>
            <a:r>
              <a:rPr lang="es-ES_tradnl" sz="1500" dirty="0" err="1" smtClean="0">
                <a:solidFill>
                  <a:srgbClr val="000000"/>
                </a:solidFill>
                <a:latin typeface="Arial"/>
                <a:ea typeface="Arial"/>
                <a:cs typeface="Arial"/>
              </a:rPr>
              <a:t>Marzoratti</a:t>
            </a:r>
            <a:r>
              <a:rPr lang="es-ES_tradnl" sz="1500" dirty="0" smtClean="0">
                <a:solidFill>
                  <a:srgbClr val="000000"/>
                </a:solidFill>
                <a:latin typeface="Arial"/>
                <a:ea typeface="Arial"/>
                <a:cs typeface="Arial"/>
              </a:rPr>
              <a:t> M., </a:t>
            </a:r>
            <a:r>
              <a:rPr lang="es-ES_tradnl" sz="1500" dirty="0" err="1" smtClean="0">
                <a:solidFill>
                  <a:srgbClr val="000000"/>
                </a:solidFill>
                <a:latin typeface="Arial"/>
                <a:ea typeface="Arial"/>
                <a:cs typeface="Arial"/>
              </a:rPr>
              <a:t>Scarabottolo</a:t>
            </a:r>
            <a:r>
              <a:rPr lang="es-ES_tradnl" sz="1500" dirty="0" smtClean="0">
                <a:solidFill>
                  <a:srgbClr val="000000"/>
                </a:solidFill>
                <a:latin typeface="Arial"/>
                <a:ea typeface="Arial"/>
                <a:cs typeface="Arial"/>
              </a:rPr>
              <a:t> L., </a:t>
            </a:r>
            <a:r>
              <a:rPr lang="es-ES_tradnl" sz="1500" dirty="0" err="1" smtClean="0">
                <a:solidFill>
                  <a:srgbClr val="000000"/>
                </a:solidFill>
                <a:latin typeface="Arial"/>
                <a:ea typeface="Arial"/>
                <a:cs typeface="Arial"/>
              </a:rPr>
              <a:t>Halford</a:t>
            </a:r>
            <a:r>
              <a:rPr lang="es-ES_tradnl" sz="1500" dirty="0" smtClean="0">
                <a:solidFill>
                  <a:srgbClr val="000000"/>
                </a:solidFill>
                <a:latin typeface="Arial"/>
                <a:ea typeface="Arial"/>
                <a:cs typeface="Arial"/>
              </a:rPr>
              <a:t> J., </a:t>
            </a:r>
            <a:r>
              <a:rPr lang="es-ES_tradnl" sz="1500" dirty="0" err="1" smtClean="0">
                <a:solidFill>
                  <a:srgbClr val="000000"/>
                </a:solidFill>
                <a:latin typeface="Arial"/>
                <a:ea typeface="Arial"/>
                <a:cs typeface="Arial"/>
              </a:rPr>
              <a:t>Johnstone</a:t>
            </a:r>
            <a:r>
              <a:rPr lang="es-ES_tradnl" sz="1500" dirty="0" smtClean="0">
                <a:solidFill>
                  <a:srgbClr val="000000"/>
                </a:solidFill>
                <a:latin typeface="Arial"/>
                <a:ea typeface="Arial"/>
                <a:cs typeface="Arial"/>
              </a:rPr>
              <a:t> A., </a:t>
            </a:r>
            <a:r>
              <a:rPr lang="es-ES_tradnl" sz="1500" dirty="0" err="1" smtClean="0">
                <a:solidFill>
                  <a:srgbClr val="000000"/>
                </a:solidFill>
                <a:latin typeface="Arial"/>
                <a:ea typeface="Arial"/>
                <a:cs typeface="Arial"/>
              </a:rPr>
              <a:t>Frontela-Saseta</a:t>
            </a:r>
            <a:r>
              <a:rPr lang="es-ES_tradnl" sz="1500" dirty="0" smtClean="0">
                <a:solidFill>
                  <a:srgbClr val="000000"/>
                </a:solidFill>
                <a:latin typeface="Arial"/>
                <a:ea typeface="Arial"/>
                <a:cs typeface="Arial"/>
              </a:rPr>
              <a:t> C., Sanmartín A., Ros-Berruezo G., </a:t>
            </a:r>
            <a:r>
              <a:rPr lang="es-ES_tradnl" sz="1500" dirty="0" err="1" smtClean="0">
                <a:solidFill>
                  <a:srgbClr val="000000"/>
                </a:solidFill>
                <a:latin typeface="Arial"/>
                <a:ea typeface="Arial"/>
                <a:cs typeface="Arial"/>
              </a:rPr>
              <a:t>Harrold</a:t>
            </a:r>
            <a:r>
              <a:rPr lang="es-ES_tradnl" sz="1500" dirty="0" smtClean="0">
                <a:solidFill>
                  <a:srgbClr val="000000"/>
                </a:solidFill>
                <a:latin typeface="Arial"/>
                <a:ea typeface="Arial"/>
                <a:cs typeface="Arial"/>
              </a:rPr>
              <a:t> J. </a:t>
            </a:r>
            <a:r>
              <a:rPr lang="es-ES_tradnl" sz="1500" dirty="0" err="1" smtClean="0">
                <a:solidFill>
                  <a:srgbClr val="000000"/>
                </a:solidFill>
                <a:latin typeface="Arial"/>
                <a:ea typeface="Arial"/>
                <a:cs typeface="Arial"/>
              </a:rPr>
              <a:t>Satiety</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Innovations</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Food</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products</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to</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assist</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consumers</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with</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weight</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loss</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evidence</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on</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the</a:t>
            </a:r>
            <a:r>
              <a:rPr lang="es-ES_tradnl" sz="1500" dirty="0" smtClean="0">
                <a:solidFill>
                  <a:srgbClr val="000000"/>
                </a:solidFill>
                <a:latin typeface="Arial"/>
                <a:ea typeface="Arial"/>
                <a:cs typeface="Arial"/>
              </a:rPr>
              <a:t> role </a:t>
            </a:r>
            <a:r>
              <a:rPr lang="es-ES_tradnl" sz="1500" dirty="0" err="1" smtClean="0">
                <a:solidFill>
                  <a:srgbClr val="000000"/>
                </a:solidFill>
                <a:latin typeface="Arial"/>
                <a:ea typeface="Arial"/>
                <a:cs typeface="Arial"/>
              </a:rPr>
              <a:t>of</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satiety</a:t>
            </a:r>
            <a:r>
              <a:rPr lang="es-ES_tradnl" sz="1500" dirty="0" smtClean="0">
                <a:solidFill>
                  <a:srgbClr val="000000"/>
                </a:solidFill>
                <a:latin typeface="Arial"/>
                <a:ea typeface="Arial"/>
                <a:cs typeface="Arial"/>
              </a:rPr>
              <a:t> in </a:t>
            </a:r>
            <a:r>
              <a:rPr lang="es-ES_tradnl" sz="1500" dirty="0" err="1" smtClean="0">
                <a:solidFill>
                  <a:srgbClr val="000000"/>
                </a:solidFill>
                <a:latin typeface="Arial"/>
                <a:ea typeface="Arial"/>
                <a:cs typeface="Arial"/>
              </a:rPr>
              <a:t>healthy</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eating</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overview</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and</a:t>
            </a:r>
            <a:r>
              <a:rPr lang="es-ES_tradnl" sz="1500" dirty="0" smtClean="0">
                <a:solidFill>
                  <a:srgbClr val="000000"/>
                </a:solidFill>
                <a:latin typeface="Arial"/>
                <a:ea typeface="Arial"/>
                <a:cs typeface="Arial"/>
              </a:rPr>
              <a:t> in </a:t>
            </a:r>
            <a:r>
              <a:rPr lang="es-ES_tradnl" sz="1500" dirty="0" err="1" smtClean="0">
                <a:solidFill>
                  <a:srgbClr val="000000"/>
                </a:solidFill>
                <a:latin typeface="Arial"/>
                <a:ea typeface="Arial"/>
                <a:cs typeface="Arial"/>
              </a:rPr>
              <a:t>vitro</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approximation</a:t>
            </a:r>
            <a:r>
              <a:rPr lang="es-ES_tradnl" sz="1500" dirty="0" smtClean="0">
                <a:solidFill>
                  <a:srgbClr val="000000"/>
                </a:solidFill>
                <a:latin typeface="Arial"/>
                <a:ea typeface="Arial"/>
                <a:cs typeface="Arial"/>
              </a:rPr>
              <a:t>. 2016. </a:t>
            </a:r>
            <a:r>
              <a:rPr lang="es-ES_tradnl" sz="1500" dirty="0" err="1" smtClean="0">
                <a:solidFill>
                  <a:srgbClr val="000000"/>
                </a:solidFill>
                <a:latin typeface="Arial"/>
                <a:ea typeface="Arial"/>
                <a:cs typeface="Arial"/>
              </a:rPr>
              <a:t>Curr</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Obes</a:t>
            </a:r>
            <a:r>
              <a:rPr lang="es-ES_tradnl" sz="1500" dirty="0" smtClean="0">
                <a:solidFill>
                  <a:srgbClr val="000000"/>
                </a:solidFill>
                <a:latin typeface="Arial"/>
                <a:ea typeface="Arial"/>
                <a:cs typeface="Arial"/>
              </a:rPr>
              <a:t> </a:t>
            </a:r>
            <a:r>
              <a:rPr lang="es-ES_tradnl" sz="1500" dirty="0" err="1" smtClean="0">
                <a:solidFill>
                  <a:srgbClr val="000000"/>
                </a:solidFill>
                <a:latin typeface="Arial"/>
                <a:ea typeface="Arial"/>
                <a:cs typeface="Arial"/>
              </a:rPr>
              <a:t>Rep</a:t>
            </a:r>
            <a:r>
              <a:rPr lang="es-ES_tradnl" sz="1500" dirty="0" smtClean="0">
                <a:solidFill>
                  <a:srgbClr val="000000"/>
                </a:solidFill>
                <a:latin typeface="Arial"/>
                <a:ea typeface="Arial"/>
                <a:cs typeface="Arial"/>
              </a:rPr>
              <a:t>; 5(1): 97-195.</a:t>
            </a:r>
            <a:endParaRPr lang="es-ES" sz="1500" b="1" dirty="0"/>
          </a:p>
        </p:txBody>
      </p:sp>
      <p:sp>
        <p:nvSpPr>
          <p:cNvPr id="14" name="6 CuadroTexto"/>
          <p:cNvSpPr txBox="1"/>
          <p:nvPr/>
        </p:nvSpPr>
        <p:spPr>
          <a:xfrm>
            <a:off x="1475656" y="1494"/>
            <a:ext cx="2088232" cy="830997"/>
          </a:xfrm>
          <a:prstGeom prst="rect">
            <a:avLst/>
          </a:prstGeom>
          <a:noFill/>
        </p:spPr>
        <p:txBody>
          <a:bodyPr wrap="square" rtlCol="0">
            <a:spAutoFit/>
          </a:bodyPr>
          <a:lstStyle/>
          <a:p>
            <a:r>
              <a:rPr lang="es-ES" sz="4800" b="1" dirty="0" smtClean="0"/>
              <a:t>3</a:t>
            </a:r>
            <a:endParaRPr lang="es-ES" sz="4800" b="1" dirty="0"/>
          </a:p>
        </p:txBody>
      </p:sp>
      <p:sp>
        <p:nvSpPr>
          <p:cNvPr id="15" name="7 CuadroTexto"/>
          <p:cNvSpPr txBox="1"/>
          <p:nvPr/>
        </p:nvSpPr>
        <p:spPr>
          <a:xfrm>
            <a:off x="1544664" y="548680"/>
            <a:ext cx="5008477" cy="646331"/>
          </a:xfrm>
          <a:prstGeom prst="rect">
            <a:avLst/>
          </a:prstGeom>
          <a:noFill/>
        </p:spPr>
        <p:txBody>
          <a:bodyPr wrap="none" rtlCol="0">
            <a:spAutoFit/>
          </a:bodyPr>
          <a:lstStyle/>
          <a:p>
            <a:r>
              <a:rPr lang="es-ES" sz="3600" b="1" dirty="0" smtClean="0"/>
              <a:t>Nutrición y Bromatología</a:t>
            </a:r>
            <a:endParaRPr lang="es-ES" sz="3600" b="1" dirty="0"/>
          </a:p>
        </p:txBody>
      </p:sp>
      <p:sp>
        <p:nvSpPr>
          <p:cNvPr id="16" name="8 CuadroTexto"/>
          <p:cNvSpPr txBox="1"/>
          <p:nvPr/>
        </p:nvSpPr>
        <p:spPr>
          <a:xfrm>
            <a:off x="1582168" y="1026858"/>
            <a:ext cx="3499876" cy="553998"/>
          </a:xfrm>
          <a:prstGeom prst="rect">
            <a:avLst/>
          </a:prstGeom>
          <a:noFill/>
        </p:spPr>
        <p:txBody>
          <a:bodyPr wrap="none" rtlCol="0">
            <a:spAutoFit/>
          </a:bodyPr>
          <a:lstStyle/>
          <a:p>
            <a:r>
              <a:rPr lang="es-ES" sz="3000" b="1" dirty="0" smtClean="0"/>
              <a:t>Gaspar Ros Berruezo</a:t>
            </a:r>
            <a:endParaRPr lang="es-ES" sz="3000" b="1"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559</Words>
  <Application>Microsoft Office PowerPoint</Application>
  <PresentationFormat>Presentación en pantalla (4:3)</PresentationFormat>
  <Paragraphs>33</Paragraphs>
  <Slides>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vt:i4>
      </vt:variant>
    </vt:vector>
  </HeadingPairs>
  <TitlesOfParts>
    <vt:vector size="6" baseType="lpstr">
      <vt:lpstr>Arial</vt:lpstr>
      <vt:lpstr>Calibri</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Luis Garcia-Marcos</dc:creator>
  <cp:lastModifiedBy>Usuario</cp:lastModifiedBy>
  <cp:revision>16</cp:revision>
  <dcterms:created xsi:type="dcterms:W3CDTF">2016-05-02T17:33:50Z</dcterms:created>
  <dcterms:modified xsi:type="dcterms:W3CDTF">2016-05-03T07:10:20Z</dcterms:modified>
</cp:coreProperties>
</file>