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440988" cy="25203150"/>
  <p:notesSz cx="6858000" cy="9144000"/>
  <p:defaultTextStyle>
    <a:defPPr>
      <a:defRPr lang="es-ES"/>
    </a:defPPr>
    <a:lvl1pPr marL="0" algn="l" defTabSz="2036735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18367" algn="l" defTabSz="2036735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36735" algn="l" defTabSz="2036735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55102" algn="l" defTabSz="2036735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073469" algn="l" defTabSz="2036735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091836" algn="l" defTabSz="2036735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10204" algn="l" defTabSz="2036735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28571" algn="l" defTabSz="2036735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146938" algn="l" defTabSz="2036735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8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7" autoAdjust="0"/>
    <p:restoredTop sz="94643" autoAdjust="0"/>
  </p:normalViewPr>
  <p:slideViewPr>
    <p:cSldViewPr>
      <p:cViewPr>
        <p:scale>
          <a:sx n="47" d="100"/>
          <a:sy n="47" d="100"/>
        </p:scale>
        <p:origin x="2848" y="144"/>
      </p:cViewPr>
      <p:guideLst>
        <p:guide orient="horz" pos="7938"/>
        <p:guide pos="3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6A145-E0BE-4A27-B658-7DBF132F1E8E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685800"/>
            <a:ext cx="1419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B66A-4889-4943-8A1E-28846358B3D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87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3673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18367" algn="l" defTabSz="203673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36735" algn="l" defTabSz="203673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55102" algn="l" defTabSz="203673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073469" algn="l" defTabSz="203673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091836" algn="l" defTabSz="203673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10204" algn="l" defTabSz="203673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28571" algn="l" defTabSz="203673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146938" algn="l" defTabSz="203673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B66A-4889-4943-8A1E-28846358B3DE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18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B66A-4889-4943-8A1E-28846358B3D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1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3074" y="7829317"/>
            <a:ext cx="8874840" cy="54023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66148" y="14281785"/>
            <a:ext cx="7308692" cy="64408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3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5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7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91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1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28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146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4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30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677287" y="1347671"/>
            <a:ext cx="1761917" cy="2866858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1538" y="1347671"/>
            <a:ext cx="5111734" cy="2866858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50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53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4766" y="16195358"/>
            <a:ext cx="8874840" cy="5005626"/>
          </a:xfrm>
        </p:spPr>
        <p:txBody>
          <a:bodyPr anchor="t"/>
          <a:lstStyle>
            <a:lvl1pPr algn="l">
              <a:defRPr sz="89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4766" y="10682174"/>
            <a:ext cx="8874840" cy="5513186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18367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3673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5510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7346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9183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1020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28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14693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24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1538" y="7840982"/>
            <a:ext cx="3436825" cy="22175274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02380" y="7840982"/>
            <a:ext cx="3436825" cy="22175274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57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50" y="1009295"/>
            <a:ext cx="9396889" cy="420052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2050" y="5641540"/>
            <a:ext cx="4613250" cy="2351125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18367" indent="0">
              <a:buNone/>
              <a:defRPr sz="4500" b="1"/>
            </a:lvl2pPr>
            <a:lvl3pPr marL="2036735" indent="0">
              <a:buNone/>
              <a:defRPr sz="4000" b="1"/>
            </a:lvl3pPr>
            <a:lvl4pPr marL="3055102" indent="0">
              <a:buNone/>
              <a:defRPr sz="3600" b="1"/>
            </a:lvl4pPr>
            <a:lvl5pPr marL="4073469" indent="0">
              <a:buNone/>
              <a:defRPr sz="3600" b="1"/>
            </a:lvl5pPr>
            <a:lvl6pPr marL="5091836" indent="0">
              <a:buNone/>
              <a:defRPr sz="3600" b="1"/>
            </a:lvl6pPr>
            <a:lvl7pPr marL="6110204" indent="0">
              <a:buNone/>
              <a:defRPr sz="3600" b="1"/>
            </a:lvl7pPr>
            <a:lvl8pPr marL="7128571" indent="0">
              <a:buNone/>
              <a:defRPr sz="3600" b="1"/>
            </a:lvl8pPr>
            <a:lvl9pPr marL="8146938" indent="0">
              <a:buNone/>
              <a:defRPr sz="3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50" y="7992665"/>
            <a:ext cx="4613250" cy="14520983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03878" y="5641540"/>
            <a:ext cx="4615061" cy="2351125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18367" indent="0">
              <a:buNone/>
              <a:defRPr sz="4500" b="1"/>
            </a:lvl2pPr>
            <a:lvl3pPr marL="2036735" indent="0">
              <a:buNone/>
              <a:defRPr sz="4000" b="1"/>
            </a:lvl3pPr>
            <a:lvl4pPr marL="3055102" indent="0">
              <a:buNone/>
              <a:defRPr sz="3600" b="1"/>
            </a:lvl4pPr>
            <a:lvl5pPr marL="4073469" indent="0">
              <a:buNone/>
              <a:defRPr sz="3600" b="1"/>
            </a:lvl5pPr>
            <a:lvl6pPr marL="5091836" indent="0">
              <a:buNone/>
              <a:defRPr sz="3600" b="1"/>
            </a:lvl6pPr>
            <a:lvl7pPr marL="6110204" indent="0">
              <a:buNone/>
              <a:defRPr sz="3600" b="1"/>
            </a:lvl7pPr>
            <a:lvl8pPr marL="7128571" indent="0">
              <a:buNone/>
              <a:defRPr sz="3600" b="1"/>
            </a:lvl8pPr>
            <a:lvl9pPr marL="8146938" indent="0">
              <a:buNone/>
              <a:defRPr sz="3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03878" y="7992665"/>
            <a:ext cx="4615061" cy="14520983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75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16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26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50" y="1003460"/>
            <a:ext cx="3435013" cy="4270534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82136" y="1003461"/>
            <a:ext cx="5836803" cy="21510191"/>
          </a:xfrm>
        </p:spPr>
        <p:txBody>
          <a:bodyPr/>
          <a:lstStyle>
            <a:lvl1pPr>
              <a:defRPr sz="7100"/>
            </a:lvl1pPr>
            <a:lvl2pPr>
              <a:defRPr sz="6200"/>
            </a:lvl2pPr>
            <a:lvl3pPr>
              <a:defRPr sz="53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2050" y="5273995"/>
            <a:ext cx="3435013" cy="17239657"/>
          </a:xfrm>
        </p:spPr>
        <p:txBody>
          <a:bodyPr/>
          <a:lstStyle>
            <a:lvl1pPr marL="0" indent="0">
              <a:buNone/>
              <a:defRPr sz="3100"/>
            </a:lvl1pPr>
            <a:lvl2pPr marL="1018367" indent="0">
              <a:buNone/>
              <a:defRPr sz="2700"/>
            </a:lvl2pPr>
            <a:lvl3pPr marL="2036735" indent="0">
              <a:buNone/>
              <a:defRPr sz="2200"/>
            </a:lvl3pPr>
            <a:lvl4pPr marL="3055102" indent="0">
              <a:buNone/>
              <a:defRPr sz="2000"/>
            </a:lvl4pPr>
            <a:lvl5pPr marL="4073469" indent="0">
              <a:buNone/>
              <a:defRPr sz="2000"/>
            </a:lvl5pPr>
            <a:lvl6pPr marL="5091836" indent="0">
              <a:buNone/>
              <a:defRPr sz="2000"/>
            </a:lvl6pPr>
            <a:lvl7pPr marL="6110204" indent="0">
              <a:buNone/>
              <a:defRPr sz="2000"/>
            </a:lvl7pPr>
            <a:lvl8pPr marL="7128571" indent="0">
              <a:buNone/>
              <a:defRPr sz="2000"/>
            </a:lvl8pPr>
            <a:lvl9pPr marL="8146938" indent="0">
              <a:buNone/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4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6507" y="17642206"/>
            <a:ext cx="6264593" cy="2082763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46507" y="2251947"/>
            <a:ext cx="6264593" cy="15121890"/>
          </a:xfrm>
        </p:spPr>
        <p:txBody>
          <a:bodyPr/>
          <a:lstStyle>
            <a:lvl1pPr marL="0" indent="0">
              <a:buNone/>
              <a:defRPr sz="7100"/>
            </a:lvl1pPr>
            <a:lvl2pPr marL="1018367" indent="0">
              <a:buNone/>
              <a:defRPr sz="6200"/>
            </a:lvl2pPr>
            <a:lvl3pPr marL="2036735" indent="0">
              <a:buNone/>
              <a:defRPr sz="5300"/>
            </a:lvl3pPr>
            <a:lvl4pPr marL="3055102" indent="0">
              <a:buNone/>
              <a:defRPr sz="4500"/>
            </a:lvl4pPr>
            <a:lvl5pPr marL="4073469" indent="0">
              <a:buNone/>
              <a:defRPr sz="4500"/>
            </a:lvl5pPr>
            <a:lvl6pPr marL="5091836" indent="0">
              <a:buNone/>
              <a:defRPr sz="4500"/>
            </a:lvl6pPr>
            <a:lvl7pPr marL="6110204" indent="0">
              <a:buNone/>
              <a:defRPr sz="4500"/>
            </a:lvl7pPr>
            <a:lvl8pPr marL="7128571" indent="0">
              <a:buNone/>
              <a:defRPr sz="4500"/>
            </a:lvl8pPr>
            <a:lvl9pPr marL="8146938" indent="0">
              <a:buNone/>
              <a:defRPr sz="4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46507" y="19724969"/>
            <a:ext cx="6264593" cy="2957867"/>
          </a:xfrm>
        </p:spPr>
        <p:txBody>
          <a:bodyPr/>
          <a:lstStyle>
            <a:lvl1pPr marL="0" indent="0">
              <a:buNone/>
              <a:defRPr sz="3100"/>
            </a:lvl1pPr>
            <a:lvl2pPr marL="1018367" indent="0">
              <a:buNone/>
              <a:defRPr sz="2700"/>
            </a:lvl2pPr>
            <a:lvl3pPr marL="2036735" indent="0">
              <a:buNone/>
              <a:defRPr sz="2200"/>
            </a:lvl3pPr>
            <a:lvl4pPr marL="3055102" indent="0">
              <a:buNone/>
              <a:defRPr sz="2000"/>
            </a:lvl4pPr>
            <a:lvl5pPr marL="4073469" indent="0">
              <a:buNone/>
              <a:defRPr sz="2000"/>
            </a:lvl5pPr>
            <a:lvl6pPr marL="5091836" indent="0">
              <a:buNone/>
              <a:defRPr sz="2000"/>
            </a:lvl6pPr>
            <a:lvl7pPr marL="6110204" indent="0">
              <a:buNone/>
              <a:defRPr sz="2000"/>
            </a:lvl7pPr>
            <a:lvl8pPr marL="7128571" indent="0">
              <a:buNone/>
              <a:defRPr sz="2000"/>
            </a:lvl8pPr>
            <a:lvl9pPr marL="8146938" indent="0">
              <a:buNone/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42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22050" y="1009295"/>
            <a:ext cx="9396889" cy="4200525"/>
          </a:xfrm>
          <a:prstGeom prst="rect">
            <a:avLst/>
          </a:prstGeom>
        </p:spPr>
        <p:txBody>
          <a:bodyPr vert="horz" lIns="203673" tIns="101837" rIns="203673" bIns="101837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2050" y="5880739"/>
            <a:ext cx="9396889" cy="16632913"/>
          </a:xfrm>
          <a:prstGeom prst="rect">
            <a:avLst/>
          </a:prstGeom>
        </p:spPr>
        <p:txBody>
          <a:bodyPr vert="horz" lIns="203673" tIns="101837" rIns="203673" bIns="1018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22049" y="23359590"/>
            <a:ext cx="2436231" cy="1341833"/>
          </a:xfrm>
          <a:prstGeom prst="rect">
            <a:avLst/>
          </a:prstGeom>
        </p:spPr>
        <p:txBody>
          <a:bodyPr vert="horz" lIns="203673" tIns="101837" rIns="203673" bIns="101837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8AF79-71BB-4724-BA00-61461B3AA453}" type="datetimeFigureOut">
              <a:rPr lang="es-ES" smtClean="0"/>
              <a:pPr/>
              <a:t>10/5/21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67338" y="23359590"/>
            <a:ext cx="3306313" cy="1341833"/>
          </a:xfrm>
          <a:prstGeom prst="rect">
            <a:avLst/>
          </a:prstGeom>
        </p:spPr>
        <p:txBody>
          <a:bodyPr vert="horz" lIns="203673" tIns="101837" rIns="203673" bIns="101837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482708" y="23359590"/>
            <a:ext cx="2436231" cy="1341833"/>
          </a:xfrm>
          <a:prstGeom prst="rect">
            <a:avLst/>
          </a:prstGeom>
        </p:spPr>
        <p:txBody>
          <a:bodyPr vert="horz" lIns="203673" tIns="101837" rIns="203673" bIns="101837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E9C9F-031E-4574-87CF-B3D6FB197E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78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36735" rtl="0" eaLnBrk="1" latinLnBrk="0" hangingPunct="1">
        <a:spcBef>
          <a:spcPct val="0"/>
        </a:spcBef>
        <a:buNone/>
        <a:defRPr sz="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3775" indent="-763775" algn="l" defTabSz="2036735" rtl="0" eaLnBrk="1" latinLnBrk="0" hangingPunct="1">
        <a:spcBef>
          <a:spcPct val="20000"/>
        </a:spcBef>
        <a:buFont typeface="Arial" panose="020B0604020202020204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654847" indent="-636480" algn="l" defTabSz="2036735" rtl="0" eaLnBrk="1" latinLnBrk="0" hangingPunct="1">
        <a:spcBef>
          <a:spcPct val="20000"/>
        </a:spcBef>
        <a:buFont typeface="Arial" panose="020B0604020202020204" pitchFamily="34" charset="0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2545918" indent="-509184" algn="l" defTabSz="203673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3564285" indent="-509184" algn="l" defTabSz="2036735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82653" indent="-509184" algn="l" defTabSz="2036735" rtl="0" eaLnBrk="1" latinLnBrk="0" hangingPunct="1">
        <a:spcBef>
          <a:spcPct val="20000"/>
        </a:spcBef>
        <a:buFont typeface="Arial" panose="020B0604020202020204" pitchFamily="34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01020" indent="-509184" algn="l" defTabSz="20367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19387" indent="-509184" algn="l" defTabSz="20367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637755" indent="-509184" algn="l" defTabSz="20367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656122" indent="-509184" algn="l" defTabSz="20367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0367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367" algn="l" defTabSz="20367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6735" algn="l" defTabSz="20367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55102" algn="l" defTabSz="20367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73469" algn="l" defTabSz="20367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91836" algn="l" defTabSz="20367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10204" algn="l" defTabSz="20367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28571" algn="l" defTabSz="20367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46938" algn="l" defTabSz="203673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galerap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.jpeg"/><Relationship Id="rId4" Type="http://schemas.openxmlformats.org/officeDocument/2006/relationships/image" Target="../media/image7.gif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63" y="427435"/>
            <a:ext cx="10440988" cy="6283183"/>
          </a:xfrm>
        </p:spPr>
        <p:txBody>
          <a:bodyPr>
            <a:noAutofit/>
          </a:bodyPr>
          <a:lstStyle/>
          <a:p>
            <a:r>
              <a:rPr lang="es-ES" sz="6600" dirty="0">
                <a:latin typeface="Trebuchet MS" panose="020B0603020202020204" pitchFamily="34" charset="0"/>
              </a:rPr>
              <a:t>VI JORNADAS:</a:t>
            </a:r>
            <a:br>
              <a:rPr lang="es-ES" sz="6600" dirty="0">
                <a:latin typeface="Trebuchet MS" panose="020B0603020202020204" pitchFamily="34" charset="0"/>
              </a:rPr>
            </a:br>
            <a:r>
              <a:rPr lang="es-ES" sz="6600" dirty="0">
                <a:latin typeface="Trebuchet MS" panose="020B0603020202020204" pitchFamily="34" charset="0"/>
              </a:rPr>
              <a:t>Desafíos en la infección por el VIH,VHC, ITS y otras enfermedades infecciosas en</a:t>
            </a:r>
            <a:br>
              <a:rPr lang="es-ES" sz="6600" dirty="0">
                <a:latin typeface="Trebuchet MS" panose="020B0603020202020204" pitchFamily="34" charset="0"/>
              </a:rPr>
            </a:br>
            <a:r>
              <a:rPr lang="es-ES" sz="6600" dirty="0">
                <a:latin typeface="Trebuchet MS" panose="020B0603020202020204" pitchFamily="34" charset="0"/>
              </a:rPr>
              <a:t>2021</a:t>
            </a:r>
            <a:endParaRPr lang="es-ES" sz="12500" b="1" dirty="0">
              <a:latin typeface="Trebuchet MS" panose="020B060302020202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" y="18146191"/>
            <a:ext cx="10440988" cy="3119614"/>
          </a:xfrm>
          <a:prstGeom prst="rect">
            <a:avLst/>
          </a:prstGeom>
        </p:spPr>
        <p:txBody>
          <a:bodyPr vert="horz" lIns="203673" tIns="101837" rIns="203673" bIns="101837" rtlCol="0" anchor="ctr">
            <a:normAutofit fontScale="97500"/>
          </a:bodyPr>
          <a:lstStyle>
            <a:lvl1pPr algn="ctr" defTabSz="2036735" rtl="0" eaLnBrk="1" latinLnBrk="0" hangingPunct="1">
              <a:spcBef>
                <a:spcPct val="0"/>
              </a:spcBef>
              <a:buNone/>
              <a:defRPr sz="9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5870"/>
          <a:stretch/>
        </p:blipFill>
        <p:spPr>
          <a:xfrm>
            <a:off x="821473" y="21265805"/>
            <a:ext cx="4399022" cy="30318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963" y="17534344"/>
            <a:ext cx="10333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Fechas: 2 y 3 de junio de 2021. 16 a 19h</a:t>
            </a:r>
          </a:p>
          <a:p>
            <a:pPr algn="ctr"/>
            <a:r>
              <a:rPr lang="es-ES_tradnl" dirty="0"/>
              <a:t>Lugar: Salón de actos del Hospital Cl</a:t>
            </a:r>
            <a:r>
              <a:rPr lang="es-ES" dirty="0" err="1"/>
              <a:t>ínico</a:t>
            </a:r>
            <a:r>
              <a:rPr lang="es-ES" dirty="0"/>
              <a:t> </a:t>
            </a:r>
            <a:r>
              <a:rPr lang="es-ES_tradnl" dirty="0"/>
              <a:t>Universitario Virgen de la </a:t>
            </a:r>
            <a:r>
              <a:rPr lang="es-ES_tradnl" dirty="0" err="1"/>
              <a:t>Arrixaca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78" y="12399072"/>
            <a:ext cx="7176842" cy="47845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75630" y="7597769"/>
            <a:ext cx="936689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Un conjunto de letras negr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55E65F7B-0B3F-C64D-89E6-04A0071E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97" y="20869679"/>
            <a:ext cx="3785929" cy="37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4946" y="9836902"/>
            <a:ext cx="10159770" cy="557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Tx/>
              <a:buAutoNum type="arabicPeriod"/>
            </a:pPr>
            <a:r>
              <a:rPr lang="es-E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Es una oportunidad única de revisar los aspectos más actuales y desde un punto de vista muy prácticos de la infección por el VIH, el VHC, el SARS </a:t>
            </a:r>
            <a:r>
              <a:rPr lang="es-ES" sz="24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CoV</a:t>
            </a:r>
            <a:r>
              <a:rPr lang="es-E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 2 y las ITS</a:t>
            </a:r>
          </a:p>
          <a:p>
            <a:pPr marL="457200" lvl="0" indent="-457200">
              <a:buFontTx/>
              <a:buAutoNum type="arabicPeriod"/>
            </a:pPr>
            <a:r>
              <a:rPr lang="es-E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En dos tardes podemos actualizar conocimientos, y entrar en contacto con profesionales que nos pueden ayudar en el manejo de estas enfermedades</a:t>
            </a:r>
          </a:p>
          <a:p>
            <a:pPr marL="457200" lvl="0" indent="-457200">
              <a:buFontTx/>
              <a:buAutoNum type="arabicPeriod"/>
            </a:pPr>
            <a:r>
              <a:rPr lang="es-E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Es un foro de discusión e intercambio de información entre profesionales  médicos, enfermeros, farmacéuticos, investigadores, asistentes sociales, </a:t>
            </a:r>
            <a:r>
              <a:rPr lang="es-ES" sz="24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ONGs</a:t>
            </a:r>
            <a:r>
              <a:rPr lang="es-E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, y representantes de la Administración, que difícilmente se consiguen reunir para analizar y mejorar su trabajo</a:t>
            </a:r>
          </a:p>
          <a:p>
            <a:pPr marL="457200" lvl="0" indent="-457200">
              <a:buFontTx/>
              <a:buAutoNum type="arabicPeriod"/>
            </a:pPr>
            <a:r>
              <a:rPr lang="es-E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Tras muchos meses de reuniones </a:t>
            </a:r>
            <a:r>
              <a:rPr lang="es-ES" sz="24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on</a:t>
            </a:r>
            <a:r>
              <a:rPr lang="es-E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 line, habrá un acceso limitado para acudir de forma presencial a la reunión( 30 personas/día). Los que deseen hacerlo de forma presencial deberán comunicarlo al correo: </a:t>
            </a:r>
            <a:r>
              <a:rPr lang="es-ES" sz="2400" b="1" dirty="0">
                <a:solidFill>
                  <a:schemeClr val="tx1"/>
                </a:solidFill>
                <a:latin typeface="Trebuchet MS" panose="020B0603020202020204" pitchFamily="34" charset="0"/>
                <a:hlinkClick r:id="rId3"/>
              </a:rPr>
              <a:t>carlosgalerap@gmail.com</a:t>
            </a:r>
            <a:r>
              <a:rPr lang="es-E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81624" y="9057426"/>
            <a:ext cx="8656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rebuchet MS" panose="020B0603020202020204" pitchFamily="34" charset="0"/>
              </a:rPr>
              <a:t>¿Por qué inscribirnos a este curso?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4989" y="826621"/>
            <a:ext cx="10058591" cy="82176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s-ES" sz="2400" b="1" dirty="0">
                <a:latin typeface="Trebuchet MS" panose="020B0603020202020204" pitchFamily="34" charset="0"/>
              </a:rPr>
              <a:t>Valorar la situación del VHC en 2021,y establecer que estrategias podemos mejorar para conseguir su control/</a:t>
            </a:r>
            <a:r>
              <a:rPr lang="es-ES" sz="2400" b="1" dirty="0" err="1">
                <a:latin typeface="Trebuchet MS" panose="020B0603020202020204" pitchFamily="34" charset="0"/>
              </a:rPr>
              <a:t>microeliminación</a:t>
            </a:r>
            <a:endParaRPr lang="es-ES" sz="2400" b="1" dirty="0">
              <a:latin typeface="Trebuchet MS" panose="020B0603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400" b="1" dirty="0">
                <a:latin typeface="Trebuchet MS" panose="020B0603020202020204" pitchFamily="34" charset="0"/>
              </a:rPr>
              <a:t>Analizar nuevas estrategias de cribado del VHC, en especial en poblaciones de difícil acceso al tratamiento, como los usuarios de CAD</a:t>
            </a:r>
          </a:p>
          <a:p>
            <a:pPr marL="457200" indent="-457200">
              <a:buFontTx/>
              <a:buAutoNum type="arabicPeriod"/>
            </a:pPr>
            <a:r>
              <a:rPr lang="es-ES" sz="2400" b="1" dirty="0">
                <a:latin typeface="Trebuchet MS" panose="020B0603020202020204" pitchFamily="34" charset="0"/>
              </a:rPr>
              <a:t>Estudiar las manifestaciones sistémicas de la hepatitis crónica por VHC</a:t>
            </a:r>
          </a:p>
          <a:p>
            <a:pPr marL="457200" indent="-457200">
              <a:buFontTx/>
              <a:buAutoNum type="arabicPeriod"/>
            </a:pPr>
            <a:r>
              <a:rPr lang="es-ES" sz="2400" b="1" dirty="0">
                <a:latin typeface="Trebuchet MS" panose="020B0603020202020204" pitchFamily="34" charset="0"/>
              </a:rPr>
              <a:t>Revisar la evolución de la pandemia por </a:t>
            </a:r>
            <a:r>
              <a:rPr lang="es-ES" sz="2400" b="1" dirty="0" err="1">
                <a:latin typeface="Trebuchet MS" panose="020B0603020202020204" pitchFamily="34" charset="0"/>
              </a:rPr>
              <a:t>Covid</a:t>
            </a:r>
            <a:r>
              <a:rPr lang="es-ES" sz="2400" b="1" dirty="0">
                <a:latin typeface="Trebuchet MS" panose="020B0603020202020204" pitchFamily="34" charset="0"/>
              </a:rPr>
              <a:t> 19 y en especial en la población con infección por VIH, tras mas de un año de evolución. </a:t>
            </a:r>
          </a:p>
          <a:p>
            <a:pPr marL="457200" indent="-457200">
              <a:buFontTx/>
              <a:buAutoNum type="arabicPeriod"/>
            </a:pPr>
            <a:r>
              <a:rPr lang="es-ES" sz="2400" b="1" dirty="0">
                <a:latin typeface="Trebuchet MS" panose="020B0603020202020204" pitchFamily="34" charset="0"/>
              </a:rPr>
              <a:t>Valorar el abordaje de las ITS, desde los distintos ámbitos sanitarios y desde las </a:t>
            </a:r>
            <a:r>
              <a:rPr lang="es-ES" sz="2400" b="1" dirty="0" err="1">
                <a:latin typeface="Trebuchet MS" panose="020B0603020202020204" pitchFamily="34" charset="0"/>
              </a:rPr>
              <a:t>ONGs</a:t>
            </a:r>
            <a:r>
              <a:rPr lang="es-ES" sz="2400" b="1" dirty="0">
                <a:latin typeface="Trebuchet MS" panose="020B0603020202020204" pitchFamily="34" charset="0"/>
              </a:rPr>
              <a:t>, y utilizar esta medida para incrementar el diagnóstico precoz de la infección por VIH.</a:t>
            </a:r>
          </a:p>
          <a:p>
            <a:pPr marL="457200" indent="-457200">
              <a:buFontTx/>
              <a:buAutoNum type="arabicPeriod"/>
            </a:pPr>
            <a:r>
              <a:rPr lang="es-ES" sz="2400" b="1" dirty="0">
                <a:latin typeface="Trebuchet MS" panose="020B0603020202020204" pitchFamily="34" charset="0"/>
              </a:rPr>
              <a:t>Reforzar estas estrategias para lograr disminuir la trasmisión del VIH</a:t>
            </a:r>
          </a:p>
          <a:p>
            <a:pPr marL="457200" indent="-457200">
              <a:buFontTx/>
              <a:buAutoNum type="arabicPeriod"/>
            </a:pPr>
            <a:r>
              <a:rPr lang="es-ES" sz="2400" b="1" dirty="0">
                <a:latin typeface="Trebuchet MS" panose="020B0603020202020204" pitchFamily="34" charset="0"/>
              </a:rPr>
              <a:t>Realizar una puesta al día de las nuevas estrategias del tratamiento de la infección por VIH, y los nuevos fármacos antirretrovirales</a:t>
            </a:r>
          </a:p>
          <a:p>
            <a:pPr marL="457200" indent="-457200">
              <a:buFontTx/>
              <a:buAutoNum type="arabicPeriod"/>
            </a:pPr>
            <a:r>
              <a:rPr lang="es-ES" sz="2400" b="1" dirty="0">
                <a:latin typeface="Trebuchet MS" panose="020B0603020202020204" pitchFamily="34" charset="0"/>
              </a:rPr>
              <a:t>Facilitar el contacto entre médicos clínicos, microbiólogos, epidemiólogos, expertos en salud Publica, personal no sanitario implicados en la atención de pacientes con VHC y/o VIH, y facilitar un foro de debate y de intercambio de ideas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20612" y="112833"/>
            <a:ext cx="2653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rebuchet MS" panose="020B0603020202020204" pitchFamily="34" charset="0"/>
              </a:rPr>
              <a:t>Objetivos: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6092" y="16850047"/>
            <a:ext cx="10440987" cy="6961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93816" y="17642694"/>
            <a:ext cx="97678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Trebuchet MS" panose="020B0603020202020204" pitchFamily="34" charset="0"/>
              </a:rPr>
              <a:t>TODOS los profesionales sanitarios interesados en el conocimiento de la infección por el VIH, la hepatitis </a:t>
            </a:r>
            <a:r>
              <a:rPr lang="es-ES" sz="2800" b="1" dirty="0" err="1">
                <a:latin typeface="Trebuchet MS" panose="020B0603020202020204" pitchFamily="34" charset="0"/>
              </a:rPr>
              <a:t>C,la</a:t>
            </a:r>
            <a:r>
              <a:rPr lang="es-ES" sz="2800" b="1" dirty="0">
                <a:latin typeface="Trebuchet MS" panose="020B0603020202020204" pitchFamily="34" charset="0"/>
              </a:rPr>
              <a:t> infección por SARS CoV2,y las ITS, en especial:</a:t>
            </a:r>
          </a:p>
          <a:p>
            <a:r>
              <a:rPr lang="es-ES" sz="2800" b="1" dirty="0">
                <a:latin typeface="Trebuchet MS" panose="020B0603020202020204" pitchFamily="34" charset="0"/>
              </a:rPr>
              <a:t>-  Médicos de M Interna, Atención primaria, Digestivo, Psiquiatría, Enfermedades Infecciosas, Microbiología, Inmunología clínica, Salud Pública, y Sanidad Penitenciaria.</a:t>
            </a:r>
          </a:p>
          <a:p>
            <a:pPr marL="457200" indent="-457200">
              <a:buFontTx/>
              <a:buChar char="-"/>
            </a:pPr>
            <a:r>
              <a:rPr lang="es-ES" sz="2800" b="1" dirty="0">
                <a:latin typeface="Trebuchet MS" panose="020B0603020202020204" pitchFamily="34" charset="0"/>
              </a:rPr>
              <a:t>Profesionales de enfermería </a:t>
            </a:r>
          </a:p>
          <a:p>
            <a:pPr marL="457200" indent="-457200">
              <a:buFontTx/>
              <a:buChar char="-"/>
            </a:pPr>
            <a:r>
              <a:rPr lang="es-ES" sz="2800" b="1" dirty="0">
                <a:latin typeface="Trebuchet MS" panose="020B0603020202020204" pitchFamily="34" charset="0"/>
              </a:rPr>
              <a:t>Farmacéuticos</a:t>
            </a:r>
          </a:p>
          <a:p>
            <a:pPr marL="457200" indent="-457200">
              <a:buFontTx/>
              <a:buChar char="-"/>
            </a:pPr>
            <a:r>
              <a:rPr lang="es-ES" sz="2800" b="1" dirty="0">
                <a:latin typeface="Trebuchet MS" panose="020B0603020202020204" pitchFamily="34" charset="0"/>
              </a:rPr>
              <a:t>Trabajadores sociales</a:t>
            </a:r>
          </a:p>
          <a:p>
            <a:pPr marL="457200" indent="-457200">
              <a:buFontTx/>
              <a:buChar char="-"/>
            </a:pPr>
            <a:r>
              <a:rPr lang="es-ES" sz="2800" b="1" dirty="0">
                <a:latin typeface="Trebuchet MS" panose="020B0603020202020204" pitchFamily="34" charset="0"/>
              </a:rPr>
              <a:t>Personal dedicado al cuidado de pacientes con infección por VIH, VHC, </a:t>
            </a:r>
            <a:r>
              <a:rPr lang="es-ES" sz="2800" b="1" dirty="0" err="1">
                <a:latin typeface="Trebuchet MS" panose="020B0603020202020204" pitchFamily="34" charset="0"/>
              </a:rPr>
              <a:t>Covid</a:t>
            </a:r>
            <a:r>
              <a:rPr lang="es-ES" sz="2800" b="1" dirty="0">
                <a:latin typeface="Trebuchet MS" panose="020B0603020202020204" pitchFamily="34" charset="0"/>
              </a:rPr>
              <a:t> 19, desde cualquier ámbito de salud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66355" y="16120168"/>
            <a:ext cx="581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rebuchet MS" panose="020B0603020202020204" pitchFamily="34" charset="0"/>
              </a:rPr>
              <a:t>¿A quiénes va dirigido?</a:t>
            </a:r>
          </a:p>
        </p:txBody>
      </p:sp>
    </p:spTree>
    <p:extLst>
      <p:ext uri="{BB962C8B-B14F-4D97-AF65-F5344CB8AC3E}">
        <p14:creationId xmlns:p14="http://schemas.microsoft.com/office/powerpoint/2010/main" val="281780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249" y="3734350"/>
            <a:ext cx="10417001" cy="12025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C00000"/>
                </a:solidFill>
              </a:rPr>
              <a:t>16 a 16:15h: Bienvenida y presentación del curso.</a:t>
            </a:r>
          </a:p>
          <a:p>
            <a:r>
              <a:rPr lang="es-ES" sz="2400" dirty="0" err="1">
                <a:solidFill>
                  <a:srgbClr val="FF0000"/>
                </a:solidFill>
              </a:rPr>
              <a:t>Dr</a:t>
            </a:r>
            <a:r>
              <a:rPr lang="es-ES" sz="2400" dirty="0">
                <a:solidFill>
                  <a:srgbClr val="FF0000"/>
                </a:solidFill>
              </a:rPr>
              <a:t> Bartolomé García Pérez, Jefe de Servicio de M Interna </a:t>
            </a:r>
            <a:r>
              <a:rPr lang="es-ES" sz="2400" dirty="0" err="1">
                <a:solidFill>
                  <a:srgbClr val="FF0000"/>
                </a:solidFill>
              </a:rPr>
              <a:t>HCUVArrixaca</a:t>
            </a:r>
            <a:endParaRPr lang="es-ES" sz="2400" dirty="0">
              <a:solidFill>
                <a:srgbClr val="FF0000"/>
              </a:solidFill>
            </a:endParaRPr>
          </a:p>
          <a:p>
            <a:endParaRPr lang="es-ES" sz="2800" b="1" dirty="0">
              <a:solidFill>
                <a:srgbClr val="C00000"/>
              </a:solidFill>
            </a:endParaRPr>
          </a:p>
          <a:p>
            <a:r>
              <a:rPr lang="es-ES" sz="2800" b="1" dirty="0">
                <a:solidFill>
                  <a:srgbClr val="C00000"/>
                </a:solidFill>
              </a:rPr>
              <a:t>16:15 a 17:45 h: MESA HEPATITIS C</a:t>
            </a:r>
          </a:p>
          <a:p>
            <a:endParaRPr lang="es-ES" sz="2800" b="1" dirty="0">
              <a:solidFill>
                <a:srgbClr val="FF0000"/>
              </a:solidFill>
            </a:endParaRPr>
          </a:p>
          <a:p>
            <a:r>
              <a:rPr lang="es-ES" sz="2800" b="1" dirty="0">
                <a:solidFill>
                  <a:srgbClr val="FF0000"/>
                </a:solidFill>
              </a:rPr>
              <a:t>Manifestaciones sistémicas de la Hepatitis crónica por VHC</a:t>
            </a:r>
          </a:p>
          <a:p>
            <a:r>
              <a:rPr lang="es-ES" sz="2400" dirty="0" err="1">
                <a:solidFill>
                  <a:srgbClr val="FF0000"/>
                </a:solidFill>
              </a:rPr>
              <a:t>Dr</a:t>
            </a:r>
            <a:r>
              <a:rPr lang="es-ES" sz="2400" dirty="0">
                <a:solidFill>
                  <a:srgbClr val="FF0000"/>
                </a:solidFill>
              </a:rPr>
              <a:t> Ignacio de los Santos Gil. Hospital de la Princesa. Madrid</a:t>
            </a:r>
          </a:p>
          <a:p>
            <a:endParaRPr lang="es-ES" sz="2800" b="1" dirty="0">
              <a:solidFill>
                <a:srgbClr val="FF0000"/>
              </a:solidFill>
            </a:endParaRPr>
          </a:p>
          <a:p>
            <a:r>
              <a:rPr lang="es-ES" sz="2800" b="1" dirty="0">
                <a:solidFill>
                  <a:srgbClr val="FF0000"/>
                </a:solidFill>
              </a:rPr>
              <a:t>Estrategias de cribado y tratamiento frente al VHC en poblaciones difíciles de tratar. Experiencia en el Área Sanitaria de Vigo. Comunidad Gallega</a:t>
            </a:r>
          </a:p>
          <a:p>
            <a:r>
              <a:rPr lang="es-ES" sz="2400" dirty="0" err="1">
                <a:solidFill>
                  <a:srgbClr val="FF0000"/>
                </a:solidFill>
              </a:rPr>
              <a:t>Dr</a:t>
            </a:r>
            <a:r>
              <a:rPr lang="es-ES" sz="2400" dirty="0">
                <a:solidFill>
                  <a:srgbClr val="FF0000"/>
                </a:solidFill>
              </a:rPr>
              <a:t> Luis E Morano Amado. Hospital </a:t>
            </a:r>
            <a:r>
              <a:rPr lang="es-ES" sz="2400" dirty="0" err="1">
                <a:solidFill>
                  <a:srgbClr val="FF0000"/>
                </a:solidFill>
              </a:rPr>
              <a:t>Alvaro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Cunqueiro</a:t>
            </a:r>
            <a:r>
              <a:rPr lang="es-ES" sz="2400" dirty="0">
                <a:solidFill>
                  <a:srgbClr val="FF0000"/>
                </a:solidFill>
              </a:rPr>
              <a:t>. Vigo</a:t>
            </a:r>
          </a:p>
          <a:p>
            <a:endParaRPr lang="es-ES" sz="2400" dirty="0">
              <a:solidFill>
                <a:srgbClr val="FF0000"/>
              </a:solidFill>
            </a:endParaRPr>
          </a:p>
          <a:p>
            <a:r>
              <a:rPr lang="es-ES" sz="2400" dirty="0">
                <a:solidFill>
                  <a:srgbClr val="C00000"/>
                </a:solidFill>
              </a:rPr>
              <a:t>MODERACIÓN </a:t>
            </a:r>
            <a:r>
              <a:rPr lang="es-ES" sz="2400" dirty="0">
                <a:solidFill>
                  <a:srgbClr val="FF0000"/>
                </a:solidFill>
              </a:rPr>
              <a:t>: </a:t>
            </a:r>
          </a:p>
          <a:p>
            <a:r>
              <a:rPr lang="es-ES" sz="2400" dirty="0" err="1">
                <a:solidFill>
                  <a:srgbClr val="FF0000"/>
                </a:solidFill>
              </a:rPr>
              <a:t>Dra</a:t>
            </a:r>
            <a:r>
              <a:rPr lang="es-ES" sz="2400" dirty="0">
                <a:solidFill>
                  <a:srgbClr val="FF0000"/>
                </a:solidFill>
              </a:rPr>
              <a:t> Consuelo Egea Zapata. Unidad de Control de Adicciones de Murcia</a:t>
            </a:r>
          </a:p>
          <a:p>
            <a:endParaRPr lang="es-ES" sz="2400" dirty="0">
              <a:solidFill>
                <a:srgbClr val="FF0000"/>
              </a:solidFill>
            </a:endParaRPr>
          </a:p>
          <a:p>
            <a:r>
              <a:rPr lang="es-ES" sz="2800" b="1" dirty="0">
                <a:solidFill>
                  <a:srgbClr val="C00000"/>
                </a:solidFill>
              </a:rPr>
              <a:t>17:45 a 18:15 h: MESA CORONAVIRUS</a:t>
            </a:r>
          </a:p>
          <a:p>
            <a:endParaRPr lang="es-ES" sz="2400" dirty="0">
              <a:solidFill>
                <a:srgbClr val="FF0000"/>
              </a:solidFill>
            </a:endParaRPr>
          </a:p>
          <a:p>
            <a:r>
              <a:rPr lang="es-ES" sz="2800" b="1" dirty="0">
                <a:solidFill>
                  <a:srgbClr val="FF0000"/>
                </a:solidFill>
              </a:rPr>
              <a:t>SARS </a:t>
            </a:r>
            <a:r>
              <a:rPr lang="es-ES" sz="2800" b="1" dirty="0" err="1">
                <a:solidFill>
                  <a:srgbClr val="FF0000"/>
                </a:solidFill>
              </a:rPr>
              <a:t>CoV</a:t>
            </a:r>
            <a:r>
              <a:rPr lang="es-ES" sz="2800" b="1" dirty="0">
                <a:solidFill>
                  <a:srgbClr val="FF0000"/>
                </a:solidFill>
              </a:rPr>
              <a:t> 2 y la infección por VIH. Un año después</a:t>
            </a:r>
          </a:p>
          <a:p>
            <a:r>
              <a:rPr lang="es-ES" sz="2400" dirty="0" err="1">
                <a:solidFill>
                  <a:srgbClr val="FF0000"/>
                </a:solidFill>
              </a:rPr>
              <a:t>Dra</a:t>
            </a:r>
            <a:r>
              <a:rPr lang="es-ES" sz="2400" dirty="0">
                <a:solidFill>
                  <a:srgbClr val="FF0000"/>
                </a:solidFill>
              </a:rPr>
              <a:t> Helena </a:t>
            </a:r>
            <a:r>
              <a:rPr lang="es-ES" sz="2400" dirty="0" err="1">
                <a:solidFill>
                  <a:srgbClr val="FF0000"/>
                </a:solidFill>
              </a:rPr>
              <a:t>Albendin</a:t>
            </a:r>
            <a:r>
              <a:rPr lang="es-ES" sz="2400" dirty="0">
                <a:solidFill>
                  <a:srgbClr val="FF0000"/>
                </a:solidFill>
              </a:rPr>
              <a:t> Iglesias. HUV </a:t>
            </a:r>
            <a:r>
              <a:rPr lang="es-ES" sz="2400" dirty="0" err="1">
                <a:solidFill>
                  <a:srgbClr val="FF0000"/>
                </a:solidFill>
              </a:rPr>
              <a:t>Arrixaca</a:t>
            </a:r>
            <a:r>
              <a:rPr lang="es-ES" sz="2400" dirty="0">
                <a:solidFill>
                  <a:srgbClr val="FF0000"/>
                </a:solidFill>
              </a:rPr>
              <a:t>. Murcia</a:t>
            </a:r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r>
              <a:rPr lang="es-ES" sz="2400" dirty="0">
                <a:solidFill>
                  <a:srgbClr val="C00000"/>
                </a:solidFill>
              </a:rPr>
              <a:t>MODERACIÓN:</a:t>
            </a:r>
          </a:p>
          <a:p>
            <a:r>
              <a:rPr lang="es-ES" sz="2400" dirty="0" err="1">
                <a:solidFill>
                  <a:srgbClr val="FF0000"/>
                </a:solidFill>
              </a:rPr>
              <a:t>Dra</a:t>
            </a:r>
            <a:r>
              <a:rPr lang="es-ES" sz="2400" dirty="0">
                <a:solidFill>
                  <a:srgbClr val="FF0000"/>
                </a:solidFill>
              </a:rPr>
              <a:t> Elisa </a:t>
            </a:r>
            <a:r>
              <a:rPr lang="es-ES" sz="2400" dirty="0" err="1">
                <a:solidFill>
                  <a:srgbClr val="FF0000"/>
                </a:solidFill>
              </a:rPr>
              <a:t>Garcia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Vazquez</a:t>
            </a:r>
            <a:r>
              <a:rPr lang="es-ES" sz="2400" dirty="0">
                <a:solidFill>
                  <a:srgbClr val="FF0000"/>
                </a:solidFill>
              </a:rPr>
              <a:t>. </a:t>
            </a:r>
            <a:r>
              <a:rPr lang="es-ES" sz="2400" dirty="0" err="1">
                <a:solidFill>
                  <a:srgbClr val="FF0000"/>
                </a:solidFill>
              </a:rPr>
              <a:t>HUVArrixaca</a:t>
            </a:r>
            <a:r>
              <a:rPr lang="es-ES" sz="2400" dirty="0">
                <a:solidFill>
                  <a:srgbClr val="FF0000"/>
                </a:solidFill>
              </a:rPr>
              <a:t>. Murcia</a:t>
            </a:r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23986" y="19461725"/>
            <a:ext cx="10440987" cy="3096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http://</a:t>
            </a:r>
            <a:r>
              <a:rPr lang="es-ES" dirty="0" err="1">
                <a:solidFill>
                  <a:srgbClr val="FF0000"/>
                </a:solidFill>
              </a:rPr>
              <a:t>www.acreditacion.murciasalud.es</a:t>
            </a:r>
            <a:r>
              <a:rPr lang="es-ES" dirty="0">
                <a:solidFill>
                  <a:srgbClr val="FF0000"/>
                </a:solidFill>
              </a:rPr>
              <a:t>/alumnos/</a:t>
            </a:r>
            <a:r>
              <a:rPr lang="es-ES" dirty="0" err="1">
                <a:solidFill>
                  <a:srgbClr val="FF0000"/>
                </a:solidFill>
              </a:rPr>
              <a:t>index.php?menu</a:t>
            </a:r>
            <a:r>
              <a:rPr lang="es-ES" dirty="0">
                <a:solidFill>
                  <a:srgbClr val="FF0000"/>
                </a:solidFill>
              </a:rPr>
              <a:t>=</a:t>
            </a:r>
            <a:r>
              <a:rPr lang="es-ES" dirty="0" err="1">
                <a:solidFill>
                  <a:srgbClr val="FF0000"/>
                </a:solidFill>
              </a:rPr>
              <a:t>ficha&amp;id_curso</a:t>
            </a:r>
            <a:r>
              <a:rPr lang="es-ES" dirty="0">
                <a:solidFill>
                  <a:srgbClr val="FF0000"/>
                </a:solidFill>
              </a:rPr>
              <a:t>=34587 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0615" y="19730367"/>
            <a:ext cx="4541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rebuchet MS" panose="020B0603020202020204" pitchFamily="34" charset="0"/>
              </a:rPr>
              <a:t>Dónde inscribirse: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805577" y="1113559"/>
            <a:ext cx="6700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800" b="1" dirty="0">
                <a:latin typeface="Trebuchet MS" charset="0"/>
                <a:ea typeface="Trebuchet MS" charset="0"/>
                <a:cs typeface="Trebuchet MS" charset="0"/>
              </a:rPr>
              <a:t>PROGRAMA DEL CURSO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2696" y="22833147"/>
            <a:ext cx="9490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/>
              <a:t>El curso esta acreditado por la Unidad de Docencia del HCUV </a:t>
            </a:r>
            <a:r>
              <a:rPr lang="es-ES_tradnl" sz="3200" dirty="0" err="1"/>
              <a:t>Arrixaca</a:t>
            </a:r>
            <a:r>
              <a:rPr lang="es-ES_tradnl" sz="3200" dirty="0"/>
              <a:t>. Fecha límite inscripción 27/05/2021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7184" y="2500017"/>
            <a:ext cx="6197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Miércoles 2 de junio de 2021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7184" y="16254949"/>
            <a:ext cx="100946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/>
              <a:t>Las jornadas se celebraran en modalidad mixta: </a:t>
            </a:r>
          </a:p>
          <a:p>
            <a:r>
              <a:rPr lang="es-ES_tradnl" sz="3200" dirty="0"/>
              <a:t>online y presencial con aforo limitado, 30 personas.</a:t>
            </a:r>
          </a:p>
          <a:p>
            <a:r>
              <a:rPr lang="es-ES_tradnl" sz="3200" dirty="0"/>
              <a:t>Salón de Actos del HUV </a:t>
            </a:r>
            <a:r>
              <a:rPr lang="es-ES_tradnl" sz="3200" dirty="0" err="1"/>
              <a:t>Arrixaca</a:t>
            </a:r>
            <a:endParaRPr lang="es-ES_tradnl" sz="3200" dirty="0"/>
          </a:p>
          <a:p>
            <a:endParaRPr lang="es-ES_tradnl" sz="3200" dirty="0"/>
          </a:p>
          <a:p>
            <a:r>
              <a:rPr lang="es-ES_tradnl" sz="3200" dirty="0"/>
              <a:t>Se facilitará el acceso online a los inscritos, vía mail, los días</a:t>
            </a:r>
          </a:p>
          <a:p>
            <a:r>
              <a:rPr lang="es-ES_tradnl" sz="3200" dirty="0"/>
              <a:t>antes del inicio del curso</a:t>
            </a:r>
          </a:p>
        </p:txBody>
      </p:sp>
    </p:spTree>
    <p:extLst>
      <p:ext uri="{BB962C8B-B14F-4D97-AF65-F5344CB8AC3E}">
        <p14:creationId xmlns:p14="http://schemas.microsoft.com/office/powerpoint/2010/main" val="163018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407" y="1066583"/>
            <a:ext cx="10440988" cy="203199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/>
              <a:t>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0373" y="12343201"/>
            <a:ext cx="522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rebuchet MS" panose="020B0603020202020204" pitchFamily="34" charset="0"/>
              </a:rPr>
              <a:t>Con </a:t>
            </a:r>
            <a:r>
              <a:rPr lang="es-ES" b="1">
                <a:latin typeface="Trebuchet MS" panose="020B0603020202020204" pitchFamily="34" charset="0"/>
              </a:rPr>
              <a:t>el patrocinio de:</a:t>
            </a:r>
            <a:endParaRPr lang="es-ES" b="1" dirty="0">
              <a:latin typeface="Trebuchet MS" panose="020B0603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2" y="15705052"/>
            <a:ext cx="5979533" cy="12988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2" y="13546029"/>
            <a:ext cx="4638689" cy="12988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5" y="15705052"/>
            <a:ext cx="3053741" cy="2284147"/>
          </a:xfrm>
          <a:prstGeom prst="rect">
            <a:avLst/>
          </a:prstGeom>
        </p:spPr>
      </p:pic>
      <p:pic>
        <p:nvPicPr>
          <p:cNvPr id="14" name="5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5870"/>
          <a:stretch/>
        </p:blipFill>
        <p:spPr>
          <a:xfrm>
            <a:off x="500874" y="22288317"/>
            <a:ext cx="2759123" cy="19016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1435" y="280466"/>
            <a:ext cx="552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Jueves 3 de junio de 2021</a:t>
            </a:r>
          </a:p>
        </p:txBody>
      </p:sp>
      <p:sp>
        <p:nvSpPr>
          <p:cNvPr id="12" name="3 Rectángulo"/>
          <p:cNvSpPr/>
          <p:nvPr/>
        </p:nvSpPr>
        <p:spPr>
          <a:xfrm>
            <a:off x="9254" y="2327226"/>
            <a:ext cx="10020049" cy="9859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C00000"/>
                </a:solidFill>
              </a:rPr>
              <a:t>16:30 a 18:15h. MESA ITS-VIH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r>
              <a:rPr lang="es-ES" sz="2800" b="1" dirty="0">
                <a:solidFill>
                  <a:srgbClr val="FF0000"/>
                </a:solidFill>
              </a:rPr>
              <a:t> Diagnóstico precoz del VIH e ITS. Estrategias de abordaje  multidisciplinar </a:t>
            </a:r>
          </a:p>
          <a:p>
            <a:r>
              <a:rPr lang="es-ES" sz="2400" dirty="0" err="1">
                <a:solidFill>
                  <a:srgbClr val="FF0000"/>
                </a:solidFill>
              </a:rPr>
              <a:t>Dra</a:t>
            </a:r>
            <a:r>
              <a:rPr lang="es-ES" sz="2400" dirty="0">
                <a:solidFill>
                  <a:srgbClr val="FF0000"/>
                </a:solidFill>
              </a:rPr>
              <a:t> Josefina </a:t>
            </a:r>
            <a:r>
              <a:rPr lang="es-ES" sz="2400" dirty="0" err="1">
                <a:solidFill>
                  <a:srgbClr val="FF0000"/>
                </a:solidFill>
              </a:rPr>
              <a:t>Belda</a:t>
            </a:r>
            <a:r>
              <a:rPr lang="es-ES" sz="2400" dirty="0">
                <a:solidFill>
                  <a:srgbClr val="FF0000"/>
                </a:solidFill>
              </a:rPr>
              <a:t>. Centro de Información y Prevención del SIDA(CIPS). Alicante</a:t>
            </a:r>
          </a:p>
          <a:p>
            <a:endParaRPr lang="es-ES" sz="2400" dirty="0">
              <a:solidFill>
                <a:srgbClr val="FF0000"/>
              </a:solidFill>
            </a:endParaRPr>
          </a:p>
          <a:p>
            <a:r>
              <a:rPr lang="es-ES" sz="2800" b="1" dirty="0">
                <a:solidFill>
                  <a:srgbClr val="FF0000"/>
                </a:solidFill>
              </a:rPr>
              <a:t> Abordaje de las ITS desde Atención primaria. Obstáculos y posibles soluciones  </a:t>
            </a:r>
          </a:p>
          <a:p>
            <a:r>
              <a:rPr lang="es-ES" sz="2400" dirty="0" err="1">
                <a:solidFill>
                  <a:srgbClr val="FF0000"/>
                </a:solidFill>
              </a:rPr>
              <a:t>Dra</a:t>
            </a:r>
            <a:r>
              <a:rPr lang="es-ES" sz="2400" dirty="0">
                <a:solidFill>
                  <a:srgbClr val="FF0000"/>
                </a:solidFill>
              </a:rPr>
              <a:t> Ángeles Velasco. Centro de Salud Murcia-San Andrés. Murcia</a:t>
            </a:r>
            <a:endParaRPr lang="es-ES" sz="2800" dirty="0">
              <a:solidFill>
                <a:srgbClr val="FF0000"/>
              </a:solidFill>
            </a:endParaRPr>
          </a:p>
          <a:p>
            <a:endParaRPr lang="es-ES" sz="2800" b="1" dirty="0">
              <a:solidFill>
                <a:srgbClr val="C00000"/>
              </a:solidFill>
            </a:endParaRPr>
          </a:p>
          <a:p>
            <a:r>
              <a:rPr lang="es-ES" sz="2800" b="1" dirty="0">
                <a:solidFill>
                  <a:srgbClr val="FF0000"/>
                </a:solidFill>
              </a:rPr>
              <a:t> Aportaciones de una ONG en el abordaje del diagnóstico precoz del VIH</a:t>
            </a:r>
          </a:p>
          <a:p>
            <a:r>
              <a:rPr lang="es-ES" sz="2400" dirty="0">
                <a:solidFill>
                  <a:srgbClr val="FF0000"/>
                </a:solidFill>
              </a:rPr>
              <a:t>Bartolomé de Haro. Experto en </a:t>
            </a:r>
            <a:r>
              <a:rPr lang="es-ES" sz="2400" dirty="0" err="1">
                <a:solidFill>
                  <a:srgbClr val="FF0000"/>
                </a:solidFill>
              </a:rPr>
              <a:t>Counseling</a:t>
            </a:r>
            <a:r>
              <a:rPr lang="es-ES" sz="2400" dirty="0">
                <a:solidFill>
                  <a:srgbClr val="FF0000"/>
                </a:solidFill>
              </a:rPr>
              <a:t> . ONG Apoyo Activo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r>
              <a:rPr lang="es-ES" sz="2400" dirty="0">
                <a:solidFill>
                  <a:srgbClr val="C00000"/>
                </a:solidFill>
              </a:rPr>
              <a:t> MODERACIÓN:</a:t>
            </a:r>
            <a:r>
              <a:rPr lang="es-ES" sz="2800" b="1" dirty="0">
                <a:solidFill>
                  <a:srgbClr val="C0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Dra</a:t>
            </a:r>
            <a:r>
              <a:rPr lang="es-ES" sz="2400" dirty="0">
                <a:solidFill>
                  <a:srgbClr val="FF0000"/>
                </a:solidFill>
              </a:rPr>
              <a:t> Diana </a:t>
            </a:r>
            <a:r>
              <a:rPr lang="es-ES" sz="2400" dirty="0" err="1">
                <a:solidFill>
                  <a:srgbClr val="FF0000"/>
                </a:solidFill>
              </a:rPr>
              <a:t>Piñar</a:t>
            </a:r>
            <a:r>
              <a:rPr lang="es-ES" sz="2400" dirty="0">
                <a:solidFill>
                  <a:srgbClr val="FF0000"/>
                </a:solidFill>
              </a:rPr>
              <a:t>. Hospital Universitario del Mar Menor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r>
              <a:rPr lang="es-ES" sz="2800" b="1" dirty="0">
                <a:solidFill>
                  <a:srgbClr val="C00000"/>
                </a:solidFill>
              </a:rPr>
              <a:t> 18:15 a 19:05h: MESA REDONDA: RETOS DEL TRATAMIENTO</a:t>
            </a:r>
          </a:p>
          <a:p>
            <a:endParaRPr lang="es-ES" sz="2800" b="1" dirty="0">
              <a:solidFill>
                <a:srgbClr val="FF0000"/>
              </a:solidFill>
            </a:endParaRPr>
          </a:p>
          <a:p>
            <a:r>
              <a:rPr lang="es-ES" sz="2800" b="1" dirty="0">
                <a:solidFill>
                  <a:srgbClr val="FF0000"/>
                </a:solidFill>
              </a:rPr>
              <a:t> Nuevos fármacos y estrategias para el tratamiento de la Infección  por VIH </a:t>
            </a:r>
          </a:p>
          <a:p>
            <a:r>
              <a:rPr lang="es-ES" sz="2800" b="1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Dr</a:t>
            </a:r>
            <a:r>
              <a:rPr lang="es-ES" sz="2400" dirty="0">
                <a:solidFill>
                  <a:srgbClr val="FF0000"/>
                </a:solidFill>
              </a:rPr>
              <a:t> Enrique Bernal </a:t>
            </a:r>
            <a:r>
              <a:rPr lang="es-ES" sz="2400" dirty="0" err="1">
                <a:solidFill>
                  <a:srgbClr val="FF0000"/>
                </a:solidFill>
              </a:rPr>
              <a:t>Morell</a:t>
            </a:r>
            <a:r>
              <a:rPr lang="es-ES" sz="2400" dirty="0">
                <a:solidFill>
                  <a:srgbClr val="FF0000"/>
                </a:solidFill>
              </a:rPr>
              <a:t>. Hospital Reina Sofía. Murcia</a:t>
            </a:r>
          </a:p>
          <a:p>
            <a:endParaRPr lang="es-ES" sz="2400" dirty="0">
              <a:solidFill>
                <a:srgbClr val="FF0000"/>
              </a:solidFill>
            </a:endParaRPr>
          </a:p>
          <a:p>
            <a:r>
              <a:rPr lang="es-ES" sz="2400" dirty="0">
                <a:solidFill>
                  <a:srgbClr val="C00000"/>
                </a:solidFill>
              </a:rPr>
              <a:t> MODERACIÓN </a:t>
            </a:r>
            <a:r>
              <a:rPr lang="es-ES" sz="2400" dirty="0">
                <a:solidFill>
                  <a:srgbClr val="FF0000"/>
                </a:solidFill>
              </a:rPr>
              <a:t>: </a:t>
            </a:r>
            <a:r>
              <a:rPr lang="es-ES" sz="2400" dirty="0" err="1">
                <a:solidFill>
                  <a:srgbClr val="FF0000"/>
                </a:solidFill>
              </a:rPr>
              <a:t>Dra</a:t>
            </a:r>
            <a:r>
              <a:rPr lang="es-ES" sz="2400" dirty="0">
                <a:solidFill>
                  <a:srgbClr val="FF0000"/>
                </a:solidFill>
              </a:rPr>
              <a:t> Begoña Alcaraz. H Universitario Santa Lucia. Cartagena, 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r>
              <a:rPr lang="es-ES" sz="2800" b="1" dirty="0">
                <a:solidFill>
                  <a:srgbClr val="C00000"/>
                </a:solidFill>
              </a:rPr>
              <a:t> 19 a 19:05h: CONCLUSIONES FINALES Y CIERRE DE LAS JORNADAS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</a:t>
            </a:r>
            <a:r>
              <a:rPr lang="es-ES" sz="2400" dirty="0" err="1">
                <a:solidFill>
                  <a:srgbClr val="FF0000"/>
                </a:solidFill>
              </a:rPr>
              <a:t>Dr</a:t>
            </a:r>
            <a:r>
              <a:rPr lang="es-ES" sz="2400" dirty="0">
                <a:solidFill>
                  <a:srgbClr val="FF0000"/>
                </a:solidFill>
              </a:rPr>
              <a:t> Carlos Galera Peñaranda. HUV </a:t>
            </a:r>
            <a:r>
              <a:rPr lang="es-ES" sz="2400" dirty="0" err="1">
                <a:solidFill>
                  <a:srgbClr val="FF0000"/>
                </a:solidFill>
              </a:rPr>
              <a:t>Arrixaca</a:t>
            </a:r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55" y="13141253"/>
            <a:ext cx="3426221" cy="2284147"/>
          </a:xfrm>
          <a:prstGeom prst="rect">
            <a:avLst/>
          </a:prstGeom>
        </p:spPr>
      </p:pic>
      <p:pic>
        <p:nvPicPr>
          <p:cNvPr id="16" name="Imagen 15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1E9DACD1-632E-784D-9049-E56F179D0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555" y="22441332"/>
            <a:ext cx="3613475" cy="1379690"/>
          </a:xfrm>
          <a:prstGeom prst="rect">
            <a:avLst/>
          </a:prstGeom>
        </p:spPr>
      </p:pic>
      <p:pic>
        <p:nvPicPr>
          <p:cNvPr id="6" name="Imagen 5" descr="Un conjunto de letras negr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28D90B5B-9C63-F349-9EFB-9446A4957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02" y="21879163"/>
            <a:ext cx="2575723" cy="25757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A646385-0268-4C41-82A2-502D5E8FDD36}"/>
              </a:ext>
            </a:extLst>
          </p:cNvPr>
          <p:cNvSpPr txBox="1"/>
          <p:nvPr/>
        </p:nvSpPr>
        <p:spPr>
          <a:xfrm>
            <a:off x="284522" y="18365071"/>
            <a:ext cx="6653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Con el patrocinio científico de: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4E1D125-F45F-D041-B8D1-83A8ABAC70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82" y="19350385"/>
            <a:ext cx="5041392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52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899</Words>
  <Application>Microsoft Macintosh PowerPoint</Application>
  <PresentationFormat>Personalizado</PresentationFormat>
  <Paragraphs>90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Tema de Office</vt:lpstr>
      <vt:lpstr>VI JORNADAS: Desafíos en la infección por el VIH,VHC, ITS y otras enfermedades infecciosas en 2021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Procedimiento para la  HIGIENE DE MANOS</dc:title>
  <dc:creator>Usuario</dc:creator>
  <cp:lastModifiedBy>Carlos Galera</cp:lastModifiedBy>
  <cp:revision>99</cp:revision>
  <dcterms:created xsi:type="dcterms:W3CDTF">2016-04-13T09:16:40Z</dcterms:created>
  <dcterms:modified xsi:type="dcterms:W3CDTF">2021-05-10T16:00:47Z</dcterms:modified>
</cp:coreProperties>
</file>