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6" r:id="rId4"/>
    <p:sldId id="264" r:id="rId5"/>
    <p:sldId id="265" r:id="rId6"/>
    <p:sldId id="267" r:id="rId7"/>
    <p:sldId id="258" r:id="rId8"/>
    <p:sldId id="271" r:id="rId9"/>
    <p:sldId id="260" r:id="rId10"/>
    <p:sldId id="262" r:id="rId11"/>
    <p:sldId id="261"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22"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6C7F6-03A4-445A-8BCD-697E7AF6889A}" type="datetimeFigureOut">
              <a:rPr lang="es-ES" smtClean="0"/>
              <a:pPr/>
              <a:t>03/05/2016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6C7F6-03A4-445A-8BCD-697E7AF6889A}" type="datetimeFigureOut">
              <a:rPr lang="es-ES" smtClean="0"/>
              <a:pPr/>
              <a:t>03/05/2016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662C9-8BD3-4D98-ACE7-2C34D4785A6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Fondo diapos PROYECT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467544" y="2564904"/>
            <a:ext cx="8496944" cy="2862322"/>
          </a:xfrm>
          <a:prstGeom prst="rect">
            <a:avLst/>
          </a:prstGeom>
          <a:noFill/>
        </p:spPr>
        <p:txBody>
          <a:bodyPr wrap="square" rtlCol="0">
            <a:spAutoFit/>
          </a:bodyPr>
          <a:lstStyle/>
          <a:p>
            <a:r>
              <a:rPr lang="es-ES" sz="2000" b="1" dirty="0" smtClean="0"/>
              <a:t>1-</a:t>
            </a:r>
            <a:r>
              <a:rPr lang="es-ES" sz="2000" dirty="0" smtClean="0"/>
              <a:t>Función extracurricular del componente de RNA de la </a:t>
            </a:r>
            <a:r>
              <a:rPr lang="es-ES" sz="2000" dirty="0" err="1" smtClean="0"/>
              <a:t>Telomerasa</a:t>
            </a:r>
            <a:r>
              <a:rPr lang="es-ES" sz="2000" dirty="0" smtClean="0"/>
              <a:t> en </a:t>
            </a:r>
            <a:r>
              <a:rPr lang="en-US" sz="2000" dirty="0" err="1" smtClean="0"/>
              <a:t>hematopoyesis</a:t>
            </a:r>
            <a:r>
              <a:rPr lang="en-US" sz="2000" dirty="0" smtClean="0"/>
              <a:t>: </a:t>
            </a:r>
            <a:r>
              <a:rPr lang="en-US" sz="2000" dirty="0" err="1" smtClean="0"/>
              <a:t>Nuevas</a:t>
            </a:r>
            <a:r>
              <a:rPr lang="en-US" sz="2000" dirty="0" smtClean="0"/>
              <a:t> </a:t>
            </a:r>
            <a:r>
              <a:rPr lang="en-US" sz="2000" dirty="0" err="1" smtClean="0"/>
              <a:t>terapias</a:t>
            </a:r>
            <a:r>
              <a:rPr lang="en-US" sz="2000" dirty="0" smtClean="0"/>
              <a:t>. </a:t>
            </a:r>
            <a:r>
              <a:rPr lang="en-US" i="1" dirty="0" smtClean="0"/>
              <a:t>01/01/2016 - 31/12/2018. </a:t>
            </a:r>
            <a:r>
              <a:rPr lang="en-US" i="1" u="wavyHeavy" dirty="0" smtClean="0">
                <a:uFill>
                  <a:solidFill>
                    <a:srgbClr val="92D050"/>
                  </a:solidFill>
                </a:uFill>
              </a:rPr>
              <a:t>FUNDACIÓN SÉNECA</a:t>
            </a:r>
          </a:p>
          <a:p>
            <a:endParaRPr lang="en-US" sz="2000" dirty="0" smtClean="0"/>
          </a:p>
          <a:p>
            <a:r>
              <a:rPr lang="es-ES" sz="2000" b="1" dirty="0" smtClean="0"/>
              <a:t>2-</a:t>
            </a:r>
            <a:r>
              <a:rPr lang="es-ES" sz="2000" dirty="0" smtClean="0"/>
              <a:t> Modelando el impacto de la </a:t>
            </a:r>
            <a:r>
              <a:rPr lang="es-ES" sz="2000" dirty="0" err="1" smtClean="0"/>
              <a:t>telomerasa</a:t>
            </a:r>
            <a:r>
              <a:rPr lang="es-ES" sz="2000" dirty="0" smtClean="0"/>
              <a:t> en </a:t>
            </a:r>
            <a:r>
              <a:rPr lang="es-ES" sz="2000" dirty="0" err="1" smtClean="0"/>
              <a:t>disqueratosis</a:t>
            </a:r>
            <a:r>
              <a:rPr lang="es-ES" sz="2000" dirty="0" smtClean="0"/>
              <a:t> congénita: Nuevas dianas </a:t>
            </a:r>
            <a:r>
              <a:rPr lang="en-US" sz="2000" dirty="0" err="1" smtClean="0"/>
              <a:t>terapéuticas</a:t>
            </a:r>
            <a:r>
              <a:rPr lang="en-US" sz="2000" dirty="0" smtClean="0"/>
              <a:t> y </a:t>
            </a:r>
            <a:r>
              <a:rPr lang="en-US" sz="2000" dirty="0" err="1" smtClean="0"/>
              <a:t>tratamiento</a:t>
            </a:r>
            <a:r>
              <a:rPr lang="en-US" sz="2000" dirty="0" smtClean="0"/>
              <a:t> </a:t>
            </a:r>
            <a:r>
              <a:rPr lang="en-US" i="1" dirty="0" smtClean="0"/>
              <a:t>01/01/2014 - 31/12/2016. </a:t>
            </a:r>
            <a:r>
              <a:rPr lang="en-US" i="1" u="wavyHeavy" dirty="0" err="1" smtClean="0">
                <a:uFill>
                  <a:solidFill>
                    <a:srgbClr val="92D050"/>
                  </a:solidFill>
                </a:uFill>
              </a:rPr>
              <a:t>iscIII</a:t>
            </a:r>
            <a:endParaRPr lang="en-US" i="1" u="wavyHeavy" dirty="0" smtClean="0">
              <a:uFill>
                <a:solidFill>
                  <a:srgbClr val="92D050"/>
                </a:solidFill>
              </a:uFill>
            </a:endParaRPr>
          </a:p>
          <a:p>
            <a:endParaRPr lang="es-ES" sz="2000" b="1" dirty="0" smtClean="0"/>
          </a:p>
          <a:p>
            <a:r>
              <a:rPr lang="es-ES" sz="2000" b="1" dirty="0" smtClean="0"/>
              <a:t>3-</a:t>
            </a:r>
            <a:r>
              <a:rPr lang="es-ES" sz="2000" dirty="0" smtClean="0"/>
              <a:t> Papel de la </a:t>
            </a:r>
            <a:r>
              <a:rPr lang="es-ES" sz="2000" dirty="0" err="1" smtClean="0"/>
              <a:t>telomerasa</a:t>
            </a:r>
            <a:r>
              <a:rPr lang="es-ES" sz="2000" dirty="0" smtClean="0"/>
              <a:t> en la </a:t>
            </a:r>
            <a:r>
              <a:rPr lang="es-ES" sz="2000" dirty="0" err="1" smtClean="0"/>
              <a:t>disqueratosis</a:t>
            </a:r>
            <a:r>
              <a:rPr lang="es-ES" sz="2000" dirty="0" smtClean="0"/>
              <a:t> congénita y en el cáncer: Nuevas estrategias para la identificación de dianas terapéuticas y medicamentos </a:t>
            </a:r>
            <a:r>
              <a:rPr lang="es-ES" sz="2000" dirty="0" err="1" smtClean="0"/>
              <a:t>antienvejecimiento</a:t>
            </a:r>
            <a:r>
              <a:rPr lang="es-ES" sz="2000" dirty="0" smtClean="0"/>
              <a:t> y antitumorales</a:t>
            </a:r>
            <a:r>
              <a:rPr lang="en-US" sz="2000" dirty="0" smtClean="0"/>
              <a:t> </a:t>
            </a:r>
            <a:r>
              <a:rPr lang="en-US" i="1" dirty="0" smtClean="0"/>
              <a:t>01/01/2010 - 31/12/2013. </a:t>
            </a:r>
            <a:r>
              <a:rPr lang="en-US" i="1" u="wavyHeavy" dirty="0" err="1" smtClean="0">
                <a:uFill>
                  <a:solidFill>
                    <a:srgbClr val="92D050"/>
                  </a:solidFill>
                </a:uFill>
              </a:rPr>
              <a:t>iscIII</a:t>
            </a:r>
            <a:endParaRPr lang="es-ES" b="1" i="1" dirty="0" smtClean="0"/>
          </a:p>
        </p:txBody>
      </p:sp>
      <p:sp>
        <p:nvSpPr>
          <p:cNvPr id="10" name="9 CuadroTexto"/>
          <p:cNvSpPr txBox="1"/>
          <p:nvPr/>
        </p:nvSpPr>
        <p:spPr>
          <a:xfrm>
            <a:off x="1467174" y="188640"/>
            <a:ext cx="7920880" cy="461665"/>
          </a:xfrm>
          <a:prstGeom prst="rect">
            <a:avLst/>
          </a:prstGeom>
          <a:noFill/>
        </p:spPr>
        <p:txBody>
          <a:bodyPr wrap="square" rtlCol="0">
            <a:spAutoFit/>
          </a:bodyPr>
          <a:lstStyle/>
          <a:p>
            <a:r>
              <a:rPr lang="es-ES" sz="2300" b="1" dirty="0" smtClean="0">
                <a:solidFill>
                  <a:schemeClr val="bg1">
                    <a:lumMod val="50000"/>
                  </a:schemeClr>
                </a:solidFill>
              </a:rPr>
              <a:t>3- ENFERMEDADES DIGESTIVAS Y ENDOCRINO-METABÓLICAS</a:t>
            </a:r>
            <a:endParaRPr lang="es-ES" sz="2300" b="1" dirty="0">
              <a:solidFill>
                <a:schemeClr val="bg1">
                  <a:lumMod val="50000"/>
                </a:schemeClr>
              </a:solidFill>
            </a:endParaRPr>
          </a:p>
        </p:txBody>
      </p:sp>
      <p:sp>
        <p:nvSpPr>
          <p:cNvPr id="11" name="10 CuadroTexto"/>
          <p:cNvSpPr txBox="1"/>
          <p:nvPr/>
        </p:nvSpPr>
        <p:spPr>
          <a:xfrm>
            <a:off x="1467174" y="608040"/>
            <a:ext cx="6100901" cy="492443"/>
          </a:xfrm>
          <a:prstGeom prst="rect">
            <a:avLst/>
          </a:prstGeom>
          <a:noFill/>
        </p:spPr>
        <p:txBody>
          <a:bodyPr wrap="none" rtlCol="0">
            <a:spAutoFit/>
          </a:bodyPr>
          <a:lstStyle/>
          <a:p>
            <a:r>
              <a:rPr lang="es-ES" sz="2600" b="1" dirty="0" smtClean="0">
                <a:solidFill>
                  <a:schemeClr val="bg1">
                    <a:lumMod val="50000"/>
                  </a:schemeClr>
                </a:solidFill>
              </a:rPr>
              <a:t>TELOMERASA, CÁNCER Y ENVEJECIMIENTO</a:t>
            </a:r>
            <a:endParaRPr lang="es-ES" sz="2600" b="1" dirty="0">
              <a:solidFill>
                <a:schemeClr val="bg1">
                  <a:lumMod val="50000"/>
                </a:schemeClr>
              </a:solidFill>
            </a:endParaRPr>
          </a:p>
        </p:txBody>
      </p:sp>
      <p:sp>
        <p:nvSpPr>
          <p:cNvPr id="13" name="12 CuadroTexto"/>
          <p:cNvSpPr txBox="1"/>
          <p:nvPr/>
        </p:nvSpPr>
        <p:spPr>
          <a:xfrm>
            <a:off x="1467174" y="1058218"/>
            <a:ext cx="3952300" cy="461665"/>
          </a:xfrm>
          <a:prstGeom prst="rect">
            <a:avLst/>
          </a:prstGeom>
          <a:noFill/>
        </p:spPr>
        <p:txBody>
          <a:bodyPr wrap="none" rtlCol="0">
            <a:spAutoFit/>
          </a:bodyPr>
          <a:lstStyle/>
          <a:p>
            <a:r>
              <a:rPr lang="es-ES" sz="2400" b="1" dirty="0" smtClean="0">
                <a:solidFill>
                  <a:schemeClr val="bg1">
                    <a:lumMod val="50000"/>
                  </a:schemeClr>
                </a:solidFill>
              </a:rPr>
              <a:t>María Luisa Cayuela Fuentes</a:t>
            </a:r>
            <a:endParaRPr lang="es-ES"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0" y="-1466850"/>
            <a:ext cx="9144000" cy="307777"/>
          </a:xfrm>
          <a:prstGeom prst="rect">
            <a:avLst/>
          </a:prstGeom>
          <a:noFill/>
        </p:spPr>
        <p:txBody>
          <a:bodyPr>
            <a:spAutoFit/>
          </a:bodyPr>
          <a:lstStyle/>
          <a:p>
            <a:pPr fontAlgn="auto">
              <a:spcBef>
                <a:spcPts val="0"/>
              </a:spcBef>
              <a:spcAft>
                <a:spcPts val="0"/>
              </a:spcAft>
              <a:defRPr/>
            </a:pPr>
            <a:r>
              <a:rPr lang="es-ES" sz="1400" b="1" dirty="0" err="1">
                <a:solidFill>
                  <a:schemeClr val="tx1">
                    <a:lumMod val="75000"/>
                    <a:lumOff val="25000"/>
                  </a:schemeClr>
                </a:solidFill>
                <a:latin typeface="Arial" pitchFamily="34" charset="0"/>
                <a:cs typeface="Arial" pitchFamily="34" charset="0"/>
              </a:rPr>
              <a:t>Modelling</a:t>
            </a:r>
            <a:r>
              <a:rPr lang="es-ES" sz="1400" b="1" dirty="0">
                <a:solidFill>
                  <a:schemeClr val="tx1">
                    <a:lumMod val="75000"/>
                    <a:lumOff val="25000"/>
                  </a:schemeClr>
                </a:solidFill>
                <a:latin typeface="Arial" pitchFamily="34" charset="0"/>
                <a:cs typeface="Arial" pitchFamily="34" charset="0"/>
              </a:rPr>
              <a:t> </a:t>
            </a:r>
            <a:r>
              <a:rPr lang="es-ES" sz="1400" b="1" dirty="0" err="1">
                <a:solidFill>
                  <a:schemeClr val="tx1">
                    <a:lumMod val="75000"/>
                    <a:lumOff val="25000"/>
                  </a:schemeClr>
                </a:solidFill>
                <a:latin typeface="Arial" pitchFamily="34" charset="0"/>
                <a:cs typeface="Arial" pitchFamily="34" charset="0"/>
              </a:rPr>
              <a:t>Dyskeratosis</a:t>
            </a:r>
            <a:r>
              <a:rPr lang="es-ES" sz="1400" b="1" dirty="0">
                <a:solidFill>
                  <a:schemeClr val="tx1">
                    <a:lumMod val="75000"/>
                    <a:lumOff val="25000"/>
                  </a:schemeClr>
                </a:solidFill>
                <a:latin typeface="Arial" pitchFamily="34" charset="0"/>
                <a:cs typeface="Arial" pitchFamily="34" charset="0"/>
              </a:rPr>
              <a:t> </a:t>
            </a:r>
            <a:r>
              <a:rPr lang="es-ES" sz="1400" b="1" dirty="0" err="1">
                <a:solidFill>
                  <a:schemeClr val="tx1">
                    <a:lumMod val="75000"/>
                    <a:lumOff val="25000"/>
                  </a:schemeClr>
                </a:solidFill>
                <a:latin typeface="Arial" pitchFamily="34" charset="0"/>
                <a:cs typeface="Arial" pitchFamily="34" charset="0"/>
              </a:rPr>
              <a:t>Congenita</a:t>
            </a:r>
            <a:r>
              <a:rPr lang="es-ES" sz="1400" b="1" dirty="0">
                <a:solidFill>
                  <a:schemeClr val="tx1">
                    <a:lumMod val="75000"/>
                    <a:lumOff val="25000"/>
                  </a:schemeClr>
                </a:solidFill>
                <a:latin typeface="Arial" pitchFamily="34" charset="0"/>
                <a:cs typeface="Arial" pitchFamily="34" charset="0"/>
              </a:rPr>
              <a:t>                                                                                                      </a:t>
            </a:r>
            <a:r>
              <a:rPr lang="es-ES" sz="1400" b="1" i="1" dirty="0" err="1">
                <a:solidFill>
                  <a:schemeClr val="tx1">
                    <a:lumMod val="75000"/>
                    <a:lumOff val="25000"/>
                  </a:schemeClr>
                </a:solidFill>
                <a:latin typeface="Arial" pitchFamily="34" charset="0"/>
                <a:cs typeface="Arial" pitchFamily="34" charset="0"/>
              </a:rPr>
              <a:t>Introduction</a:t>
            </a:r>
            <a:endParaRPr lang="es-ES" sz="1400" b="1" i="1" dirty="0">
              <a:solidFill>
                <a:schemeClr val="tx1">
                  <a:lumMod val="75000"/>
                  <a:lumOff val="25000"/>
                </a:schemeClr>
              </a:solidFill>
              <a:latin typeface="Arial" pitchFamily="34" charset="0"/>
              <a:cs typeface="Arial" pitchFamily="34" charset="0"/>
            </a:endParaRPr>
          </a:p>
        </p:txBody>
      </p:sp>
      <p:pic>
        <p:nvPicPr>
          <p:cNvPr id="17411" name="Picture 8" descr="http://hematology.wustl.edu/faculty/Bessler/dc.gif"/>
          <p:cNvPicPr>
            <a:picLocks noChangeAspect="1" noChangeArrowheads="1"/>
          </p:cNvPicPr>
          <p:nvPr/>
        </p:nvPicPr>
        <p:blipFill>
          <a:blip r:embed="rId2" cstate="print"/>
          <a:srcRect/>
          <a:stretch>
            <a:fillRect/>
          </a:stretch>
        </p:blipFill>
        <p:spPr bwMode="auto">
          <a:xfrm>
            <a:off x="-5143500" y="6500813"/>
            <a:ext cx="3454400" cy="2019300"/>
          </a:xfrm>
          <a:prstGeom prst="rect">
            <a:avLst/>
          </a:prstGeom>
          <a:noFill/>
          <a:ln w="9525">
            <a:noFill/>
            <a:miter lim="800000"/>
            <a:headEnd/>
            <a:tailEnd/>
          </a:ln>
        </p:spPr>
      </p:pic>
      <p:sp>
        <p:nvSpPr>
          <p:cNvPr id="17412" name="3 Rectángulo"/>
          <p:cNvSpPr>
            <a:spLocks noChangeArrowheads="1"/>
          </p:cNvSpPr>
          <p:nvPr/>
        </p:nvSpPr>
        <p:spPr bwMode="auto">
          <a:xfrm>
            <a:off x="0" y="7605714"/>
            <a:ext cx="8686800" cy="892552"/>
          </a:xfrm>
          <a:prstGeom prst="rect">
            <a:avLst/>
          </a:prstGeom>
          <a:noFill/>
          <a:ln w="9525">
            <a:noFill/>
            <a:miter lim="800000"/>
            <a:headEnd/>
            <a:tailEnd/>
          </a:ln>
        </p:spPr>
        <p:txBody>
          <a:bodyPr>
            <a:spAutoFit/>
          </a:bodyPr>
          <a:lstStyle/>
          <a:p>
            <a:pPr algn="just"/>
            <a:r>
              <a:rPr lang="en-US" sz="1300">
                <a:cs typeface="Arial" charset="0"/>
              </a:rPr>
              <a:t>  Bone marrow failure, abnormalities of the skin, nails, and buccal mucosa. Patients with this disease have an increased risk to develop cancer. There is an X-linked, an autosomal recessive, and an autosomal dominant form of the disease, suggesting that several genes might be affected that participate in the same biological pathway. Patients with DC have excessively short telomeres. </a:t>
            </a:r>
            <a:endParaRPr lang="es-ES" sz="1300">
              <a:cs typeface="Arial" charset="0"/>
            </a:endParaRPr>
          </a:p>
        </p:txBody>
      </p:sp>
      <p:pic>
        <p:nvPicPr>
          <p:cNvPr id="17423" name="Picture 11"/>
          <p:cNvPicPr>
            <a:picLocks noChangeAspect="1" noChangeArrowheads="1"/>
          </p:cNvPicPr>
          <p:nvPr/>
        </p:nvPicPr>
        <p:blipFill>
          <a:blip r:embed="rId3" cstate="print"/>
          <a:srcRect l="2698" t="1018" b="23663"/>
          <a:stretch>
            <a:fillRect/>
          </a:stretch>
        </p:blipFill>
        <p:spPr bwMode="auto">
          <a:xfrm>
            <a:off x="9417338" y="6858000"/>
            <a:ext cx="3521061" cy="1722057"/>
          </a:xfrm>
          <a:prstGeom prst="rect">
            <a:avLst/>
          </a:prstGeom>
          <a:noFill/>
          <a:ln w="9525">
            <a:noFill/>
            <a:miter lim="800000"/>
            <a:headEnd/>
            <a:tailEnd/>
          </a:ln>
        </p:spPr>
      </p:pic>
      <p:sp>
        <p:nvSpPr>
          <p:cNvPr id="17414" name="Text Box 12"/>
          <p:cNvSpPr txBox="1">
            <a:spLocks noChangeArrowheads="1"/>
          </p:cNvSpPr>
          <p:nvPr/>
        </p:nvSpPr>
        <p:spPr bwMode="auto">
          <a:xfrm>
            <a:off x="323851" y="1484313"/>
            <a:ext cx="2456763" cy="369332"/>
          </a:xfrm>
          <a:prstGeom prst="rect">
            <a:avLst/>
          </a:prstGeom>
          <a:noFill/>
          <a:ln w="9525">
            <a:noFill/>
            <a:miter lim="800000"/>
            <a:headEnd/>
            <a:tailEnd/>
          </a:ln>
        </p:spPr>
        <p:txBody>
          <a:bodyPr wrap="none">
            <a:spAutoFit/>
          </a:bodyPr>
          <a:lstStyle/>
          <a:p>
            <a:r>
              <a:rPr lang="es-ES" b="1" dirty="0" smtClean="0">
                <a:solidFill>
                  <a:schemeClr val="tx2"/>
                </a:solidFill>
              </a:rPr>
              <a:t>Enfermedad rara(1/10</a:t>
            </a:r>
            <a:r>
              <a:rPr lang="es-ES" b="1" baseline="30000" dirty="0" smtClean="0">
                <a:solidFill>
                  <a:schemeClr val="tx2"/>
                </a:solidFill>
              </a:rPr>
              <a:t>6</a:t>
            </a:r>
            <a:r>
              <a:rPr lang="es-ES" b="1" dirty="0">
                <a:solidFill>
                  <a:schemeClr val="tx2"/>
                </a:solidFill>
              </a:rPr>
              <a:t>)</a:t>
            </a:r>
          </a:p>
        </p:txBody>
      </p:sp>
      <p:grpSp>
        <p:nvGrpSpPr>
          <p:cNvPr id="3" name="Group 18"/>
          <p:cNvGrpSpPr>
            <a:grpSpLocks/>
          </p:cNvGrpSpPr>
          <p:nvPr/>
        </p:nvGrpSpPr>
        <p:grpSpPr bwMode="auto">
          <a:xfrm>
            <a:off x="323851" y="1817688"/>
            <a:ext cx="8208963" cy="4419600"/>
            <a:chOff x="204" y="1145"/>
            <a:chExt cx="5171" cy="2784"/>
          </a:xfrm>
        </p:grpSpPr>
        <p:pic>
          <p:nvPicPr>
            <p:cNvPr id="17421" name="Picture 10" descr="http://www.nature.com/nature/journal/v413/n6854/images/413370aa.2.jpg"/>
            <p:cNvPicPr>
              <a:picLocks noChangeAspect="1" noChangeArrowheads="1"/>
            </p:cNvPicPr>
            <p:nvPr/>
          </p:nvPicPr>
          <p:blipFill>
            <a:blip r:embed="rId4" cstate="print">
              <a:lum bright="-24000" contrast="30000"/>
            </a:blip>
            <a:srcRect/>
            <a:stretch>
              <a:fillRect/>
            </a:stretch>
          </p:blipFill>
          <p:spPr bwMode="auto">
            <a:xfrm>
              <a:off x="2465" y="1145"/>
              <a:ext cx="2910" cy="2784"/>
            </a:xfrm>
            <a:prstGeom prst="rect">
              <a:avLst/>
            </a:prstGeom>
            <a:noFill/>
            <a:ln w="9525">
              <a:noFill/>
              <a:miter lim="800000"/>
              <a:headEnd/>
              <a:tailEnd/>
            </a:ln>
          </p:spPr>
        </p:pic>
        <p:sp>
          <p:nvSpPr>
            <p:cNvPr id="17422" name="Text Box 14"/>
            <p:cNvSpPr txBox="1">
              <a:spLocks noChangeArrowheads="1"/>
            </p:cNvSpPr>
            <p:nvPr/>
          </p:nvSpPr>
          <p:spPr bwMode="auto">
            <a:xfrm>
              <a:off x="204" y="2704"/>
              <a:ext cx="2854" cy="756"/>
            </a:xfrm>
            <a:prstGeom prst="rect">
              <a:avLst/>
            </a:prstGeom>
            <a:noFill/>
            <a:ln w="9525">
              <a:noFill/>
              <a:miter lim="800000"/>
              <a:headEnd/>
              <a:tailEnd/>
            </a:ln>
          </p:spPr>
          <p:txBody>
            <a:bodyPr wrap="none">
              <a:spAutoFit/>
            </a:bodyPr>
            <a:lstStyle/>
            <a:p>
              <a:r>
                <a:rPr lang="es-ES" b="1" dirty="0" smtClean="0">
                  <a:solidFill>
                    <a:schemeClr val="tx2"/>
                  </a:solidFill>
                </a:rPr>
                <a:t>CAUSAS DE MUERTE:</a:t>
              </a:r>
            </a:p>
            <a:p>
              <a:r>
                <a:rPr lang="es-ES" b="1" dirty="0" smtClean="0">
                  <a:solidFill>
                    <a:schemeClr val="tx2"/>
                  </a:solidFill>
                </a:rPr>
                <a:t>85% Fallo de la médula ósea</a:t>
              </a:r>
            </a:p>
            <a:p>
              <a:r>
                <a:rPr lang="es-ES" b="1" dirty="0" smtClean="0">
                  <a:solidFill>
                    <a:schemeClr val="tx2"/>
                  </a:solidFill>
                </a:rPr>
                <a:t>10% Cáncer (carcinoma de células escamosas </a:t>
              </a:r>
            </a:p>
            <a:p>
              <a:r>
                <a:rPr lang="es-ES" b="1" dirty="0" smtClean="0">
                  <a:solidFill>
                    <a:schemeClr val="tx2"/>
                  </a:solidFill>
                </a:rPr>
                <a:t>	      SMD y AML</a:t>
              </a:r>
            </a:p>
          </p:txBody>
        </p:sp>
      </p:grpSp>
      <p:sp>
        <p:nvSpPr>
          <p:cNvPr id="17419" name="Text Box 15"/>
          <p:cNvSpPr txBox="1">
            <a:spLocks noChangeArrowheads="1"/>
          </p:cNvSpPr>
          <p:nvPr/>
        </p:nvSpPr>
        <p:spPr bwMode="auto">
          <a:xfrm>
            <a:off x="309554" y="2420888"/>
            <a:ext cx="3038387" cy="646331"/>
          </a:xfrm>
          <a:prstGeom prst="rect">
            <a:avLst/>
          </a:prstGeom>
          <a:noFill/>
          <a:ln w="9525">
            <a:noFill/>
            <a:miter lim="800000"/>
            <a:headEnd/>
            <a:tailEnd/>
          </a:ln>
        </p:spPr>
        <p:txBody>
          <a:bodyPr wrap="square">
            <a:spAutoFit/>
          </a:bodyPr>
          <a:lstStyle/>
          <a:p>
            <a:r>
              <a:rPr lang="es-ES" b="1" dirty="0" smtClean="0"/>
              <a:t>Pacientes tienen </a:t>
            </a:r>
            <a:r>
              <a:rPr lang="es-ES" b="1" dirty="0" err="1" smtClean="0"/>
              <a:t>teloméros</a:t>
            </a:r>
            <a:r>
              <a:rPr lang="es-ES" b="1" dirty="0" smtClean="0"/>
              <a:t> cortos</a:t>
            </a:r>
            <a:endParaRPr lang="es-ES" b="1" dirty="0"/>
          </a:p>
        </p:txBody>
      </p:sp>
      <p:sp>
        <p:nvSpPr>
          <p:cNvPr id="17417" name="Text Box 51"/>
          <p:cNvSpPr txBox="1">
            <a:spLocks noChangeArrowheads="1"/>
          </p:cNvSpPr>
          <p:nvPr/>
        </p:nvSpPr>
        <p:spPr bwMode="auto">
          <a:xfrm>
            <a:off x="827089" y="260350"/>
            <a:ext cx="7561263" cy="461665"/>
          </a:xfrm>
          <a:prstGeom prst="rect">
            <a:avLst/>
          </a:prstGeom>
          <a:noFill/>
          <a:ln w="9525">
            <a:noFill/>
            <a:miter lim="800000"/>
            <a:headEnd/>
            <a:tailEnd/>
          </a:ln>
        </p:spPr>
        <p:txBody>
          <a:bodyPr>
            <a:spAutoFit/>
          </a:bodyPr>
          <a:lstStyle/>
          <a:p>
            <a:pPr algn="ctr"/>
            <a:r>
              <a:rPr lang="es-ES"/>
              <a:t> </a:t>
            </a:r>
            <a:r>
              <a:rPr lang="es-ES" sz="2400">
                <a:solidFill>
                  <a:schemeClr val="accent2"/>
                </a:solidFill>
                <a:latin typeface="Times New Roman" pitchFamily="18" charset="0"/>
              </a:rPr>
              <a:t>Disqueratosis congénita</a:t>
            </a:r>
          </a:p>
        </p:txBody>
      </p:sp>
      <p:sp>
        <p:nvSpPr>
          <p:cNvPr id="17418" name="Oval 13"/>
          <p:cNvSpPr>
            <a:spLocks noChangeArrowheads="1"/>
          </p:cNvSpPr>
          <p:nvPr/>
        </p:nvSpPr>
        <p:spPr bwMode="auto">
          <a:xfrm>
            <a:off x="3635377" y="4724401"/>
            <a:ext cx="3744913" cy="504825"/>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1467544"/>
            <a:ext cx="4572000" cy="338554"/>
          </a:xfrm>
          <a:prstGeom prst="rect">
            <a:avLst/>
          </a:prstGeom>
        </p:spPr>
        <p:txBody>
          <a:bodyPr wrap="square">
            <a:spAutoFit/>
          </a:bodyPr>
          <a:lstStyle/>
          <a:p>
            <a:r>
              <a:rPr lang="es-ES" sz="1600" b="1" dirty="0" err="1" smtClean="0">
                <a:latin typeface="Arial" pitchFamily="34" charset="0"/>
                <a:cs typeface="Arial" pitchFamily="34" charset="0"/>
              </a:rPr>
              <a:t>Dyskeratosis</a:t>
            </a:r>
            <a:r>
              <a:rPr lang="es-ES" sz="1600" b="1" dirty="0" smtClean="0">
                <a:latin typeface="Arial" pitchFamily="34" charset="0"/>
                <a:cs typeface="Arial" pitchFamily="34" charset="0"/>
              </a:rPr>
              <a:t> </a:t>
            </a:r>
            <a:r>
              <a:rPr lang="es-ES" sz="1600" b="1" dirty="0" err="1" smtClean="0">
                <a:latin typeface="Arial" pitchFamily="34" charset="0"/>
                <a:cs typeface="Arial" pitchFamily="34" charset="0"/>
              </a:rPr>
              <a:t>congenita</a:t>
            </a:r>
            <a:r>
              <a:rPr lang="es-ES" sz="1600" b="1" dirty="0" smtClean="0">
                <a:latin typeface="Arial" pitchFamily="34" charset="0"/>
                <a:cs typeface="Arial" pitchFamily="34" charset="0"/>
              </a:rPr>
              <a:t> (DC)</a:t>
            </a:r>
          </a:p>
        </p:txBody>
      </p:sp>
      <p:sp>
        <p:nvSpPr>
          <p:cNvPr id="32772" name="AutoShape 4" descr="A model of dyskeratosis congenita pathology. Mutations in telomerase and shelterin components cause excessive telomere attrition and may increase the response to normal DNA damage, a process which is exacerbated by environmental stresses. This leads to premature cell death and chromosome instability which eventually either exhausts the stem cell reserve or results in haematological or non-haematological cancers."/>
          <p:cNvSpPr>
            <a:spLocks noChangeAspect="1" noChangeArrowheads="1"/>
          </p:cNvSpPr>
          <p:nvPr/>
        </p:nvSpPr>
        <p:spPr bwMode="auto">
          <a:xfrm>
            <a:off x="-304800" y="-132352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4" name="18 Grupo"/>
          <p:cNvGrpSpPr>
            <a:grpSpLocks noChangeAspect="1"/>
          </p:cNvGrpSpPr>
          <p:nvPr/>
        </p:nvGrpSpPr>
        <p:grpSpPr>
          <a:xfrm>
            <a:off x="179890" y="1462337"/>
            <a:ext cx="5751989" cy="1534615"/>
            <a:chOff x="827584" y="1700808"/>
            <a:chExt cx="5400600" cy="1440865"/>
          </a:xfrm>
        </p:grpSpPr>
        <p:sp>
          <p:nvSpPr>
            <p:cNvPr id="13" name="12 Rectángulo redondeado"/>
            <p:cNvSpPr/>
            <p:nvPr/>
          </p:nvSpPr>
          <p:spPr>
            <a:xfrm>
              <a:off x="827584" y="1700808"/>
              <a:ext cx="5400600" cy="1440160"/>
            </a:xfrm>
            <a:prstGeom prst="roundRect">
              <a:avLst>
                <a:gd name="adj" fmla="val 8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272317" y="2924943"/>
              <a:ext cx="1955394" cy="216730"/>
            </a:xfrm>
            <a:prstGeom prst="rect">
              <a:avLst/>
            </a:prstGeom>
          </p:spPr>
          <p:txBody>
            <a:bodyPr wrap="none">
              <a:spAutoFit/>
            </a:bodyPr>
            <a:lstStyle/>
            <a:p>
              <a:pPr algn="r"/>
              <a:r>
                <a:rPr lang="en-US" sz="900" dirty="0" smtClean="0">
                  <a:latin typeface="Arial" pitchFamily="34" charset="0"/>
                  <a:cs typeface="Arial" pitchFamily="34" charset="0"/>
                </a:rPr>
                <a:t>www.veomed.com/va031429682010 </a:t>
              </a:r>
              <a:endParaRPr lang="es-ES" sz="900" dirty="0">
                <a:latin typeface="Arial" pitchFamily="34" charset="0"/>
                <a:cs typeface="Arial" pitchFamily="34" charset="0"/>
              </a:endParaRPr>
            </a:p>
          </p:txBody>
        </p:sp>
        <p:pic>
          <p:nvPicPr>
            <p:cNvPr id="14" name="Picture 2" descr="http://www.veomed.com/files/powerpoints_images/node283559/Slide3.JPG"/>
            <p:cNvPicPr>
              <a:picLocks noChangeAspect="1" noChangeArrowheads="1"/>
            </p:cNvPicPr>
            <p:nvPr/>
          </p:nvPicPr>
          <p:blipFill>
            <a:blip r:embed="rId2" cstate="print">
              <a:clrChange>
                <a:clrFrom>
                  <a:srgbClr val="F9EED0"/>
                </a:clrFrom>
                <a:clrTo>
                  <a:srgbClr val="F9EED0">
                    <a:alpha val="0"/>
                  </a:srgbClr>
                </a:clrTo>
              </a:clrChange>
            </a:blip>
            <a:srcRect l="2401" t="37610" r="65012" b="36989"/>
            <a:stretch>
              <a:fillRect/>
            </a:stretch>
          </p:blipFill>
          <p:spPr bwMode="auto">
            <a:xfrm>
              <a:off x="1038225" y="1817390"/>
              <a:ext cx="1695450" cy="990600"/>
            </a:xfrm>
            <a:prstGeom prst="rect">
              <a:avLst/>
            </a:prstGeom>
            <a:noFill/>
          </p:spPr>
        </p:pic>
        <p:pic>
          <p:nvPicPr>
            <p:cNvPr id="17" name="Picture 2" descr="http://www.veomed.com/files/powerpoints_images/node283559/Slide3.JPG"/>
            <p:cNvPicPr>
              <a:picLocks noChangeAspect="1" noChangeArrowheads="1"/>
            </p:cNvPicPr>
            <p:nvPr/>
          </p:nvPicPr>
          <p:blipFill>
            <a:blip r:embed="rId2" cstate="print">
              <a:clrChange>
                <a:clrFrom>
                  <a:srgbClr val="F9EED0"/>
                </a:clrFrom>
                <a:clrTo>
                  <a:srgbClr val="F9EED0">
                    <a:alpha val="0"/>
                  </a:srgbClr>
                </a:clrTo>
              </a:clrChange>
            </a:blip>
            <a:srcRect l="66109" t="37854" r="1698" b="36990"/>
            <a:stretch>
              <a:fillRect/>
            </a:stretch>
          </p:blipFill>
          <p:spPr bwMode="auto">
            <a:xfrm>
              <a:off x="2779351" y="1817390"/>
              <a:ext cx="1674965" cy="981074"/>
            </a:xfrm>
            <a:prstGeom prst="rect">
              <a:avLst/>
            </a:prstGeom>
            <a:noFill/>
          </p:spPr>
        </p:pic>
        <p:pic>
          <p:nvPicPr>
            <p:cNvPr id="18" name="Picture 2" descr="http://www.veomed.com/files/powerpoints_images/node283559/Slide3.JPG"/>
            <p:cNvPicPr>
              <a:picLocks noChangeAspect="1" noChangeArrowheads="1"/>
            </p:cNvPicPr>
            <p:nvPr/>
          </p:nvPicPr>
          <p:blipFill>
            <a:blip r:embed="rId2" cstate="print">
              <a:clrChange>
                <a:clrFrom>
                  <a:srgbClr val="F9EED0"/>
                </a:clrFrom>
                <a:clrTo>
                  <a:srgbClr val="F9EED0">
                    <a:alpha val="0"/>
                  </a:srgbClr>
                </a:clrTo>
              </a:clrChange>
            </a:blip>
            <a:srcRect l="67757" t="69409" r="1698" b="5413"/>
            <a:stretch>
              <a:fillRect/>
            </a:stretch>
          </p:blipFill>
          <p:spPr bwMode="auto">
            <a:xfrm>
              <a:off x="4499992" y="1817390"/>
              <a:ext cx="1589240" cy="981930"/>
            </a:xfrm>
            <a:prstGeom prst="rect">
              <a:avLst/>
            </a:prstGeom>
            <a:noFill/>
          </p:spPr>
        </p:pic>
      </p:grpSp>
      <p:sp>
        <p:nvSpPr>
          <p:cNvPr id="20" name="19 CuadroTexto"/>
          <p:cNvSpPr txBox="1"/>
          <p:nvPr/>
        </p:nvSpPr>
        <p:spPr>
          <a:xfrm>
            <a:off x="107504" y="2922917"/>
            <a:ext cx="4356863" cy="712183"/>
          </a:xfrm>
          <a:prstGeom prst="rect">
            <a:avLst/>
          </a:prstGeom>
          <a:noFill/>
        </p:spPr>
        <p:txBody>
          <a:bodyPr wrap="square" rtlCol="0">
            <a:spAutoFit/>
          </a:bodyPr>
          <a:lstStyle/>
          <a:p>
            <a:pPr>
              <a:lnSpc>
                <a:spcPct val="125000"/>
              </a:lnSpc>
            </a:pPr>
            <a:r>
              <a:rPr lang="es-ES" sz="1400" dirty="0" err="1" smtClean="0">
                <a:latin typeface="Arial" pitchFamily="34" charset="0"/>
                <a:cs typeface="Arial" pitchFamily="34" charset="0"/>
              </a:rPr>
              <a:t>Bone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marrow</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failure</a:t>
            </a:r>
            <a:r>
              <a:rPr lang="es-ES" sz="1400" dirty="0" smtClean="0">
                <a:latin typeface="Arial" pitchFamily="34" charset="0"/>
                <a:cs typeface="Arial" pitchFamily="34" charset="0"/>
              </a:rPr>
              <a:t> (85 %)</a:t>
            </a:r>
          </a:p>
          <a:p>
            <a:pPr>
              <a:lnSpc>
                <a:spcPct val="50000"/>
              </a:lnSpc>
            </a:pPr>
            <a:endParaRPr lang="es-ES" sz="1400" dirty="0" smtClean="0">
              <a:latin typeface="Arial" pitchFamily="34" charset="0"/>
              <a:cs typeface="Arial" pitchFamily="34" charset="0"/>
            </a:endParaRPr>
          </a:p>
          <a:p>
            <a:pPr>
              <a:lnSpc>
                <a:spcPct val="125000"/>
              </a:lnSpc>
            </a:pPr>
            <a:r>
              <a:rPr lang="es-ES" sz="1400" dirty="0" err="1" smtClean="0">
                <a:latin typeface="Arial" pitchFamily="34" charset="0"/>
                <a:cs typeface="Arial" pitchFamily="34" charset="0"/>
              </a:rPr>
              <a:t>Genetic</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anticipation</a:t>
            </a:r>
            <a:r>
              <a:rPr lang="es-ES" sz="1400" dirty="0" smtClean="0">
                <a:latin typeface="Arial" pitchFamily="34" charset="0"/>
                <a:cs typeface="Arial" pitchFamily="34" charset="0"/>
              </a:rPr>
              <a:t> (</a:t>
            </a:r>
            <a:r>
              <a:rPr lang="es-ES" sz="1400" i="1" dirty="0" smtClean="0">
                <a:latin typeface="Arial" pitchFamily="34" charset="0"/>
                <a:cs typeface="Arial" pitchFamily="34" charset="0"/>
              </a:rPr>
              <a:t>TERT</a:t>
            </a:r>
            <a:r>
              <a:rPr lang="es-ES" sz="1400" dirty="0" smtClean="0">
                <a:latin typeface="Arial" pitchFamily="34" charset="0"/>
                <a:cs typeface="Arial" pitchFamily="34" charset="0"/>
              </a:rPr>
              <a:t> and </a:t>
            </a:r>
            <a:r>
              <a:rPr lang="es-ES" sz="1400" i="1" dirty="0" smtClean="0">
                <a:latin typeface="Arial" pitchFamily="34" charset="0"/>
                <a:cs typeface="Arial" pitchFamily="34" charset="0"/>
              </a:rPr>
              <a:t>TR</a:t>
            </a:r>
            <a:r>
              <a:rPr lang="es-ES" sz="1400" dirty="0" smtClean="0">
                <a:latin typeface="Arial" pitchFamily="34" charset="0"/>
                <a:cs typeface="Arial" pitchFamily="34" charset="0"/>
              </a:rPr>
              <a:t>)</a:t>
            </a:r>
          </a:p>
        </p:txBody>
      </p:sp>
      <p:sp>
        <p:nvSpPr>
          <p:cNvPr id="21" name="20 CuadroTexto"/>
          <p:cNvSpPr txBox="1"/>
          <p:nvPr/>
        </p:nvSpPr>
        <p:spPr>
          <a:xfrm>
            <a:off x="107882" y="1123866"/>
            <a:ext cx="5616246" cy="307777"/>
          </a:xfrm>
          <a:prstGeom prst="rect">
            <a:avLst/>
          </a:prstGeom>
          <a:noFill/>
        </p:spPr>
        <p:txBody>
          <a:bodyPr wrap="square" rtlCol="0">
            <a:spAutoFit/>
          </a:bodyPr>
          <a:lstStyle/>
          <a:p>
            <a:r>
              <a:rPr lang="es-ES" sz="1400" dirty="0" err="1" smtClean="0">
                <a:latin typeface="Arial" pitchFamily="34" charset="0"/>
                <a:cs typeface="Arial" pitchFamily="34" charset="0"/>
              </a:rPr>
              <a:t>Abnormal</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skin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pigmentation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nail</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dystrophy</a:t>
            </a:r>
            <a:r>
              <a:rPr lang="es-ES" sz="1400" dirty="0" smtClean="0">
                <a:latin typeface="Arial" pitchFamily="34" charset="0"/>
                <a:cs typeface="Arial" pitchFamily="34" charset="0"/>
              </a:rPr>
              <a:t> and oral </a:t>
            </a:r>
            <a:r>
              <a:rPr lang="es-ES" sz="1400" dirty="0" err="1" smtClean="0">
                <a:latin typeface="Arial" pitchFamily="34" charset="0"/>
                <a:cs typeface="Arial" pitchFamily="34" charset="0"/>
              </a:rPr>
              <a:t>leukoplakia</a:t>
            </a:r>
            <a:endParaRPr lang="es-ES" sz="1400" dirty="0" smtClean="0">
              <a:latin typeface="Arial" pitchFamily="34" charset="0"/>
              <a:cs typeface="Arial" pitchFamily="34" charset="0"/>
              <a:sym typeface="Wingdings" pitchFamily="2" charset="2"/>
            </a:endParaRPr>
          </a:p>
        </p:txBody>
      </p:sp>
      <p:grpSp>
        <p:nvGrpSpPr>
          <p:cNvPr id="7" name="21 Grupo"/>
          <p:cNvGrpSpPr/>
          <p:nvPr/>
        </p:nvGrpSpPr>
        <p:grpSpPr>
          <a:xfrm>
            <a:off x="112837" y="3331255"/>
            <a:ext cx="8884744" cy="3489393"/>
            <a:chOff x="112837" y="3331255"/>
            <a:chExt cx="8884744" cy="3489393"/>
          </a:xfrm>
        </p:grpSpPr>
        <p:grpSp>
          <p:nvGrpSpPr>
            <p:cNvPr id="8" name="36 Grupo"/>
            <p:cNvGrpSpPr/>
            <p:nvPr/>
          </p:nvGrpSpPr>
          <p:grpSpPr>
            <a:xfrm>
              <a:off x="112837" y="3331255"/>
              <a:ext cx="8793484" cy="3273350"/>
              <a:chOff x="112837" y="2855268"/>
              <a:chExt cx="8793484" cy="3273350"/>
            </a:xfrm>
          </p:grpSpPr>
          <p:pic>
            <p:nvPicPr>
              <p:cNvPr id="23" name="Picture 2" descr="Figure 2."/>
              <p:cNvPicPr>
                <a:picLocks noChangeAspect="1" noChangeArrowheads="1"/>
              </p:cNvPicPr>
              <p:nvPr/>
            </p:nvPicPr>
            <p:blipFill>
              <a:blip r:embed="rId3" cstate="print"/>
              <a:srcRect/>
              <a:stretch>
                <a:fillRect/>
              </a:stretch>
            </p:blipFill>
            <p:spPr bwMode="auto">
              <a:xfrm>
                <a:off x="4528591" y="2855268"/>
                <a:ext cx="4377730" cy="3273350"/>
              </a:xfrm>
              <a:prstGeom prst="rect">
                <a:avLst/>
              </a:prstGeom>
              <a:noFill/>
            </p:spPr>
          </p:pic>
          <p:sp>
            <p:nvSpPr>
              <p:cNvPr id="26" name="25 Rectángulo"/>
              <p:cNvSpPr/>
              <p:nvPr/>
            </p:nvSpPr>
            <p:spPr>
              <a:xfrm>
                <a:off x="112837" y="3198118"/>
                <a:ext cx="4243139" cy="604461"/>
              </a:xfrm>
              <a:prstGeom prst="rect">
                <a:avLst/>
              </a:prstGeom>
            </p:spPr>
            <p:txBody>
              <a:bodyPr wrap="square">
                <a:spAutoFit/>
              </a:bodyPr>
              <a:lstStyle/>
              <a:p>
                <a:pPr>
                  <a:lnSpc>
                    <a:spcPct val="125000"/>
                  </a:lnSpc>
                </a:pPr>
                <a:r>
                  <a:rPr lang="es-ES" sz="1400" dirty="0" err="1" smtClean="0">
                    <a:latin typeface="Arial" pitchFamily="34" charset="0"/>
                    <a:cs typeface="Arial" pitchFamily="34" charset="0"/>
                  </a:rPr>
                  <a:t>Genetically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heterogeneous</a:t>
                </a:r>
                <a:r>
                  <a:rPr lang="es-ES" sz="1400" dirty="0" smtClean="0">
                    <a:latin typeface="Arial" pitchFamily="34" charset="0"/>
                    <a:cs typeface="Arial" pitchFamily="34" charset="0"/>
                  </a:rPr>
                  <a:t> </a:t>
                </a:r>
                <a:r>
                  <a:rPr lang="es-ES" sz="1100" dirty="0" smtClean="0">
                    <a:latin typeface="Arial" pitchFamily="34" charset="0"/>
                    <a:cs typeface="Arial" pitchFamily="34" charset="0"/>
                    <a:sym typeface="Wingdings" pitchFamily="2" charset="2"/>
                  </a:rPr>
                  <a:t></a:t>
                </a:r>
                <a:r>
                  <a:rPr lang="es-ES" sz="1400" dirty="0" smtClean="0">
                    <a:latin typeface="Arial" pitchFamily="34" charset="0"/>
                    <a:cs typeface="Arial" pitchFamily="34" charset="0"/>
                    <a:sym typeface="Wingdings" pitchFamily="2" charset="2"/>
                  </a:rPr>
                  <a:t> </a:t>
                </a:r>
                <a:r>
                  <a:rPr lang="es-ES" sz="1400" dirty="0" err="1" smtClean="0">
                    <a:latin typeface="Arial" pitchFamily="34" charset="0"/>
                    <a:cs typeface="Arial" pitchFamily="34" charset="0"/>
                    <a:sym typeface="Wingdings" pitchFamily="2" charset="2"/>
                  </a:rPr>
                  <a:t>highly</a:t>
                </a:r>
                <a:r>
                  <a:rPr lang="es-ES" sz="1400" dirty="0" smtClean="0">
                    <a:latin typeface="Arial" pitchFamily="34" charset="0"/>
                    <a:cs typeface="Arial" pitchFamily="34" charset="0"/>
                    <a:sym typeface="Wingdings" pitchFamily="2" charset="2"/>
                  </a:rPr>
                  <a:t> </a:t>
                </a:r>
                <a:r>
                  <a:rPr lang="es-ES" sz="1400" dirty="0" smtClean="0">
                    <a:latin typeface="Arial" pitchFamily="34" charset="0"/>
                    <a:cs typeface="Arial" pitchFamily="34" charset="0"/>
                  </a:rPr>
                  <a:t>variable </a:t>
                </a:r>
                <a:r>
                  <a:rPr lang="es-ES" sz="1400" dirty="0" err="1" smtClean="0">
                    <a:latin typeface="Arial" pitchFamily="34" charset="0"/>
                    <a:cs typeface="Arial" pitchFamily="34" charset="0"/>
                  </a:rPr>
                  <a:t>penetrance</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expressivity</a:t>
                </a:r>
                <a:endParaRPr lang="es-ES" sz="1400" dirty="0">
                  <a:latin typeface="Arial" pitchFamily="34" charset="0"/>
                  <a:cs typeface="Arial" pitchFamily="34" charset="0"/>
                </a:endParaRPr>
              </a:p>
            </p:txBody>
          </p:sp>
        </p:grpSp>
        <p:sp>
          <p:nvSpPr>
            <p:cNvPr id="33" name="32 Rectángulo"/>
            <p:cNvSpPr/>
            <p:nvPr/>
          </p:nvSpPr>
          <p:spPr>
            <a:xfrm>
              <a:off x="7056024" y="6589816"/>
              <a:ext cx="1941557" cy="230832"/>
            </a:xfrm>
            <a:prstGeom prst="rect">
              <a:avLst/>
            </a:prstGeom>
          </p:spPr>
          <p:txBody>
            <a:bodyPr wrap="none">
              <a:spAutoFit/>
            </a:bodyPr>
            <a:lstStyle/>
            <a:p>
              <a:r>
                <a:rPr lang="en-US" sz="900" dirty="0" smtClean="0">
                  <a:latin typeface="Arial" pitchFamily="34" charset="0"/>
                  <a:cs typeface="Arial" pitchFamily="34" charset="0"/>
                </a:rPr>
                <a:t>Adapted from </a:t>
              </a:r>
              <a:r>
                <a:rPr lang="en-US" sz="900" dirty="0" err="1" smtClean="0">
                  <a:latin typeface="Arial" pitchFamily="34" charset="0"/>
                  <a:cs typeface="Arial" pitchFamily="34" charset="0"/>
                </a:rPr>
                <a:t>Bessler</a:t>
              </a:r>
              <a:r>
                <a:rPr lang="en-US" sz="900" dirty="0" smtClean="0">
                  <a:latin typeface="Arial" pitchFamily="34" charset="0"/>
                  <a:cs typeface="Arial" pitchFamily="34" charset="0"/>
                </a:rPr>
                <a:t> </a:t>
              </a:r>
              <a:r>
                <a:rPr lang="en-US" sz="900" i="1" dirty="0" smtClean="0">
                  <a:latin typeface="Arial" pitchFamily="34" charset="0"/>
                  <a:cs typeface="Arial" pitchFamily="34" charset="0"/>
                </a:rPr>
                <a:t>et al. </a:t>
              </a:r>
              <a:r>
                <a:rPr lang="en-US" sz="900" dirty="0" smtClean="0">
                  <a:latin typeface="Arial" pitchFamily="34" charset="0"/>
                  <a:cs typeface="Arial" pitchFamily="34" charset="0"/>
                </a:rPr>
                <a:t>(2007)</a:t>
              </a:r>
              <a:endParaRPr lang="es-ES" sz="900" dirty="0">
                <a:latin typeface="Arial" pitchFamily="34" charset="0"/>
                <a:cs typeface="Arial" pitchFamily="34" charset="0"/>
              </a:endParaRPr>
            </a:p>
          </p:txBody>
        </p:sp>
      </p:grpSp>
      <p:sp>
        <p:nvSpPr>
          <p:cNvPr id="22" name="Rectangle 4"/>
          <p:cNvSpPr>
            <a:spLocks noChangeArrowheads="1"/>
          </p:cNvSpPr>
          <p:nvPr/>
        </p:nvSpPr>
        <p:spPr bwMode="auto">
          <a:xfrm>
            <a:off x="3006522" y="457200"/>
            <a:ext cx="3161124" cy="397545"/>
          </a:xfrm>
          <a:prstGeom prst="rect">
            <a:avLst/>
          </a:prstGeom>
          <a:noFill/>
          <a:ln w="12700">
            <a:noFill/>
            <a:miter lim="800000"/>
            <a:headEnd/>
            <a:tailEnd/>
          </a:ln>
          <a:effectLst/>
        </p:spPr>
        <p:txBody>
          <a:bodyPr wrap="none" lIns="90488" tIns="44450" rIns="90488" bIns="44450">
            <a:spAutoFit/>
          </a:bodyPr>
          <a:lstStyle/>
          <a:p>
            <a:pPr algn="ctr" eaLnBrk="0" hangingPunct="0"/>
            <a:r>
              <a:rPr lang="es-ES_tradnl" sz="2000" b="1" dirty="0" err="1" smtClean="0">
                <a:solidFill>
                  <a:schemeClr val="tx2"/>
                </a:solidFill>
                <a:latin typeface="Helvetica" pitchFamily="34" charset="0"/>
              </a:rPr>
              <a:t>Disqueratosis</a:t>
            </a:r>
            <a:r>
              <a:rPr lang="es-ES_tradnl" sz="2000" b="1" dirty="0" smtClean="0">
                <a:solidFill>
                  <a:schemeClr val="tx2"/>
                </a:solidFill>
                <a:latin typeface="Helvetica" pitchFamily="34" charset="0"/>
              </a:rPr>
              <a:t> congénita</a:t>
            </a:r>
            <a:endParaRPr lang="es-ES_tradnl" sz="2000" b="1" dirty="0">
              <a:solidFill>
                <a:schemeClr val="tx2"/>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10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Fondo diapos PROYECT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467544" y="2564904"/>
            <a:ext cx="8496944" cy="2862322"/>
          </a:xfrm>
          <a:prstGeom prst="rect">
            <a:avLst/>
          </a:prstGeom>
          <a:noFill/>
        </p:spPr>
        <p:txBody>
          <a:bodyPr wrap="square" rtlCol="0">
            <a:spAutoFit/>
          </a:bodyPr>
          <a:lstStyle/>
          <a:p>
            <a:r>
              <a:rPr lang="es-ES" sz="2000" b="1" dirty="0" smtClean="0"/>
              <a:t>1-</a:t>
            </a:r>
            <a:r>
              <a:rPr lang="es-ES" sz="2000" dirty="0" smtClean="0"/>
              <a:t>Función extracurricular del componente de RNA de la </a:t>
            </a:r>
            <a:r>
              <a:rPr lang="es-ES" sz="2000" dirty="0" err="1" smtClean="0">
                <a:solidFill>
                  <a:srgbClr val="FF0000"/>
                </a:solidFill>
              </a:rPr>
              <a:t>Telomerasa</a:t>
            </a:r>
            <a:r>
              <a:rPr lang="es-ES" sz="2000" dirty="0" smtClean="0"/>
              <a:t> en </a:t>
            </a:r>
            <a:r>
              <a:rPr lang="en-US" sz="2000" dirty="0" err="1" smtClean="0"/>
              <a:t>hematopoyesis</a:t>
            </a:r>
            <a:r>
              <a:rPr lang="en-US" sz="2000" dirty="0" smtClean="0"/>
              <a:t>: </a:t>
            </a:r>
            <a:r>
              <a:rPr lang="en-US" sz="2000" dirty="0" err="1" smtClean="0"/>
              <a:t>Nuevas</a:t>
            </a:r>
            <a:r>
              <a:rPr lang="en-US" sz="2000" dirty="0" smtClean="0"/>
              <a:t> </a:t>
            </a:r>
            <a:r>
              <a:rPr lang="en-US" sz="2000" dirty="0" err="1" smtClean="0">
                <a:solidFill>
                  <a:srgbClr val="FF0000"/>
                </a:solidFill>
              </a:rPr>
              <a:t>terapias</a:t>
            </a:r>
            <a:r>
              <a:rPr lang="en-US" sz="2000" dirty="0" smtClean="0"/>
              <a:t>. </a:t>
            </a:r>
            <a:r>
              <a:rPr lang="en-US" i="1" dirty="0" smtClean="0"/>
              <a:t>01/01/2016 - 31/12/2018. </a:t>
            </a:r>
            <a:r>
              <a:rPr lang="en-US" i="1" u="wavyHeavy" dirty="0" smtClean="0">
                <a:uFill>
                  <a:solidFill>
                    <a:srgbClr val="92D050"/>
                  </a:solidFill>
                </a:uFill>
              </a:rPr>
              <a:t>FUNDACIÓN SÉNECA</a:t>
            </a:r>
          </a:p>
          <a:p>
            <a:endParaRPr lang="en-US" sz="2000" dirty="0" smtClean="0"/>
          </a:p>
          <a:p>
            <a:r>
              <a:rPr lang="es-ES" sz="2000" b="1" dirty="0" smtClean="0"/>
              <a:t>2-</a:t>
            </a:r>
            <a:r>
              <a:rPr lang="es-ES" sz="2000" dirty="0" smtClean="0"/>
              <a:t> Modelando el impacto de la </a:t>
            </a:r>
            <a:r>
              <a:rPr lang="es-ES" sz="2000" dirty="0" err="1" smtClean="0">
                <a:solidFill>
                  <a:srgbClr val="FF0000"/>
                </a:solidFill>
              </a:rPr>
              <a:t>telomerasa</a:t>
            </a:r>
            <a:r>
              <a:rPr lang="es-ES" sz="2000" dirty="0" smtClean="0"/>
              <a:t> en </a:t>
            </a:r>
            <a:r>
              <a:rPr lang="es-ES" sz="2000" dirty="0" err="1" smtClean="0">
                <a:solidFill>
                  <a:srgbClr val="FF0000"/>
                </a:solidFill>
              </a:rPr>
              <a:t>disqueratosis</a:t>
            </a:r>
            <a:r>
              <a:rPr lang="es-ES" sz="2000" dirty="0" smtClean="0">
                <a:solidFill>
                  <a:srgbClr val="FF0000"/>
                </a:solidFill>
              </a:rPr>
              <a:t> congénita</a:t>
            </a:r>
            <a:r>
              <a:rPr lang="es-ES" sz="2000" dirty="0" smtClean="0"/>
              <a:t>: Nuevas </a:t>
            </a:r>
            <a:r>
              <a:rPr lang="es-ES" sz="2000" dirty="0" smtClean="0">
                <a:solidFill>
                  <a:srgbClr val="FF0000"/>
                </a:solidFill>
              </a:rPr>
              <a:t>dianas </a:t>
            </a:r>
            <a:r>
              <a:rPr lang="en-US" sz="2000" dirty="0" err="1" smtClean="0">
                <a:solidFill>
                  <a:srgbClr val="FF0000"/>
                </a:solidFill>
              </a:rPr>
              <a:t>terapéuticas</a:t>
            </a:r>
            <a:r>
              <a:rPr lang="en-US" sz="2000" dirty="0" smtClean="0">
                <a:solidFill>
                  <a:srgbClr val="FF0000"/>
                </a:solidFill>
              </a:rPr>
              <a:t> y </a:t>
            </a:r>
            <a:r>
              <a:rPr lang="en-US" sz="2000" dirty="0" err="1" smtClean="0">
                <a:solidFill>
                  <a:srgbClr val="FF0000"/>
                </a:solidFill>
              </a:rPr>
              <a:t>tratamiento</a:t>
            </a:r>
            <a:r>
              <a:rPr lang="en-US" sz="2000" dirty="0" smtClean="0"/>
              <a:t> </a:t>
            </a:r>
            <a:r>
              <a:rPr lang="en-US" i="1" dirty="0" smtClean="0"/>
              <a:t>01/01/2014 - 31/12/2016. </a:t>
            </a:r>
            <a:r>
              <a:rPr lang="en-US" i="1" u="wavyHeavy" dirty="0" err="1" smtClean="0">
                <a:uFill>
                  <a:solidFill>
                    <a:srgbClr val="92D050"/>
                  </a:solidFill>
                </a:uFill>
              </a:rPr>
              <a:t>iscIII</a:t>
            </a:r>
            <a:endParaRPr lang="en-US" i="1" u="wavyHeavy" dirty="0" smtClean="0">
              <a:uFill>
                <a:solidFill>
                  <a:srgbClr val="92D050"/>
                </a:solidFill>
              </a:uFill>
            </a:endParaRPr>
          </a:p>
          <a:p>
            <a:endParaRPr lang="es-ES" sz="2000" b="1" dirty="0" smtClean="0"/>
          </a:p>
          <a:p>
            <a:r>
              <a:rPr lang="es-ES" sz="2000" b="1" dirty="0" smtClean="0"/>
              <a:t>3-</a:t>
            </a:r>
            <a:r>
              <a:rPr lang="es-ES" sz="2000" dirty="0" smtClean="0"/>
              <a:t> Papel de la </a:t>
            </a:r>
            <a:r>
              <a:rPr lang="es-ES" sz="2000" dirty="0" err="1" smtClean="0">
                <a:solidFill>
                  <a:srgbClr val="FF0000"/>
                </a:solidFill>
              </a:rPr>
              <a:t>telomerasa</a:t>
            </a:r>
            <a:r>
              <a:rPr lang="es-ES" sz="2000" dirty="0" smtClean="0"/>
              <a:t> en la </a:t>
            </a:r>
            <a:r>
              <a:rPr lang="es-ES" sz="2000" dirty="0" err="1" smtClean="0">
                <a:solidFill>
                  <a:srgbClr val="FF0000"/>
                </a:solidFill>
              </a:rPr>
              <a:t>disqueratosis</a:t>
            </a:r>
            <a:r>
              <a:rPr lang="es-ES" sz="2000" dirty="0" smtClean="0">
                <a:solidFill>
                  <a:srgbClr val="FF0000"/>
                </a:solidFill>
              </a:rPr>
              <a:t> congénita </a:t>
            </a:r>
            <a:r>
              <a:rPr lang="es-ES" sz="2000" dirty="0" smtClean="0"/>
              <a:t>y en el cáncer: Nuevas estrategias para la identificación de </a:t>
            </a:r>
            <a:r>
              <a:rPr lang="es-ES" sz="2000" dirty="0" smtClean="0">
                <a:solidFill>
                  <a:srgbClr val="FF0000"/>
                </a:solidFill>
              </a:rPr>
              <a:t>dianas terapéuticas </a:t>
            </a:r>
            <a:r>
              <a:rPr lang="es-ES" sz="2000" dirty="0" smtClean="0"/>
              <a:t>y medicamentos </a:t>
            </a:r>
            <a:r>
              <a:rPr lang="es-ES" sz="2000" dirty="0" err="1" smtClean="0"/>
              <a:t>antienvejecimiento</a:t>
            </a:r>
            <a:r>
              <a:rPr lang="es-ES" sz="2000" dirty="0" smtClean="0"/>
              <a:t> y antitumorales</a:t>
            </a:r>
            <a:r>
              <a:rPr lang="en-US" sz="2000" dirty="0" smtClean="0"/>
              <a:t> </a:t>
            </a:r>
            <a:r>
              <a:rPr lang="en-US" i="1" dirty="0" smtClean="0"/>
              <a:t>01/01/2010 - 31/12/2013. </a:t>
            </a:r>
            <a:r>
              <a:rPr lang="en-US" i="1" u="wavyHeavy" dirty="0" err="1" smtClean="0">
                <a:uFill>
                  <a:solidFill>
                    <a:srgbClr val="92D050"/>
                  </a:solidFill>
                </a:uFill>
              </a:rPr>
              <a:t>iscIII</a:t>
            </a:r>
            <a:endParaRPr lang="es-ES" b="1" i="1" dirty="0" smtClean="0"/>
          </a:p>
        </p:txBody>
      </p:sp>
      <p:sp>
        <p:nvSpPr>
          <p:cNvPr id="10" name="9 CuadroTexto"/>
          <p:cNvSpPr txBox="1"/>
          <p:nvPr/>
        </p:nvSpPr>
        <p:spPr>
          <a:xfrm>
            <a:off x="1467174" y="188640"/>
            <a:ext cx="7920880" cy="461665"/>
          </a:xfrm>
          <a:prstGeom prst="rect">
            <a:avLst/>
          </a:prstGeom>
          <a:noFill/>
        </p:spPr>
        <p:txBody>
          <a:bodyPr wrap="square" rtlCol="0">
            <a:spAutoFit/>
          </a:bodyPr>
          <a:lstStyle/>
          <a:p>
            <a:r>
              <a:rPr lang="es-ES" sz="2300" b="1" dirty="0" smtClean="0">
                <a:solidFill>
                  <a:schemeClr val="bg1">
                    <a:lumMod val="50000"/>
                  </a:schemeClr>
                </a:solidFill>
              </a:rPr>
              <a:t>3- ENFERMEDADES DIGESTIVAS Y ENDOCRINO-METABÓLICAS</a:t>
            </a:r>
            <a:endParaRPr lang="es-ES" sz="2300" b="1" dirty="0">
              <a:solidFill>
                <a:schemeClr val="bg1">
                  <a:lumMod val="50000"/>
                </a:schemeClr>
              </a:solidFill>
            </a:endParaRPr>
          </a:p>
        </p:txBody>
      </p:sp>
      <p:sp>
        <p:nvSpPr>
          <p:cNvPr id="11" name="10 CuadroTexto"/>
          <p:cNvSpPr txBox="1"/>
          <p:nvPr/>
        </p:nvSpPr>
        <p:spPr>
          <a:xfrm>
            <a:off x="1467174" y="608040"/>
            <a:ext cx="6100901" cy="492443"/>
          </a:xfrm>
          <a:prstGeom prst="rect">
            <a:avLst/>
          </a:prstGeom>
          <a:noFill/>
        </p:spPr>
        <p:txBody>
          <a:bodyPr wrap="none" rtlCol="0">
            <a:spAutoFit/>
          </a:bodyPr>
          <a:lstStyle/>
          <a:p>
            <a:r>
              <a:rPr lang="es-ES" sz="2600" b="1" dirty="0" smtClean="0">
                <a:solidFill>
                  <a:schemeClr val="bg1">
                    <a:lumMod val="50000"/>
                  </a:schemeClr>
                </a:solidFill>
              </a:rPr>
              <a:t>TELOMERASA, CÁNCER Y ENVEJECIMIENTO</a:t>
            </a:r>
            <a:endParaRPr lang="es-ES" sz="2600" b="1" dirty="0">
              <a:solidFill>
                <a:schemeClr val="bg1">
                  <a:lumMod val="50000"/>
                </a:schemeClr>
              </a:solidFill>
            </a:endParaRPr>
          </a:p>
        </p:txBody>
      </p:sp>
      <p:sp>
        <p:nvSpPr>
          <p:cNvPr id="13" name="12 CuadroTexto"/>
          <p:cNvSpPr txBox="1"/>
          <p:nvPr/>
        </p:nvSpPr>
        <p:spPr>
          <a:xfrm>
            <a:off x="1467174" y="1058218"/>
            <a:ext cx="3952300" cy="461665"/>
          </a:xfrm>
          <a:prstGeom prst="rect">
            <a:avLst/>
          </a:prstGeom>
          <a:noFill/>
        </p:spPr>
        <p:txBody>
          <a:bodyPr wrap="none" rtlCol="0">
            <a:spAutoFit/>
          </a:bodyPr>
          <a:lstStyle/>
          <a:p>
            <a:r>
              <a:rPr lang="es-ES" sz="2400" b="1" dirty="0" smtClean="0">
                <a:solidFill>
                  <a:schemeClr val="bg1">
                    <a:lumMod val="50000"/>
                  </a:schemeClr>
                </a:solidFill>
              </a:rPr>
              <a:t>María Luisa Cayuela Fuentes</a:t>
            </a:r>
            <a:endParaRPr lang="es-ES"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Fondo diapos OBJETIVOS.jpg"/>
          <p:cNvPicPr>
            <a:picLocks noChangeAspect="1"/>
          </p:cNvPicPr>
          <p:nvPr/>
        </p:nvPicPr>
        <p:blipFill>
          <a:blip r:embed="rId2" cstate="print"/>
          <a:stretch>
            <a:fillRect/>
          </a:stretch>
        </p:blipFill>
        <p:spPr>
          <a:xfrm>
            <a:off x="0" y="-27384"/>
            <a:ext cx="9144000" cy="6858000"/>
          </a:xfrm>
          <a:prstGeom prst="rect">
            <a:avLst/>
          </a:prstGeom>
        </p:spPr>
      </p:pic>
      <p:sp>
        <p:nvSpPr>
          <p:cNvPr id="6" name="5 CuadroTexto"/>
          <p:cNvSpPr txBox="1"/>
          <p:nvPr/>
        </p:nvSpPr>
        <p:spPr>
          <a:xfrm>
            <a:off x="683568" y="2564904"/>
            <a:ext cx="5904656" cy="2308324"/>
          </a:xfrm>
          <a:prstGeom prst="rect">
            <a:avLst/>
          </a:prstGeom>
          <a:noFill/>
        </p:spPr>
        <p:txBody>
          <a:bodyPr wrap="square" rtlCol="0">
            <a:spAutoFit/>
          </a:bodyPr>
          <a:lstStyle/>
          <a:p>
            <a:pPr marL="342900" indent="-342900">
              <a:buFont typeface="+mj-lt"/>
              <a:buAutoNum type="arabicPeriod"/>
            </a:pPr>
            <a:r>
              <a:rPr lang="es-ES" sz="2400" b="1" dirty="0" smtClean="0">
                <a:solidFill>
                  <a:srgbClr val="C00000"/>
                </a:solidFill>
              </a:rPr>
              <a:t>Funciones no canónicas de la </a:t>
            </a:r>
            <a:r>
              <a:rPr lang="es-ES" sz="2400" b="1" dirty="0" err="1" smtClean="0">
                <a:solidFill>
                  <a:srgbClr val="C00000"/>
                </a:solidFill>
              </a:rPr>
              <a:t>Telomerasa</a:t>
            </a:r>
            <a:r>
              <a:rPr lang="es-ES" sz="2400" b="1" dirty="0" smtClean="0"/>
              <a:t>:</a:t>
            </a:r>
          </a:p>
          <a:p>
            <a:pPr marL="342900" indent="-342900"/>
            <a:r>
              <a:rPr lang="es-ES" sz="2400" b="1" dirty="0" smtClean="0"/>
              <a:t>	1.1 Cáncer</a:t>
            </a:r>
          </a:p>
          <a:p>
            <a:pPr marL="342900" indent="-342900"/>
            <a:r>
              <a:rPr lang="es-ES" sz="2400" b="1" dirty="0" smtClean="0"/>
              <a:t>	1.2 Hematopoyesis	</a:t>
            </a:r>
          </a:p>
          <a:p>
            <a:pPr marL="342900" indent="-342900"/>
            <a:r>
              <a:rPr lang="es-ES" sz="2400" b="1" dirty="0" smtClean="0"/>
              <a:t>	1.3 Envejecimiento </a:t>
            </a:r>
          </a:p>
          <a:p>
            <a:pPr marL="342900" indent="-342900"/>
            <a:endParaRPr lang="es-ES" sz="2400" b="1" dirty="0" smtClean="0">
              <a:solidFill>
                <a:srgbClr val="C00000"/>
              </a:solidFill>
            </a:endParaRPr>
          </a:p>
          <a:p>
            <a:pPr marL="342900" indent="-342900"/>
            <a:r>
              <a:rPr lang="es-ES" sz="2400" b="1" dirty="0" smtClean="0">
                <a:solidFill>
                  <a:srgbClr val="C00000"/>
                </a:solidFill>
              </a:rPr>
              <a:t>2. Búsqueda de Terapias</a:t>
            </a:r>
            <a:endParaRPr lang="es-ES" sz="2400" b="1" dirty="0">
              <a:solidFill>
                <a:srgbClr val="C00000"/>
              </a:solidFill>
            </a:endParaRPr>
          </a:p>
        </p:txBody>
      </p:sp>
      <p:sp>
        <p:nvSpPr>
          <p:cNvPr id="7" name="6 CuadroTexto"/>
          <p:cNvSpPr txBox="1"/>
          <p:nvPr/>
        </p:nvSpPr>
        <p:spPr>
          <a:xfrm>
            <a:off x="1467174" y="188640"/>
            <a:ext cx="7920880" cy="461665"/>
          </a:xfrm>
          <a:prstGeom prst="rect">
            <a:avLst/>
          </a:prstGeom>
          <a:noFill/>
        </p:spPr>
        <p:txBody>
          <a:bodyPr wrap="square" rtlCol="0">
            <a:spAutoFit/>
          </a:bodyPr>
          <a:lstStyle/>
          <a:p>
            <a:r>
              <a:rPr lang="es-ES" sz="2300" b="1" dirty="0" smtClean="0">
                <a:solidFill>
                  <a:schemeClr val="bg1">
                    <a:lumMod val="50000"/>
                  </a:schemeClr>
                </a:solidFill>
              </a:rPr>
              <a:t>3- ENFERMEDADES DIGESTIVAS Y ENDOCRINO-METABÓLICAS</a:t>
            </a:r>
            <a:endParaRPr lang="es-ES" sz="2300" b="1" dirty="0">
              <a:solidFill>
                <a:schemeClr val="bg1">
                  <a:lumMod val="50000"/>
                </a:schemeClr>
              </a:solidFill>
            </a:endParaRPr>
          </a:p>
        </p:txBody>
      </p:sp>
      <p:sp>
        <p:nvSpPr>
          <p:cNvPr id="8" name="7 CuadroTexto"/>
          <p:cNvSpPr txBox="1"/>
          <p:nvPr/>
        </p:nvSpPr>
        <p:spPr>
          <a:xfrm>
            <a:off x="1467174" y="608040"/>
            <a:ext cx="6100901" cy="492443"/>
          </a:xfrm>
          <a:prstGeom prst="rect">
            <a:avLst/>
          </a:prstGeom>
          <a:noFill/>
        </p:spPr>
        <p:txBody>
          <a:bodyPr wrap="none" rtlCol="0">
            <a:spAutoFit/>
          </a:bodyPr>
          <a:lstStyle/>
          <a:p>
            <a:r>
              <a:rPr lang="es-ES" sz="2600" b="1" dirty="0" smtClean="0">
                <a:solidFill>
                  <a:schemeClr val="bg1">
                    <a:lumMod val="50000"/>
                  </a:schemeClr>
                </a:solidFill>
              </a:rPr>
              <a:t>TELOMERASA, CÁNCER Y ENVEJECIMIENTO</a:t>
            </a:r>
            <a:endParaRPr lang="es-ES" sz="2600" b="1" dirty="0">
              <a:solidFill>
                <a:schemeClr val="bg1">
                  <a:lumMod val="50000"/>
                </a:schemeClr>
              </a:solidFill>
            </a:endParaRPr>
          </a:p>
        </p:txBody>
      </p:sp>
      <p:sp>
        <p:nvSpPr>
          <p:cNvPr id="9" name="8 CuadroTexto"/>
          <p:cNvSpPr txBox="1"/>
          <p:nvPr/>
        </p:nvSpPr>
        <p:spPr>
          <a:xfrm>
            <a:off x="1467174" y="1058218"/>
            <a:ext cx="3952300" cy="461665"/>
          </a:xfrm>
          <a:prstGeom prst="rect">
            <a:avLst/>
          </a:prstGeom>
          <a:noFill/>
        </p:spPr>
        <p:txBody>
          <a:bodyPr wrap="none" rtlCol="0">
            <a:spAutoFit/>
          </a:bodyPr>
          <a:lstStyle/>
          <a:p>
            <a:r>
              <a:rPr lang="es-ES" sz="2400" b="1" dirty="0" smtClean="0">
                <a:solidFill>
                  <a:schemeClr val="bg1">
                    <a:lumMod val="50000"/>
                  </a:schemeClr>
                </a:solidFill>
              </a:rPr>
              <a:t>María Luisa Cayuela Fuentes</a:t>
            </a:r>
            <a:endParaRPr lang="es-ES" sz="2400" b="1" dirty="0">
              <a:solidFill>
                <a:schemeClr val="bg1">
                  <a:lumMod val="50000"/>
                </a:schemeClr>
              </a:solidFill>
            </a:endParaRPr>
          </a:p>
        </p:txBody>
      </p:sp>
      <p:cxnSp>
        <p:nvCxnSpPr>
          <p:cNvPr id="11" name="10 Conector recto"/>
          <p:cNvCxnSpPr/>
          <p:nvPr/>
        </p:nvCxnSpPr>
        <p:spPr>
          <a:xfrm>
            <a:off x="4427984" y="3140968"/>
            <a:ext cx="0" cy="914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572000" y="3284984"/>
            <a:ext cx="1715342" cy="646331"/>
          </a:xfrm>
          <a:prstGeom prst="rect">
            <a:avLst/>
          </a:prstGeom>
          <a:noFill/>
        </p:spPr>
        <p:txBody>
          <a:bodyPr wrap="none" rtlCol="0">
            <a:spAutoFit/>
          </a:bodyPr>
          <a:lstStyle/>
          <a:p>
            <a:pPr algn="ctr"/>
            <a:r>
              <a:rPr lang="en-US" b="1" dirty="0" smtClean="0"/>
              <a:t>DISQUERATOSIS</a:t>
            </a:r>
          </a:p>
          <a:p>
            <a:pPr algn="ctr"/>
            <a:r>
              <a:rPr lang="en-US" b="1" dirty="0" smtClean="0"/>
              <a:t>CONGÉNITA</a:t>
            </a:r>
            <a:endParaRPr lang="en-US" b="1" dirty="0"/>
          </a:p>
        </p:txBody>
      </p:sp>
      <p:pic>
        <p:nvPicPr>
          <p:cNvPr id="18" name="Picture 3"/>
          <p:cNvPicPr>
            <a:picLocks noChangeAspect="1" noChangeArrowheads="1"/>
          </p:cNvPicPr>
          <p:nvPr/>
        </p:nvPicPr>
        <p:blipFill>
          <a:blip r:embed="rId3" cstate="print">
            <a:lum bright="-30000" contrast="40000"/>
          </a:blip>
          <a:srcRect b="61891"/>
          <a:stretch>
            <a:fillRect/>
          </a:stretch>
        </p:blipFill>
        <p:spPr bwMode="auto">
          <a:xfrm>
            <a:off x="5580112" y="3946764"/>
            <a:ext cx="3246120" cy="1858500"/>
          </a:xfrm>
          <a:prstGeom prst="rect">
            <a:avLst/>
          </a:prstGeom>
          <a:noFill/>
          <a:ln>
            <a:noFill/>
          </a:ln>
        </p:spPr>
      </p:pic>
      <p:sp>
        <p:nvSpPr>
          <p:cNvPr id="10" name="9 Rectángulo"/>
          <p:cNvSpPr/>
          <p:nvPr/>
        </p:nvSpPr>
        <p:spPr>
          <a:xfrm>
            <a:off x="5508104" y="3933056"/>
            <a:ext cx="288032"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5436096" y="5661248"/>
            <a:ext cx="288032"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8859" t="25101" r="55309" b="25435"/>
          <a:stretch>
            <a:fillRect/>
          </a:stretch>
        </p:blipFill>
        <p:spPr bwMode="auto">
          <a:xfrm>
            <a:off x="971605" y="1442718"/>
            <a:ext cx="3110470" cy="3435059"/>
          </a:xfrm>
          <a:prstGeom prst="rect">
            <a:avLst/>
          </a:prstGeom>
          <a:noFill/>
          <a:ln w="9525">
            <a:noFill/>
            <a:miter lim="800000"/>
            <a:headEnd/>
            <a:tailEnd/>
          </a:ln>
        </p:spPr>
      </p:pic>
      <p:pic>
        <p:nvPicPr>
          <p:cNvPr id="3" name="Picture 3"/>
          <p:cNvPicPr>
            <a:picLocks noChangeAspect="1" noChangeArrowheads="1"/>
          </p:cNvPicPr>
          <p:nvPr/>
        </p:nvPicPr>
        <p:blipFill>
          <a:blip r:embed="rId2" cstate="print"/>
          <a:srcRect l="44594" t="25101" r="19086" b="25435"/>
          <a:stretch>
            <a:fillRect/>
          </a:stretch>
        </p:blipFill>
        <p:spPr bwMode="auto">
          <a:xfrm>
            <a:off x="4695831" y="1442718"/>
            <a:ext cx="3152832" cy="3435059"/>
          </a:xfrm>
          <a:prstGeom prst="rect">
            <a:avLst/>
          </a:prstGeom>
          <a:noFill/>
          <a:ln w="9525">
            <a:noFill/>
            <a:miter lim="800000"/>
            <a:headEnd/>
            <a:tailEnd/>
          </a:ln>
        </p:spPr>
      </p:pic>
      <p:sp>
        <p:nvSpPr>
          <p:cNvPr id="4" name="3 Rectángulo"/>
          <p:cNvSpPr/>
          <p:nvPr/>
        </p:nvSpPr>
        <p:spPr>
          <a:xfrm>
            <a:off x="0" y="0"/>
            <a:ext cx="9144000" cy="1367027"/>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800" b="1" dirty="0" err="1" smtClean="0">
                <a:solidFill>
                  <a:schemeClr val="tx1"/>
                </a:solidFill>
                <a:latin typeface="Arial" pitchFamily="34" charset="0"/>
                <a:cs typeface="Arial" pitchFamily="34" charset="0"/>
              </a:rPr>
              <a:t>Componente</a:t>
            </a:r>
            <a:r>
              <a:rPr lang="en-US" sz="3800" b="1" dirty="0" smtClean="0">
                <a:solidFill>
                  <a:schemeClr val="tx1"/>
                </a:solidFill>
                <a:latin typeface="Arial" pitchFamily="34" charset="0"/>
                <a:cs typeface="Arial" pitchFamily="34" charset="0"/>
              </a:rPr>
              <a:t> RNA de la </a:t>
            </a:r>
            <a:r>
              <a:rPr lang="en-US" sz="3800" b="1" dirty="0" err="1" smtClean="0">
                <a:solidFill>
                  <a:schemeClr val="tx1"/>
                </a:solidFill>
                <a:latin typeface="Arial" pitchFamily="34" charset="0"/>
                <a:cs typeface="Arial" pitchFamily="34" charset="0"/>
              </a:rPr>
              <a:t>Telomerasa</a:t>
            </a:r>
            <a:r>
              <a:rPr lang="en-US" sz="3800" b="1" dirty="0" smtClean="0">
                <a:solidFill>
                  <a:schemeClr val="tx1"/>
                </a:solidFill>
                <a:latin typeface="Arial" pitchFamily="34" charset="0"/>
                <a:cs typeface="Arial" pitchFamily="34" charset="0"/>
              </a:rPr>
              <a:t> </a:t>
            </a:r>
            <a:r>
              <a:rPr lang="en-US" sz="3800" b="1" dirty="0" err="1" smtClean="0">
                <a:solidFill>
                  <a:schemeClr val="tx1"/>
                </a:solidFill>
                <a:latin typeface="Arial" pitchFamily="34" charset="0"/>
                <a:cs typeface="Arial" pitchFamily="34" charset="0"/>
              </a:rPr>
              <a:t>regula</a:t>
            </a:r>
            <a:r>
              <a:rPr lang="en-US" sz="3800" b="1" dirty="0" smtClean="0">
                <a:solidFill>
                  <a:schemeClr val="tx1"/>
                </a:solidFill>
                <a:latin typeface="Arial" pitchFamily="34" charset="0"/>
                <a:cs typeface="Arial" pitchFamily="34" charset="0"/>
              </a:rPr>
              <a:t> la </a:t>
            </a:r>
            <a:r>
              <a:rPr lang="en-US" sz="3800" b="1" dirty="0" err="1" smtClean="0">
                <a:solidFill>
                  <a:schemeClr val="tx1"/>
                </a:solidFill>
                <a:latin typeface="Arial" pitchFamily="34" charset="0"/>
                <a:cs typeface="Arial" pitchFamily="34" charset="0"/>
              </a:rPr>
              <a:t>mielopoyesis</a:t>
            </a:r>
            <a:endParaRPr lang="es-ES" sz="3600" dirty="0">
              <a:solidFill>
                <a:schemeClr val="tx1"/>
              </a:solidFill>
            </a:endParaRPr>
          </a:p>
        </p:txBody>
      </p:sp>
      <p:sp>
        <p:nvSpPr>
          <p:cNvPr id="6" name="5 CuadroTexto"/>
          <p:cNvSpPr txBox="1"/>
          <p:nvPr/>
        </p:nvSpPr>
        <p:spPr>
          <a:xfrm>
            <a:off x="-3586969" y="4149426"/>
            <a:ext cx="2569806" cy="369332"/>
          </a:xfrm>
          <a:prstGeom prst="rect">
            <a:avLst/>
          </a:prstGeom>
          <a:noFill/>
        </p:spPr>
        <p:txBody>
          <a:bodyPr wrap="none" rtlCol="0">
            <a:spAutoFit/>
          </a:bodyPr>
          <a:lstStyle/>
          <a:p>
            <a:r>
              <a:rPr lang="en-US" dirty="0" smtClean="0">
                <a:latin typeface="DK Crayon Crumble" pitchFamily="66" charset="0"/>
              </a:rPr>
              <a:t>Decreased </a:t>
            </a:r>
            <a:r>
              <a:rPr lang="en-US" dirty="0" err="1" smtClean="0">
                <a:latin typeface="DK Crayon Crumble" pitchFamily="66" charset="0"/>
              </a:rPr>
              <a:t>neutrophil</a:t>
            </a:r>
            <a:r>
              <a:rPr lang="en-US" dirty="0" smtClean="0">
                <a:latin typeface="DK Crayon Crumble" pitchFamily="66" charset="0"/>
              </a:rPr>
              <a:t> numbers</a:t>
            </a:r>
            <a:endParaRPr lang="en-US" dirty="0">
              <a:latin typeface="DK Crayon Crumble" pitchFamily="66" charset="0"/>
            </a:endParaRPr>
          </a:p>
        </p:txBody>
      </p:sp>
      <p:pic>
        <p:nvPicPr>
          <p:cNvPr id="7" name="Picture 10" descr="SNAP-132755-0006_(c1)"/>
          <p:cNvPicPr>
            <a:picLocks noChangeAspect="1" noChangeArrowheads="1"/>
          </p:cNvPicPr>
          <p:nvPr/>
        </p:nvPicPr>
        <p:blipFill>
          <a:blip r:embed="rId3" cstate="print">
            <a:lum bright="12000" contrast="18000"/>
          </a:blip>
          <a:srcRect l="2026" t="32687" r="8818" b="40070"/>
          <a:stretch>
            <a:fillRect/>
          </a:stretch>
        </p:blipFill>
        <p:spPr bwMode="auto">
          <a:xfrm>
            <a:off x="1115616" y="6021288"/>
            <a:ext cx="3092921" cy="708137"/>
          </a:xfrm>
          <a:prstGeom prst="rect">
            <a:avLst/>
          </a:prstGeom>
          <a:noFill/>
          <a:ln w="9525">
            <a:noFill/>
            <a:miter lim="800000"/>
            <a:headEnd/>
            <a:tailEnd/>
          </a:ln>
          <a:effectLst>
            <a:softEdge rad="31750"/>
          </a:effectLst>
        </p:spPr>
      </p:pic>
      <p:sp>
        <p:nvSpPr>
          <p:cNvPr id="8" name="7 CuadroTexto"/>
          <p:cNvSpPr txBox="1"/>
          <p:nvPr/>
        </p:nvSpPr>
        <p:spPr>
          <a:xfrm>
            <a:off x="-1396388" y="4950806"/>
            <a:ext cx="877997" cy="369332"/>
          </a:xfrm>
          <a:prstGeom prst="rect">
            <a:avLst/>
          </a:prstGeom>
          <a:noFill/>
        </p:spPr>
        <p:txBody>
          <a:bodyPr wrap="none" rtlCol="0">
            <a:spAutoFit/>
          </a:bodyPr>
          <a:lstStyle/>
          <a:p>
            <a:r>
              <a:rPr lang="en-US" i="1" dirty="0" err="1" smtClean="0">
                <a:solidFill>
                  <a:srgbClr val="92D050"/>
                </a:solidFill>
                <a:latin typeface="DK Crayon Crumble" pitchFamily="66" charset="0"/>
              </a:rPr>
              <a:t>mpx:GFP</a:t>
            </a:r>
            <a:endParaRPr lang="en-US" i="1" dirty="0">
              <a:solidFill>
                <a:srgbClr val="92D050"/>
              </a:solidFill>
              <a:latin typeface="DK Crayon Crumble" pitchFamily="66" charset="0"/>
            </a:endParaRPr>
          </a:p>
        </p:txBody>
      </p:sp>
      <p:sp>
        <p:nvSpPr>
          <p:cNvPr id="9" name="8 CuadroTexto"/>
          <p:cNvSpPr txBox="1"/>
          <p:nvPr/>
        </p:nvSpPr>
        <p:spPr>
          <a:xfrm rot="16200000">
            <a:off x="-4101084" y="4583947"/>
            <a:ext cx="601447" cy="307777"/>
          </a:xfrm>
          <a:prstGeom prst="rect">
            <a:avLst/>
          </a:prstGeom>
          <a:noFill/>
        </p:spPr>
        <p:txBody>
          <a:bodyPr wrap="none" rtlCol="0">
            <a:spAutoFit/>
          </a:bodyPr>
          <a:lstStyle/>
          <a:p>
            <a:r>
              <a:rPr lang="en-US" sz="1400" dirty="0" smtClean="0">
                <a:latin typeface="DK Crayon Crumble" pitchFamily="66" charset="0"/>
              </a:rPr>
              <a:t>contr</a:t>
            </a:r>
            <a:r>
              <a:rPr lang="en-US" sz="1400" dirty="0" smtClean="0">
                <a:solidFill>
                  <a:schemeClr val="bg1"/>
                </a:solidFill>
                <a:latin typeface="DK Crayon Crumble" pitchFamily="66" charset="0"/>
              </a:rPr>
              <a:t>ol</a:t>
            </a:r>
            <a:endParaRPr lang="en-US" sz="1400" dirty="0">
              <a:solidFill>
                <a:schemeClr val="bg1"/>
              </a:solidFill>
              <a:latin typeface="DK Crayon Crumble" pitchFamily="66" charset="0"/>
            </a:endParaRPr>
          </a:p>
        </p:txBody>
      </p:sp>
      <p:sp>
        <p:nvSpPr>
          <p:cNvPr id="10" name="9 CuadroTexto"/>
          <p:cNvSpPr txBox="1"/>
          <p:nvPr/>
        </p:nvSpPr>
        <p:spPr>
          <a:xfrm rot="16200000">
            <a:off x="-4321049" y="5368490"/>
            <a:ext cx="944938" cy="584775"/>
          </a:xfrm>
          <a:prstGeom prst="rect">
            <a:avLst/>
          </a:prstGeom>
          <a:noFill/>
        </p:spPr>
        <p:txBody>
          <a:bodyPr wrap="none" rtlCol="0">
            <a:spAutoFit/>
          </a:bodyPr>
          <a:lstStyle/>
          <a:p>
            <a:pPr algn="ctr"/>
            <a:r>
              <a:rPr lang="en-US" dirty="0" smtClean="0">
                <a:latin typeface="DK Crayon Crumble" pitchFamily="66" charset="0"/>
              </a:rPr>
              <a:t>TR</a:t>
            </a:r>
          </a:p>
          <a:p>
            <a:pPr algn="ctr"/>
            <a:r>
              <a:rPr lang="en-US" sz="1400" dirty="0" smtClean="0">
                <a:latin typeface="DK Crayon Crumble" pitchFamily="66" charset="0"/>
              </a:rPr>
              <a:t>Knock down</a:t>
            </a:r>
            <a:endParaRPr lang="en-US" sz="1400" dirty="0">
              <a:latin typeface="DK Crayon Crumble" pitchFamily="66" charset="0"/>
            </a:endParaRPr>
          </a:p>
        </p:txBody>
      </p:sp>
      <p:pic>
        <p:nvPicPr>
          <p:cNvPr id="11" name="Picture 3"/>
          <p:cNvPicPr>
            <a:picLocks noChangeAspect="1" noChangeArrowheads="1"/>
          </p:cNvPicPr>
          <p:nvPr/>
        </p:nvPicPr>
        <p:blipFill rotWithShape="1">
          <a:blip r:embed="rId4" cstate="print">
            <a:lum bright="20000" contrast="40000"/>
          </a:blip>
          <a:srcRect l="18062" t="1933" r="18104" b="76440"/>
          <a:stretch/>
        </p:blipFill>
        <p:spPr bwMode="auto">
          <a:xfrm>
            <a:off x="1117335" y="5092867"/>
            <a:ext cx="3114303" cy="844078"/>
          </a:xfrm>
          <a:prstGeom prst="rect">
            <a:avLst/>
          </a:prstGeom>
          <a:noFill/>
          <a:ln w="9525">
            <a:noFill/>
            <a:miter lim="800000"/>
            <a:headEnd/>
            <a:tailEnd/>
          </a:ln>
          <a:effectLst>
            <a:softEdge rad="31750"/>
          </a:effectLst>
        </p:spPr>
      </p:pic>
      <p:sp>
        <p:nvSpPr>
          <p:cNvPr id="13" name="12 CuadroTexto"/>
          <p:cNvSpPr txBox="1"/>
          <p:nvPr/>
        </p:nvSpPr>
        <p:spPr>
          <a:xfrm>
            <a:off x="1122856" y="4797152"/>
            <a:ext cx="2569806" cy="369332"/>
          </a:xfrm>
          <a:prstGeom prst="rect">
            <a:avLst/>
          </a:prstGeom>
          <a:noFill/>
        </p:spPr>
        <p:txBody>
          <a:bodyPr wrap="none" rtlCol="0">
            <a:spAutoFit/>
          </a:bodyPr>
          <a:lstStyle/>
          <a:p>
            <a:r>
              <a:rPr lang="en-US" dirty="0" smtClean="0">
                <a:latin typeface="DK Crayon Crumble" pitchFamily="66" charset="0"/>
              </a:rPr>
              <a:t>Decreased </a:t>
            </a:r>
            <a:r>
              <a:rPr lang="en-US" dirty="0" err="1" smtClean="0">
                <a:latin typeface="DK Crayon Crumble" pitchFamily="66" charset="0"/>
              </a:rPr>
              <a:t>neutrophil</a:t>
            </a:r>
            <a:r>
              <a:rPr lang="en-US" dirty="0" smtClean="0">
                <a:latin typeface="DK Crayon Crumble" pitchFamily="66" charset="0"/>
              </a:rPr>
              <a:t> numbers</a:t>
            </a:r>
            <a:endParaRPr lang="en-US" dirty="0">
              <a:latin typeface="DK Crayon Crumble" pitchFamily="66" charset="0"/>
            </a:endParaRPr>
          </a:p>
        </p:txBody>
      </p:sp>
      <p:sp>
        <p:nvSpPr>
          <p:cNvPr id="15" name="14 CuadroTexto"/>
          <p:cNvSpPr txBox="1"/>
          <p:nvPr/>
        </p:nvSpPr>
        <p:spPr>
          <a:xfrm>
            <a:off x="3313437" y="5598532"/>
            <a:ext cx="877997" cy="369332"/>
          </a:xfrm>
          <a:prstGeom prst="rect">
            <a:avLst/>
          </a:prstGeom>
          <a:noFill/>
        </p:spPr>
        <p:txBody>
          <a:bodyPr wrap="none" rtlCol="0">
            <a:spAutoFit/>
          </a:bodyPr>
          <a:lstStyle/>
          <a:p>
            <a:r>
              <a:rPr lang="en-US" i="1" dirty="0" err="1" smtClean="0">
                <a:solidFill>
                  <a:srgbClr val="92D050"/>
                </a:solidFill>
                <a:latin typeface="DK Crayon Crumble" pitchFamily="66" charset="0"/>
              </a:rPr>
              <a:t>mpx:GFP</a:t>
            </a:r>
            <a:endParaRPr lang="en-US" i="1" dirty="0">
              <a:solidFill>
                <a:srgbClr val="92D050"/>
              </a:solidFill>
              <a:latin typeface="DK Crayon Crumble" pitchFamily="66" charset="0"/>
            </a:endParaRPr>
          </a:p>
        </p:txBody>
      </p:sp>
      <p:sp>
        <p:nvSpPr>
          <p:cNvPr id="16" name="15 CuadroTexto"/>
          <p:cNvSpPr txBox="1"/>
          <p:nvPr/>
        </p:nvSpPr>
        <p:spPr>
          <a:xfrm rot="16200000">
            <a:off x="551803" y="5337991"/>
            <a:ext cx="715324" cy="307777"/>
          </a:xfrm>
          <a:prstGeom prst="rect">
            <a:avLst/>
          </a:prstGeom>
          <a:noFill/>
        </p:spPr>
        <p:txBody>
          <a:bodyPr wrap="none" rtlCol="0">
            <a:spAutoFit/>
          </a:bodyPr>
          <a:lstStyle/>
          <a:p>
            <a:r>
              <a:rPr lang="en-US" sz="1400" b="1" dirty="0" smtClean="0">
                <a:latin typeface="+mj-lt"/>
              </a:rPr>
              <a:t>control</a:t>
            </a:r>
            <a:endParaRPr lang="en-US" sz="1400" b="1" dirty="0">
              <a:latin typeface="+mj-lt"/>
            </a:endParaRPr>
          </a:p>
        </p:txBody>
      </p:sp>
      <p:sp>
        <p:nvSpPr>
          <p:cNvPr id="17" name="16 CuadroTexto"/>
          <p:cNvSpPr txBox="1"/>
          <p:nvPr/>
        </p:nvSpPr>
        <p:spPr>
          <a:xfrm rot="16200000">
            <a:off x="4172305" y="5097110"/>
            <a:ext cx="1096134" cy="584775"/>
          </a:xfrm>
          <a:prstGeom prst="rect">
            <a:avLst/>
          </a:prstGeom>
          <a:noFill/>
        </p:spPr>
        <p:txBody>
          <a:bodyPr wrap="none" rtlCol="0">
            <a:spAutoFit/>
          </a:bodyPr>
          <a:lstStyle/>
          <a:p>
            <a:pPr algn="ctr"/>
            <a:r>
              <a:rPr lang="en-US" b="1" dirty="0" smtClean="0">
                <a:latin typeface="+mj-lt"/>
              </a:rPr>
              <a:t>TR</a:t>
            </a:r>
          </a:p>
          <a:p>
            <a:pPr algn="ctr"/>
            <a:r>
              <a:rPr lang="en-US" sz="1400" b="1" dirty="0" smtClean="0">
                <a:latin typeface="+mj-lt"/>
              </a:rPr>
              <a:t>Knock down</a:t>
            </a:r>
            <a:endParaRPr lang="en-US" sz="1400" b="1" dirty="0">
              <a:latin typeface="+mj-lt"/>
            </a:endParaRPr>
          </a:p>
        </p:txBody>
      </p:sp>
      <p:pic>
        <p:nvPicPr>
          <p:cNvPr id="18" name="Picture 3"/>
          <p:cNvPicPr>
            <a:picLocks noChangeAspect="1" noChangeArrowheads="1"/>
          </p:cNvPicPr>
          <p:nvPr/>
        </p:nvPicPr>
        <p:blipFill rotWithShape="1">
          <a:blip r:embed="rId4" cstate="print">
            <a:lum bright="20000" contrast="40000"/>
          </a:blip>
          <a:srcRect l="18062" t="25619" r="18104" b="52711"/>
          <a:stretch/>
        </p:blipFill>
        <p:spPr bwMode="auto">
          <a:xfrm>
            <a:off x="5004048" y="4985446"/>
            <a:ext cx="3114303" cy="845772"/>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7 Título"/>
          <p:cNvSpPr>
            <a:spLocks noGrp="1"/>
          </p:cNvSpPr>
          <p:nvPr>
            <p:ph type="ctrTitle"/>
          </p:nvPr>
        </p:nvSpPr>
        <p:spPr>
          <a:xfrm>
            <a:off x="685800" y="1052513"/>
            <a:ext cx="7772400" cy="795337"/>
          </a:xfrm>
        </p:spPr>
        <p:txBody>
          <a:bodyPr/>
          <a:lstStyle/>
          <a:p>
            <a:endParaRPr lang="es-ES" smtClean="0">
              <a:latin typeface="Cambria" pitchFamily="18" charset="0"/>
            </a:endParaRPr>
          </a:p>
        </p:txBody>
      </p:sp>
      <p:sp>
        <p:nvSpPr>
          <p:cNvPr id="9" name="8 Subtítulo"/>
          <p:cNvSpPr>
            <a:spLocks noGrp="1"/>
          </p:cNvSpPr>
          <p:nvPr>
            <p:ph type="subTitle" idx="1"/>
          </p:nvPr>
        </p:nvSpPr>
        <p:spPr>
          <a:xfrm>
            <a:off x="684213" y="2060575"/>
            <a:ext cx="7775575" cy="3600450"/>
          </a:xfrm>
        </p:spPr>
        <p:txBody>
          <a:bodyPr rtlCol="0">
            <a:normAutofit/>
          </a:bodyPr>
          <a:lstStyle/>
          <a:p>
            <a:pPr fontAlgn="auto">
              <a:spcAft>
                <a:spcPts val="0"/>
              </a:spcAft>
              <a:buFont typeface="Arial" panose="020B0604020202020204" pitchFamily="34" charset="0"/>
              <a:buNone/>
              <a:defRPr/>
            </a:pPr>
            <a:endParaRPr lang="es-ES" dirty="0" smtClean="0">
              <a:latin typeface="Cambria" panose="02040503050406030204" pitchFamily="18" charset="0"/>
            </a:endParaRPr>
          </a:p>
        </p:txBody>
      </p:sp>
      <p:pic>
        <p:nvPicPr>
          <p:cNvPr id="19" name="18 Imagen" descr="http://www.ncbi.nlm.nih.gov/corecgi/tileshop/tileshop.fcgi?p=PMC3&amp;id=218110&amp;s=18&amp;r=1&amp;c=1"/>
          <p:cNvPicPr/>
          <p:nvPr/>
        </p:nvPicPr>
        <p:blipFill>
          <a:blip r:embed="rId2" cstate="print"/>
          <a:srcRect/>
          <a:stretch>
            <a:fillRect/>
          </a:stretch>
        </p:blipFill>
        <p:spPr bwMode="auto">
          <a:xfrm>
            <a:off x="1277708" y="1417204"/>
            <a:ext cx="6588584" cy="5540188"/>
          </a:xfrm>
          <a:prstGeom prst="rect">
            <a:avLst/>
          </a:prstGeom>
          <a:noFill/>
        </p:spPr>
      </p:pic>
      <p:sp>
        <p:nvSpPr>
          <p:cNvPr id="8" name="7 Rectángulo"/>
          <p:cNvSpPr/>
          <p:nvPr/>
        </p:nvSpPr>
        <p:spPr>
          <a:xfrm>
            <a:off x="0" y="0"/>
            <a:ext cx="9144000" cy="1367027"/>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800" b="1" dirty="0" err="1" smtClean="0">
                <a:solidFill>
                  <a:schemeClr val="tx1"/>
                </a:solidFill>
                <a:latin typeface="Arial" pitchFamily="34" charset="0"/>
                <a:cs typeface="Arial" pitchFamily="34" charset="0"/>
              </a:rPr>
              <a:t>Mapeo</a:t>
            </a:r>
            <a:r>
              <a:rPr lang="en-US" sz="3800" b="1" dirty="0" smtClean="0">
                <a:solidFill>
                  <a:schemeClr val="tx1"/>
                </a:solidFill>
                <a:latin typeface="Arial" pitchFamily="34" charset="0"/>
                <a:cs typeface="Arial" pitchFamily="34" charset="0"/>
              </a:rPr>
              <a:t> de </a:t>
            </a:r>
            <a:r>
              <a:rPr lang="en-US" sz="3800" b="1" dirty="0" err="1" smtClean="0">
                <a:solidFill>
                  <a:schemeClr val="tx1"/>
                </a:solidFill>
                <a:latin typeface="Arial" pitchFamily="34" charset="0"/>
                <a:cs typeface="Arial" pitchFamily="34" charset="0"/>
              </a:rPr>
              <a:t>las</a:t>
            </a:r>
            <a:r>
              <a:rPr lang="en-US" sz="3800" b="1" dirty="0" smtClean="0">
                <a:solidFill>
                  <a:schemeClr val="tx1"/>
                </a:solidFill>
                <a:latin typeface="Arial" pitchFamily="34" charset="0"/>
                <a:cs typeface="Arial" pitchFamily="34" charset="0"/>
              </a:rPr>
              <a:t> </a:t>
            </a:r>
            <a:r>
              <a:rPr lang="en-US" sz="3800" b="1" dirty="0" err="1" smtClean="0">
                <a:solidFill>
                  <a:schemeClr val="tx1"/>
                </a:solidFill>
                <a:latin typeface="Arial" pitchFamily="34" charset="0"/>
                <a:cs typeface="Arial" pitchFamily="34" charset="0"/>
              </a:rPr>
              <a:t>mutaciones</a:t>
            </a:r>
            <a:r>
              <a:rPr lang="en-US" sz="3800" b="1" dirty="0" smtClean="0">
                <a:solidFill>
                  <a:schemeClr val="tx1"/>
                </a:solidFill>
                <a:latin typeface="Arial" pitchFamily="34" charset="0"/>
                <a:cs typeface="Arial" pitchFamily="34" charset="0"/>
              </a:rPr>
              <a:t> en TR de </a:t>
            </a:r>
            <a:r>
              <a:rPr lang="en-US" sz="3800" b="1" dirty="0" err="1" smtClean="0">
                <a:solidFill>
                  <a:schemeClr val="tx1"/>
                </a:solidFill>
                <a:latin typeface="Arial" pitchFamily="34" charset="0"/>
                <a:cs typeface="Arial" pitchFamily="34" charset="0"/>
              </a:rPr>
              <a:t>pacientes</a:t>
            </a:r>
            <a:r>
              <a:rPr lang="en-US" sz="3800" b="1" dirty="0" smtClean="0">
                <a:solidFill>
                  <a:schemeClr val="tx1"/>
                </a:solidFill>
                <a:latin typeface="Arial" pitchFamily="34" charset="0"/>
                <a:cs typeface="Arial" pitchFamily="34" charset="0"/>
              </a:rPr>
              <a:t> DC</a:t>
            </a:r>
            <a:endParaRPr lang="es-ES" sz="36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4 Imagen"/>
          <p:cNvPicPr>
            <a:picLocks noChangeAspect="1"/>
          </p:cNvPicPr>
          <p:nvPr/>
        </p:nvPicPr>
        <p:blipFill>
          <a:blip r:embed="rId2" cstate="print"/>
          <a:srcRect/>
          <a:stretch>
            <a:fillRect/>
          </a:stretch>
        </p:blipFill>
        <p:spPr bwMode="auto">
          <a:xfrm>
            <a:off x="107950" y="6286500"/>
            <a:ext cx="355600" cy="522288"/>
          </a:xfrm>
          <a:prstGeom prst="rect">
            <a:avLst/>
          </a:prstGeom>
          <a:noFill/>
          <a:ln w="9525">
            <a:noFill/>
            <a:miter lim="800000"/>
            <a:headEnd/>
            <a:tailEnd/>
          </a:ln>
        </p:spPr>
      </p:pic>
      <p:sp>
        <p:nvSpPr>
          <p:cNvPr id="9" name="8 Subtítulo"/>
          <p:cNvSpPr>
            <a:spLocks noGrp="1"/>
          </p:cNvSpPr>
          <p:nvPr>
            <p:ph type="subTitle" idx="1"/>
          </p:nvPr>
        </p:nvSpPr>
        <p:spPr>
          <a:xfrm>
            <a:off x="684213" y="2060575"/>
            <a:ext cx="7775575" cy="3600450"/>
          </a:xfrm>
        </p:spPr>
        <p:txBody>
          <a:bodyPr rtlCol="0">
            <a:normAutofit/>
          </a:bodyPr>
          <a:lstStyle/>
          <a:p>
            <a:pPr fontAlgn="auto">
              <a:spcAft>
                <a:spcPts val="0"/>
              </a:spcAft>
              <a:buFont typeface="Arial" panose="020B0604020202020204" pitchFamily="34" charset="0"/>
              <a:buNone/>
              <a:defRPr/>
            </a:pPr>
            <a:endParaRPr lang="es-ES" dirty="0" smtClean="0">
              <a:latin typeface="Cambria" panose="02040503050406030204" pitchFamily="18" charset="0"/>
            </a:endParaRPr>
          </a:p>
        </p:txBody>
      </p:sp>
      <p:pic>
        <p:nvPicPr>
          <p:cNvPr id="10" name="Picture 2"/>
          <p:cNvPicPr>
            <a:picLocks noChangeAspect="1" noChangeArrowheads="1"/>
          </p:cNvPicPr>
          <p:nvPr/>
        </p:nvPicPr>
        <p:blipFill>
          <a:blip r:embed="rId3" cstate="print"/>
          <a:srcRect/>
          <a:stretch>
            <a:fillRect/>
          </a:stretch>
        </p:blipFill>
        <p:spPr bwMode="auto">
          <a:xfrm>
            <a:off x="4208472" y="2461220"/>
            <a:ext cx="4251960" cy="3848100"/>
          </a:xfrm>
          <a:prstGeom prst="rect">
            <a:avLst/>
          </a:prstGeom>
          <a:noFill/>
          <a:ln w="9525">
            <a:noFill/>
            <a:miter lim="800000"/>
            <a:headEnd/>
            <a:tailEnd/>
          </a:ln>
        </p:spPr>
      </p:pic>
      <p:grpSp>
        <p:nvGrpSpPr>
          <p:cNvPr id="8" name="139 Grupo"/>
          <p:cNvGrpSpPr/>
          <p:nvPr/>
        </p:nvGrpSpPr>
        <p:grpSpPr>
          <a:xfrm>
            <a:off x="467544" y="1988840"/>
            <a:ext cx="2880320" cy="4392488"/>
            <a:chOff x="4283968" y="1916832"/>
            <a:chExt cx="2880320" cy="4392488"/>
          </a:xfrm>
        </p:grpSpPr>
        <p:sp>
          <p:nvSpPr>
            <p:cNvPr id="12" name="11 Rectángulo redondeado"/>
            <p:cNvSpPr/>
            <p:nvPr/>
          </p:nvSpPr>
          <p:spPr>
            <a:xfrm>
              <a:off x="4283968" y="1916832"/>
              <a:ext cx="2880320" cy="4392488"/>
            </a:xfrm>
            <a:prstGeom prst="roundRect">
              <a:avLst>
                <a:gd name="adj" fmla="val 64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4" descr="http://www.nature.com/nrc/journal/v3/n7/images/nrc1126-f4.gif"/>
            <p:cNvPicPr>
              <a:picLocks noChangeAspect="1" noChangeArrowheads="1"/>
            </p:cNvPicPr>
            <p:nvPr/>
          </p:nvPicPr>
          <p:blipFill>
            <a:blip r:embed="rId4" cstate="print"/>
            <a:srcRect l="20160" r="18101"/>
            <a:stretch>
              <a:fillRect/>
            </a:stretch>
          </p:blipFill>
          <p:spPr bwMode="auto">
            <a:xfrm>
              <a:off x="4427984" y="2060848"/>
              <a:ext cx="2592288" cy="4198776"/>
            </a:xfrm>
            <a:prstGeom prst="rect">
              <a:avLst/>
            </a:prstGeom>
            <a:noFill/>
          </p:spPr>
        </p:pic>
      </p:grpSp>
      <p:sp>
        <p:nvSpPr>
          <p:cNvPr id="14" name="13 Rectángulo"/>
          <p:cNvSpPr/>
          <p:nvPr/>
        </p:nvSpPr>
        <p:spPr>
          <a:xfrm>
            <a:off x="0" y="0"/>
            <a:ext cx="9144000" cy="1367027"/>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800" b="1" dirty="0" err="1" smtClean="0">
                <a:solidFill>
                  <a:schemeClr val="tx1"/>
                </a:solidFill>
                <a:latin typeface="Arial" pitchFamily="34" charset="0"/>
                <a:cs typeface="Arial" pitchFamily="34" charset="0"/>
              </a:rPr>
              <a:t>Aptámeros</a:t>
            </a:r>
            <a:r>
              <a:rPr lang="en-US" sz="3800" b="1" dirty="0" smtClean="0">
                <a:solidFill>
                  <a:schemeClr val="tx1"/>
                </a:solidFill>
                <a:latin typeface="Arial" pitchFamily="34" charset="0"/>
                <a:cs typeface="Arial" pitchFamily="34" charset="0"/>
              </a:rPr>
              <a:t> </a:t>
            </a:r>
            <a:r>
              <a:rPr lang="en-US" sz="3800" b="1" dirty="0" err="1" smtClean="0">
                <a:solidFill>
                  <a:schemeClr val="tx1"/>
                </a:solidFill>
                <a:latin typeface="Arial" pitchFamily="34" charset="0"/>
                <a:cs typeface="Arial" pitchFamily="34" charset="0"/>
              </a:rPr>
              <a:t>que</a:t>
            </a:r>
            <a:r>
              <a:rPr lang="en-US" sz="3800" b="1" dirty="0" smtClean="0">
                <a:solidFill>
                  <a:schemeClr val="tx1"/>
                </a:solidFill>
                <a:latin typeface="Arial" pitchFamily="34" charset="0"/>
                <a:cs typeface="Arial" pitchFamily="34" charset="0"/>
              </a:rPr>
              <a:t> </a:t>
            </a:r>
            <a:r>
              <a:rPr lang="en-US" sz="3800" b="1" dirty="0" err="1" smtClean="0">
                <a:solidFill>
                  <a:schemeClr val="tx1"/>
                </a:solidFill>
                <a:latin typeface="Arial" pitchFamily="34" charset="0"/>
                <a:cs typeface="Arial" pitchFamily="34" charset="0"/>
              </a:rPr>
              <a:t>rescatan</a:t>
            </a:r>
            <a:r>
              <a:rPr lang="en-US" sz="3800" b="1" dirty="0" smtClean="0">
                <a:solidFill>
                  <a:schemeClr val="tx1"/>
                </a:solidFill>
                <a:latin typeface="Arial" pitchFamily="34" charset="0"/>
                <a:cs typeface="Arial" pitchFamily="34" charset="0"/>
              </a:rPr>
              <a:t> la </a:t>
            </a:r>
            <a:r>
              <a:rPr lang="en-US" sz="3800" b="1" dirty="0" err="1" smtClean="0">
                <a:solidFill>
                  <a:schemeClr val="tx1"/>
                </a:solidFill>
                <a:latin typeface="Arial" pitchFamily="34" charset="0"/>
                <a:cs typeface="Arial" pitchFamily="34" charset="0"/>
              </a:rPr>
              <a:t>neutropenia</a:t>
            </a:r>
            <a:endParaRPr lang="es-ES" sz="36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Fondo diapos PUBLICACIONE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467544" y="2564904"/>
            <a:ext cx="8496944" cy="2554545"/>
          </a:xfrm>
          <a:prstGeom prst="rect">
            <a:avLst/>
          </a:prstGeom>
          <a:noFill/>
        </p:spPr>
        <p:txBody>
          <a:bodyPr wrap="square" rtlCol="0">
            <a:spAutoFit/>
          </a:bodyPr>
          <a:lstStyle/>
          <a:p>
            <a:r>
              <a:rPr lang="en-US" sz="2000" dirty="0" smtClean="0"/>
              <a:t>1- A non-canonical function of telomerase RNA in the regulation of developmental </a:t>
            </a:r>
            <a:r>
              <a:rPr lang="en-US" sz="2000" dirty="0" err="1" smtClean="0"/>
              <a:t>myelopoiesis</a:t>
            </a:r>
            <a:r>
              <a:rPr lang="en-US" sz="2000" dirty="0" smtClean="0"/>
              <a:t> in </a:t>
            </a:r>
            <a:r>
              <a:rPr lang="en-US" sz="2000" dirty="0" err="1" smtClean="0"/>
              <a:t>zebrafish</a:t>
            </a:r>
            <a:r>
              <a:rPr lang="en-US" sz="2000" dirty="0" smtClean="0"/>
              <a:t>. </a:t>
            </a:r>
            <a:r>
              <a:rPr lang="en-US" sz="2000" b="1" u="wavyHeavy" dirty="0" smtClean="0">
                <a:uFill>
                  <a:solidFill>
                    <a:srgbClr val="92D050"/>
                  </a:solidFill>
                </a:uFill>
              </a:rPr>
              <a:t>Nature Communication</a:t>
            </a:r>
            <a:r>
              <a:rPr lang="en-US" sz="2000" dirty="0" smtClean="0"/>
              <a:t>. </a:t>
            </a:r>
            <a:r>
              <a:rPr lang="en-US" i="1" dirty="0" smtClean="0"/>
              <a:t>5 - 3228, </a:t>
            </a:r>
            <a:r>
              <a:rPr lang="en-US" b="1" i="1" dirty="0" smtClean="0"/>
              <a:t>2014</a:t>
            </a:r>
            <a:r>
              <a:rPr lang="en-US" i="1" dirty="0" smtClean="0"/>
              <a:t>.</a:t>
            </a:r>
          </a:p>
          <a:p>
            <a:endParaRPr lang="en-US" sz="2000" dirty="0" smtClean="0"/>
          </a:p>
          <a:p>
            <a:r>
              <a:rPr lang="en-US" sz="2000" dirty="0" smtClean="0"/>
              <a:t>2-</a:t>
            </a:r>
            <a:r>
              <a:rPr lang="it-IT" sz="2000" dirty="0" smtClean="0"/>
              <a:t> Premature aging in telomerase-deficient zebrafish. </a:t>
            </a:r>
            <a:r>
              <a:rPr lang="it-IT" sz="2000" b="1" u="wavyHeavy" dirty="0" smtClean="0">
                <a:uFill>
                  <a:solidFill>
                    <a:srgbClr val="92D050"/>
                  </a:solidFill>
                </a:uFill>
              </a:rPr>
              <a:t>Dis Model </a:t>
            </a:r>
            <a:r>
              <a:rPr lang="en-US" sz="2000" b="1" u="wavyHeavy" dirty="0" smtClean="0">
                <a:uFill>
                  <a:solidFill>
                    <a:srgbClr val="92D050"/>
                  </a:solidFill>
                </a:uFill>
              </a:rPr>
              <a:t>Mech</a:t>
            </a:r>
            <a:r>
              <a:rPr lang="en-US" sz="2000" dirty="0" smtClean="0"/>
              <a:t>.Sep;6 - (5):, pp. 1101 - 1112. </a:t>
            </a:r>
            <a:r>
              <a:rPr lang="en-US" sz="2000" b="1" dirty="0" smtClean="0"/>
              <a:t>2013</a:t>
            </a:r>
          </a:p>
          <a:p>
            <a:endParaRPr lang="es-ES" sz="2000" b="1" dirty="0" smtClean="0"/>
          </a:p>
          <a:p>
            <a:r>
              <a:rPr lang="en-US" sz="2000" dirty="0" smtClean="0"/>
              <a:t>3-Behaviour of telomere and telomerase during aging and regeneration in </a:t>
            </a:r>
            <a:r>
              <a:rPr lang="en-US" sz="2000" dirty="0" err="1" smtClean="0"/>
              <a:t>zebrafish</a:t>
            </a:r>
            <a:r>
              <a:rPr lang="en-US" sz="2000" dirty="0" smtClean="0"/>
              <a:t>. </a:t>
            </a:r>
            <a:r>
              <a:rPr lang="en-US" sz="2000" b="1" u="wavyHeavy" dirty="0" err="1" smtClean="0">
                <a:uFill>
                  <a:solidFill>
                    <a:srgbClr val="92D050"/>
                  </a:solidFill>
                </a:uFill>
              </a:rPr>
              <a:t>PLoS</a:t>
            </a:r>
            <a:r>
              <a:rPr lang="en-US" sz="2000" b="1" u="wavyHeavy" dirty="0" smtClean="0">
                <a:uFill>
                  <a:solidFill>
                    <a:srgbClr val="92D050"/>
                  </a:solidFill>
                </a:uFill>
              </a:rPr>
              <a:t> One</a:t>
            </a:r>
            <a:r>
              <a:rPr lang="en-US" sz="2000" dirty="0" smtClean="0"/>
              <a:t>. 6 - 2, pp. e16955 - e16955. </a:t>
            </a:r>
            <a:r>
              <a:rPr lang="en-US" sz="2000" b="1" dirty="0" smtClean="0"/>
              <a:t>2011</a:t>
            </a:r>
            <a:r>
              <a:rPr lang="en-US" sz="2000" dirty="0" smtClean="0"/>
              <a:t>.</a:t>
            </a:r>
            <a:endParaRPr lang="es-ES" sz="2000" b="1" dirty="0"/>
          </a:p>
        </p:txBody>
      </p:sp>
      <p:sp>
        <p:nvSpPr>
          <p:cNvPr id="10" name="9 CuadroTexto"/>
          <p:cNvSpPr txBox="1"/>
          <p:nvPr/>
        </p:nvSpPr>
        <p:spPr>
          <a:xfrm>
            <a:off x="1467174" y="188640"/>
            <a:ext cx="7920880" cy="461665"/>
          </a:xfrm>
          <a:prstGeom prst="rect">
            <a:avLst/>
          </a:prstGeom>
          <a:noFill/>
        </p:spPr>
        <p:txBody>
          <a:bodyPr wrap="square" rtlCol="0">
            <a:spAutoFit/>
          </a:bodyPr>
          <a:lstStyle/>
          <a:p>
            <a:r>
              <a:rPr lang="es-ES" sz="2300" b="1" dirty="0" smtClean="0">
                <a:solidFill>
                  <a:schemeClr val="bg1">
                    <a:lumMod val="50000"/>
                  </a:schemeClr>
                </a:solidFill>
              </a:rPr>
              <a:t>3- ENFERMEDADES DIGESTIVAS Y ENDOCRINO-METABÓLICAS</a:t>
            </a:r>
            <a:endParaRPr lang="es-ES" sz="2300" b="1" dirty="0">
              <a:solidFill>
                <a:schemeClr val="bg1">
                  <a:lumMod val="50000"/>
                </a:schemeClr>
              </a:solidFill>
            </a:endParaRPr>
          </a:p>
        </p:txBody>
      </p:sp>
      <p:sp>
        <p:nvSpPr>
          <p:cNvPr id="11" name="10 CuadroTexto"/>
          <p:cNvSpPr txBox="1"/>
          <p:nvPr/>
        </p:nvSpPr>
        <p:spPr>
          <a:xfrm>
            <a:off x="1467174" y="608040"/>
            <a:ext cx="6100901" cy="492443"/>
          </a:xfrm>
          <a:prstGeom prst="rect">
            <a:avLst/>
          </a:prstGeom>
          <a:noFill/>
        </p:spPr>
        <p:txBody>
          <a:bodyPr wrap="none" rtlCol="0">
            <a:spAutoFit/>
          </a:bodyPr>
          <a:lstStyle/>
          <a:p>
            <a:r>
              <a:rPr lang="es-ES" sz="2600" b="1" dirty="0" smtClean="0">
                <a:solidFill>
                  <a:schemeClr val="bg1">
                    <a:lumMod val="50000"/>
                  </a:schemeClr>
                </a:solidFill>
              </a:rPr>
              <a:t>TELOMERASA, CÁNCER Y ENVEJECIMIENTO</a:t>
            </a:r>
            <a:endParaRPr lang="es-ES" sz="2600" b="1" dirty="0">
              <a:solidFill>
                <a:schemeClr val="bg1">
                  <a:lumMod val="50000"/>
                </a:schemeClr>
              </a:solidFill>
            </a:endParaRPr>
          </a:p>
        </p:txBody>
      </p:sp>
      <p:sp>
        <p:nvSpPr>
          <p:cNvPr id="13" name="12 CuadroTexto"/>
          <p:cNvSpPr txBox="1"/>
          <p:nvPr/>
        </p:nvSpPr>
        <p:spPr>
          <a:xfrm>
            <a:off x="1467174" y="1058218"/>
            <a:ext cx="3952300" cy="461665"/>
          </a:xfrm>
          <a:prstGeom prst="rect">
            <a:avLst/>
          </a:prstGeom>
          <a:noFill/>
        </p:spPr>
        <p:txBody>
          <a:bodyPr wrap="none" rtlCol="0">
            <a:spAutoFit/>
          </a:bodyPr>
          <a:lstStyle/>
          <a:p>
            <a:r>
              <a:rPr lang="es-ES" sz="2400" b="1" dirty="0" smtClean="0">
                <a:solidFill>
                  <a:schemeClr val="bg1">
                    <a:lumMod val="50000"/>
                  </a:schemeClr>
                </a:solidFill>
              </a:rPr>
              <a:t>María Luisa Cayuela Fuentes</a:t>
            </a:r>
            <a:endParaRPr lang="es-ES"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g060.jpg"/>
          <p:cNvPicPr>
            <a:picLocks noChangeAspect="1"/>
          </p:cNvPicPr>
          <p:nvPr/>
        </p:nvPicPr>
        <p:blipFill>
          <a:blip r:embed="rId2" cstate="print"/>
          <a:stretch>
            <a:fillRect/>
          </a:stretch>
        </p:blipFill>
        <p:spPr>
          <a:xfrm>
            <a:off x="2483768" y="476673"/>
            <a:ext cx="4176464" cy="5827847"/>
          </a:xfrm>
          <a:prstGeom prst="rect">
            <a:avLst/>
          </a:prstGeom>
        </p:spPr>
      </p:pic>
      <p:sp>
        <p:nvSpPr>
          <p:cNvPr id="4" name="Rectangle 1"/>
          <p:cNvSpPr>
            <a:spLocks/>
          </p:cNvSpPr>
          <p:nvPr/>
        </p:nvSpPr>
        <p:spPr bwMode="auto">
          <a:xfrm>
            <a:off x="0" y="-27384"/>
            <a:ext cx="9135070" cy="410766"/>
          </a:xfrm>
          <a:prstGeom prst="rect">
            <a:avLst/>
          </a:prstGeom>
          <a:solidFill>
            <a:srgbClr val="D0FF09"/>
          </a:solidFill>
          <a:ln w="9525" cap="flat">
            <a:noFill/>
            <a:round/>
            <a:headEnd type="none" w="med" len="med"/>
            <a:tailEnd type="none" w="med" len="med"/>
          </a:ln>
        </p:spPr>
        <p:txBody>
          <a:bodyPr lIns="0" tIns="0" rIns="0" bIns="0"/>
          <a:lstStyle/>
          <a:p>
            <a:endParaRPr lang="es-ES"/>
          </a:p>
        </p:txBody>
      </p:sp>
      <p:pic>
        <p:nvPicPr>
          <p:cNvPr id="5" name="Picture 2"/>
          <p:cNvPicPr>
            <a:picLocks noChangeAspect="1" noChangeArrowheads="1"/>
          </p:cNvPicPr>
          <p:nvPr/>
        </p:nvPicPr>
        <p:blipFill>
          <a:blip r:embed="rId3" cstate="print"/>
          <a:srcRect/>
          <a:stretch>
            <a:fillRect/>
          </a:stretch>
        </p:blipFill>
        <p:spPr bwMode="auto">
          <a:xfrm>
            <a:off x="6698486" y="5758009"/>
            <a:ext cx="991195" cy="562570"/>
          </a:xfrm>
          <a:prstGeom prst="rect">
            <a:avLst/>
          </a:prstGeom>
          <a:noFill/>
          <a:ln w="9525" cap="flat">
            <a:noFill/>
            <a:round/>
            <a:headEnd/>
            <a:tailEnd/>
          </a:ln>
        </p:spPr>
      </p:pic>
      <p:sp>
        <p:nvSpPr>
          <p:cNvPr id="7" name="6 CuadroTexto"/>
          <p:cNvSpPr txBox="1"/>
          <p:nvPr/>
        </p:nvSpPr>
        <p:spPr>
          <a:xfrm>
            <a:off x="6106656" y="66555"/>
            <a:ext cx="2820061" cy="326530"/>
          </a:xfrm>
          <a:prstGeom prst="rect">
            <a:avLst/>
          </a:prstGeom>
          <a:noFill/>
        </p:spPr>
        <p:txBody>
          <a:bodyPr wrap="none" lIns="64291" tIns="32146" rIns="64291" bIns="32146" rtlCol="0">
            <a:spAutoFit/>
          </a:bodyPr>
          <a:lstStyle/>
          <a:p>
            <a:r>
              <a:rPr lang="es-ES" sz="1700" dirty="0" smtClean="0"/>
              <a:t>cayuelamarialuisa@gmail.com</a:t>
            </a:r>
            <a:endParaRPr lang="es-ES" sz="1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rot="16200000">
            <a:off x="-966787" y="2903537"/>
            <a:ext cx="2844800" cy="454025"/>
          </a:xfrm>
          <a:prstGeom prst="rect">
            <a:avLst/>
          </a:prstGeom>
          <a:noFill/>
          <a:ln w="12700">
            <a:noFill/>
            <a:miter lim="800000"/>
            <a:headEnd/>
            <a:tailEnd/>
          </a:ln>
          <a:effectLst/>
        </p:spPr>
        <p:txBody>
          <a:bodyPr wrap="none" lIns="90488" tIns="44450" rIns="90488" bIns="44450">
            <a:spAutoFit/>
          </a:bodyPr>
          <a:lstStyle/>
          <a:p>
            <a:pPr eaLnBrk="0" hangingPunct="0"/>
            <a:r>
              <a:rPr lang="es-ES_tradnl" sz="2400">
                <a:latin typeface="Helvetica" pitchFamily="34" charset="0"/>
              </a:rPr>
              <a:t>Longitud telomérica</a:t>
            </a:r>
          </a:p>
        </p:txBody>
      </p:sp>
      <p:sp>
        <p:nvSpPr>
          <p:cNvPr id="12291" name="Rectangle 3"/>
          <p:cNvSpPr>
            <a:spLocks noChangeArrowheads="1"/>
          </p:cNvSpPr>
          <p:nvPr/>
        </p:nvSpPr>
        <p:spPr bwMode="auto">
          <a:xfrm>
            <a:off x="1354138" y="5400675"/>
            <a:ext cx="4132262" cy="454025"/>
          </a:xfrm>
          <a:prstGeom prst="rect">
            <a:avLst/>
          </a:prstGeom>
          <a:noFill/>
          <a:ln w="12700">
            <a:noFill/>
            <a:miter lim="800000"/>
            <a:headEnd/>
            <a:tailEnd/>
          </a:ln>
          <a:effectLst/>
        </p:spPr>
        <p:txBody>
          <a:bodyPr wrap="none" lIns="90488" tIns="44450" rIns="90488" bIns="44450">
            <a:spAutoFit/>
          </a:bodyPr>
          <a:lstStyle/>
          <a:p>
            <a:pPr eaLnBrk="0" hangingPunct="0"/>
            <a:r>
              <a:rPr lang="es-ES_tradnl" sz="2400">
                <a:latin typeface="Helvetica" pitchFamily="34" charset="0"/>
              </a:rPr>
              <a:t>Número de divisiones o edad</a:t>
            </a:r>
          </a:p>
        </p:txBody>
      </p:sp>
      <p:sp>
        <p:nvSpPr>
          <p:cNvPr id="12292" name="Rectangle 4"/>
          <p:cNvSpPr>
            <a:spLocks noChangeArrowheads="1"/>
          </p:cNvSpPr>
          <p:nvPr/>
        </p:nvSpPr>
        <p:spPr bwMode="auto">
          <a:xfrm>
            <a:off x="1330325" y="457200"/>
            <a:ext cx="6513513" cy="393700"/>
          </a:xfrm>
          <a:prstGeom prst="rect">
            <a:avLst/>
          </a:prstGeom>
          <a:noFill/>
          <a:ln w="12700">
            <a:noFill/>
            <a:miter lim="800000"/>
            <a:headEnd/>
            <a:tailEnd/>
          </a:ln>
          <a:effectLst/>
        </p:spPr>
        <p:txBody>
          <a:bodyPr wrap="none" lIns="90488" tIns="44450" rIns="90488" bIns="44450">
            <a:spAutoFit/>
          </a:bodyPr>
          <a:lstStyle/>
          <a:p>
            <a:pPr algn="ctr" eaLnBrk="0" hangingPunct="0"/>
            <a:r>
              <a:rPr lang="es-ES_tradnl" sz="2000" b="1" dirty="0" err="1">
                <a:solidFill>
                  <a:schemeClr val="tx2"/>
                </a:solidFill>
                <a:latin typeface="Helvetica" pitchFamily="34" charset="0"/>
              </a:rPr>
              <a:t>Telómeros</a:t>
            </a:r>
            <a:r>
              <a:rPr lang="es-ES_tradnl" sz="2000" b="1" dirty="0">
                <a:solidFill>
                  <a:schemeClr val="tx2"/>
                </a:solidFill>
                <a:latin typeface="Helvetica" pitchFamily="34" charset="0"/>
              </a:rPr>
              <a:t> y </a:t>
            </a:r>
            <a:r>
              <a:rPr lang="es-ES_tradnl" sz="2000" b="1" dirty="0" err="1">
                <a:solidFill>
                  <a:schemeClr val="tx2"/>
                </a:solidFill>
                <a:latin typeface="Helvetica" pitchFamily="34" charset="0"/>
              </a:rPr>
              <a:t>Telomerasa</a:t>
            </a:r>
            <a:r>
              <a:rPr lang="es-ES_tradnl" sz="2000" b="1" dirty="0">
                <a:solidFill>
                  <a:schemeClr val="tx2"/>
                </a:solidFill>
                <a:latin typeface="Helvetica" pitchFamily="34" charset="0"/>
              </a:rPr>
              <a:t> en cáncer y envejecimiento</a:t>
            </a:r>
          </a:p>
        </p:txBody>
      </p:sp>
      <p:sp>
        <p:nvSpPr>
          <p:cNvPr id="12293" name="Line 5"/>
          <p:cNvSpPr>
            <a:spLocks noChangeShapeType="1"/>
          </p:cNvSpPr>
          <p:nvPr/>
        </p:nvSpPr>
        <p:spPr bwMode="auto">
          <a:xfrm>
            <a:off x="838200" y="5216525"/>
            <a:ext cx="5715000" cy="0"/>
          </a:xfrm>
          <a:prstGeom prst="line">
            <a:avLst/>
          </a:prstGeom>
          <a:noFill/>
          <a:ln w="50800">
            <a:solidFill>
              <a:schemeClr val="tx1"/>
            </a:solidFill>
            <a:round/>
            <a:headEnd/>
            <a:tailEnd/>
          </a:ln>
          <a:effectLst/>
        </p:spPr>
        <p:txBody>
          <a:bodyPr/>
          <a:lstStyle/>
          <a:p>
            <a:endParaRPr lang="es-ES"/>
          </a:p>
        </p:txBody>
      </p:sp>
      <p:sp>
        <p:nvSpPr>
          <p:cNvPr id="12294" name="Line 6"/>
          <p:cNvSpPr>
            <a:spLocks noChangeShapeType="1"/>
          </p:cNvSpPr>
          <p:nvPr/>
        </p:nvSpPr>
        <p:spPr bwMode="auto">
          <a:xfrm flipV="1">
            <a:off x="838200" y="1828800"/>
            <a:ext cx="0" cy="3352800"/>
          </a:xfrm>
          <a:prstGeom prst="line">
            <a:avLst/>
          </a:prstGeom>
          <a:noFill/>
          <a:ln w="50800">
            <a:solidFill>
              <a:schemeClr val="tx1"/>
            </a:solidFill>
            <a:round/>
            <a:headEnd/>
            <a:tailEnd/>
          </a:ln>
          <a:effectLst/>
        </p:spPr>
        <p:txBody>
          <a:bodyPr/>
          <a:lstStyle/>
          <a:p>
            <a:endParaRPr lang="es-ES"/>
          </a:p>
        </p:txBody>
      </p:sp>
      <p:sp>
        <p:nvSpPr>
          <p:cNvPr id="12295" name="Line 7"/>
          <p:cNvSpPr>
            <a:spLocks noChangeShapeType="1"/>
          </p:cNvSpPr>
          <p:nvPr/>
        </p:nvSpPr>
        <p:spPr bwMode="auto">
          <a:xfrm>
            <a:off x="1219200" y="2519363"/>
            <a:ext cx="3657600" cy="0"/>
          </a:xfrm>
          <a:prstGeom prst="line">
            <a:avLst/>
          </a:prstGeom>
          <a:noFill/>
          <a:ln w="50800">
            <a:solidFill>
              <a:schemeClr val="bg2"/>
            </a:solidFill>
            <a:round/>
            <a:headEnd/>
            <a:tailEnd/>
          </a:ln>
          <a:effectLst/>
        </p:spPr>
        <p:txBody>
          <a:bodyPr/>
          <a:lstStyle/>
          <a:p>
            <a:endParaRPr lang="es-ES"/>
          </a:p>
        </p:txBody>
      </p:sp>
      <p:sp>
        <p:nvSpPr>
          <p:cNvPr id="12296" name="Rectangle 8"/>
          <p:cNvSpPr>
            <a:spLocks noChangeArrowheads="1"/>
          </p:cNvSpPr>
          <p:nvPr/>
        </p:nvSpPr>
        <p:spPr bwMode="auto">
          <a:xfrm>
            <a:off x="4859338" y="2298700"/>
            <a:ext cx="1616075" cy="363538"/>
          </a:xfrm>
          <a:prstGeom prst="rect">
            <a:avLst/>
          </a:prstGeom>
          <a:noFill/>
          <a:ln w="12700">
            <a:noFill/>
            <a:miter lim="800000"/>
            <a:headEnd/>
            <a:tailEnd/>
          </a:ln>
          <a:effectLst/>
        </p:spPr>
        <p:txBody>
          <a:bodyPr wrap="none" lIns="90488" tIns="44450" rIns="90488" bIns="44450">
            <a:spAutoFit/>
          </a:bodyPr>
          <a:lstStyle/>
          <a:p>
            <a:pPr eaLnBrk="0" hangingPunct="0"/>
            <a:r>
              <a:rPr lang="es-ES_tradnl">
                <a:latin typeface="Helvetica" pitchFamily="34" charset="0"/>
              </a:rPr>
              <a:t>línea germinal</a:t>
            </a:r>
          </a:p>
        </p:txBody>
      </p:sp>
      <p:grpSp>
        <p:nvGrpSpPr>
          <p:cNvPr id="2" name="45 Grupo"/>
          <p:cNvGrpSpPr/>
          <p:nvPr/>
        </p:nvGrpSpPr>
        <p:grpSpPr>
          <a:xfrm>
            <a:off x="2743200" y="2438400"/>
            <a:ext cx="6096000" cy="1138238"/>
            <a:chOff x="2743200" y="2438400"/>
            <a:chExt cx="6096000" cy="1138238"/>
          </a:xfrm>
        </p:grpSpPr>
        <p:sp>
          <p:nvSpPr>
            <p:cNvPr id="12298" name="Rectangle 10"/>
            <p:cNvSpPr>
              <a:spLocks noChangeArrowheads="1"/>
            </p:cNvSpPr>
            <p:nvPr/>
          </p:nvSpPr>
          <p:spPr bwMode="auto">
            <a:xfrm>
              <a:off x="4859338" y="2984500"/>
              <a:ext cx="765175" cy="363538"/>
            </a:xfrm>
            <a:prstGeom prst="rect">
              <a:avLst/>
            </a:prstGeom>
            <a:noFill/>
            <a:ln w="12700">
              <a:noFill/>
              <a:miter lim="800000"/>
              <a:headEnd/>
              <a:tailEnd/>
            </a:ln>
            <a:effectLst/>
          </p:spPr>
          <p:txBody>
            <a:bodyPr wrap="none" lIns="90488" tIns="44450" rIns="90488" bIns="44450">
              <a:spAutoFit/>
            </a:bodyPr>
            <a:lstStyle/>
            <a:p>
              <a:pPr eaLnBrk="0" hangingPunct="0"/>
              <a:r>
                <a:rPr lang="es-ES_tradnl" dirty="0">
                  <a:latin typeface="Helvetica" pitchFamily="34" charset="0"/>
                </a:rPr>
                <a:t>tumor</a:t>
              </a:r>
            </a:p>
          </p:txBody>
        </p:sp>
        <p:grpSp>
          <p:nvGrpSpPr>
            <p:cNvPr id="3" name="42 Grupo"/>
            <p:cNvGrpSpPr/>
            <p:nvPr/>
          </p:nvGrpSpPr>
          <p:grpSpPr>
            <a:xfrm>
              <a:off x="2743200" y="2438400"/>
              <a:ext cx="6096000" cy="1138238"/>
              <a:chOff x="2743200" y="2438400"/>
              <a:chExt cx="6096000" cy="1138238"/>
            </a:xfrm>
          </p:grpSpPr>
          <p:sp>
            <p:nvSpPr>
              <p:cNvPr id="12299" name="Rectangle 11"/>
              <p:cNvSpPr>
                <a:spLocks noChangeArrowheads="1"/>
              </p:cNvSpPr>
              <p:nvPr/>
            </p:nvSpPr>
            <p:spPr bwMode="auto">
              <a:xfrm>
                <a:off x="4572000" y="3213100"/>
                <a:ext cx="2009775" cy="363538"/>
              </a:xfrm>
              <a:prstGeom prst="rect">
                <a:avLst/>
              </a:prstGeom>
              <a:noFill/>
              <a:ln w="12700">
                <a:noFill/>
                <a:miter lim="800000"/>
                <a:headEnd/>
                <a:tailEnd/>
              </a:ln>
              <a:effectLst/>
            </p:spPr>
            <p:txBody>
              <a:bodyPr wrap="none" lIns="90488" tIns="44450" rIns="90488" bIns="44450">
                <a:spAutoFit/>
              </a:bodyPr>
              <a:lstStyle/>
              <a:p>
                <a:pPr eaLnBrk="0" hangingPunct="0"/>
                <a:r>
                  <a:rPr lang="es-ES_tradnl" dirty="0">
                    <a:latin typeface="Helvetica" pitchFamily="34" charset="0"/>
                  </a:rPr>
                  <a:t>células inmortales</a:t>
                </a:r>
              </a:p>
            </p:txBody>
          </p:sp>
          <p:sp>
            <p:nvSpPr>
              <p:cNvPr id="12300" name="Line 12"/>
              <p:cNvSpPr>
                <a:spLocks noChangeShapeType="1"/>
              </p:cNvSpPr>
              <p:nvPr/>
            </p:nvSpPr>
            <p:spPr bwMode="auto">
              <a:xfrm flipV="1">
                <a:off x="2743200" y="3276600"/>
                <a:ext cx="2209800" cy="4763"/>
              </a:xfrm>
              <a:prstGeom prst="line">
                <a:avLst/>
              </a:prstGeom>
              <a:noFill/>
              <a:ln w="50800">
                <a:solidFill>
                  <a:schemeClr val="hlink"/>
                </a:solidFill>
                <a:prstDash val="sysDot"/>
                <a:round/>
                <a:headEnd/>
                <a:tailEnd/>
              </a:ln>
              <a:effectLst/>
            </p:spPr>
            <p:txBody>
              <a:bodyPr/>
              <a:lstStyle/>
              <a:p>
                <a:endParaRPr lang="es-ES"/>
              </a:p>
            </p:txBody>
          </p:sp>
          <p:grpSp>
            <p:nvGrpSpPr>
              <p:cNvPr id="4" name="Group 38"/>
              <p:cNvGrpSpPr>
                <a:grpSpLocks/>
              </p:cNvGrpSpPr>
              <p:nvPr/>
            </p:nvGrpSpPr>
            <p:grpSpPr bwMode="auto">
              <a:xfrm>
                <a:off x="7620000" y="2438400"/>
                <a:ext cx="1219200" cy="685800"/>
                <a:chOff x="4800" y="1536"/>
                <a:chExt cx="768" cy="432"/>
              </a:xfrm>
            </p:grpSpPr>
            <p:sp>
              <p:nvSpPr>
                <p:cNvPr id="12301" name="Oval 13"/>
                <p:cNvSpPr>
                  <a:spLocks noChangeArrowheads="1"/>
                </p:cNvSpPr>
                <p:nvPr/>
              </p:nvSpPr>
              <p:spPr bwMode="auto">
                <a:xfrm>
                  <a:off x="4800" y="1536"/>
                  <a:ext cx="768" cy="432"/>
                </a:xfrm>
                <a:prstGeom prst="ellipse">
                  <a:avLst/>
                </a:prstGeom>
                <a:solidFill>
                  <a:srgbClr val="333333"/>
                </a:solidFill>
                <a:ln w="12700">
                  <a:noFill/>
                  <a:round/>
                  <a:headEnd/>
                  <a:tailEnd/>
                </a:ln>
                <a:effectLst/>
              </p:spPr>
              <p:txBody>
                <a:bodyPr/>
                <a:lstStyle/>
                <a:p>
                  <a:endParaRPr lang="es-ES"/>
                </a:p>
              </p:txBody>
            </p:sp>
            <p:sp>
              <p:nvSpPr>
                <p:cNvPr id="12302" name="Rectangle 14"/>
                <p:cNvSpPr>
                  <a:spLocks noChangeArrowheads="1"/>
                </p:cNvSpPr>
                <p:nvPr/>
              </p:nvSpPr>
              <p:spPr bwMode="auto">
                <a:xfrm>
                  <a:off x="4848" y="1584"/>
                  <a:ext cx="690" cy="286"/>
                </a:xfrm>
                <a:prstGeom prst="rect">
                  <a:avLst/>
                </a:prstGeom>
                <a:noFill/>
                <a:ln w="12700">
                  <a:noFill/>
                  <a:miter lim="800000"/>
                  <a:headEnd/>
                  <a:tailEnd/>
                </a:ln>
                <a:effectLst/>
              </p:spPr>
              <p:txBody>
                <a:bodyPr wrap="none" lIns="90488" tIns="44450" rIns="90488" bIns="44450">
                  <a:spAutoFit/>
                </a:bodyPr>
                <a:lstStyle/>
                <a:p>
                  <a:pPr eaLnBrk="0" hangingPunct="0"/>
                  <a:r>
                    <a:rPr lang="es-ES_tradnl" sz="2400" dirty="0">
                      <a:solidFill>
                        <a:schemeClr val="bg1"/>
                      </a:solidFill>
                      <a:latin typeface="Helvetica" pitchFamily="34" charset="0"/>
                    </a:rPr>
                    <a:t>cáncer</a:t>
                  </a:r>
                </a:p>
              </p:txBody>
            </p:sp>
          </p:grpSp>
        </p:grpSp>
      </p:grpSp>
      <p:pic>
        <p:nvPicPr>
          <p:cNvPr id="12303" name="Picture 15"/>
          <p:cNvPicPr>
            <a:picLocks noChangeArrowheads="1"/>
          </p:cNvPicPr>
          <p:nvPr/>
        </p:nvPicPr>
        <p:blipFill>
          <a:blip r:embed="rId2" cstate="print"/>
          <a:srcRect/>
          <a:stretch>
            <a:fillRect/>
          </a:stretch>
        </p:blipFill>
        <p:spPr bwMode="auto">
          <a:xfrm>
            <a:off x="6743700" y="2660650"/>
            <a:ext cx="876300" cy="541338"/>
          </a:xfrm>
          <a:prstGeom prst="rect">
            <a:avLst/>
          </a:prstGeom>
          <a:noFill/>
          <a:ln w="12700">
            <a:noFill/>
            <a:miter lim="800000"/>
            <a:headEnd/>
            <a:tailEnd/>
          </a:ln>
          <a:effectLst/>
        </p:spPr>
      </p:pic>
      <p:sp>
        <p:nvSpPr>
          <p:cNvPr id="12304" name="Oval 16"/>
          <p:cNvSpPr>
            <a:spLocks noChangeArrowheads="1"/>
          </p:cNvSpPr>
          <p:nvPr/>
        </p:nvSpPr>
        <p:spPr bwMode="auto">
          <a:xfrm>
            <a:off x="6705600" y="2625725"/>
            <a:ext cx="762000" cy="457200"/>
          </a:xfrm>
          <a:prstGeom prst="ellipse">
            <a:avLst/>
          </a:prstGeom>
          <a:noFill/>
          <a:ln w="25400">
            <a:solidFill>
              <a:schemeClr val="tx1"/>
            </a:solidFill>
            <a:round/>
            <a:headEnd/>
            <a:tailEnd/>
          </a:ln>
          <a:effectLst/>
        </p:spPr>
        <p:txBody>
          <a:bodyPr/>
          <a:lstStyle/>
          <a:p>
            <a:endParaRPr lang="es-ES"/>
          </a:p>
        </p:txBody>
      </p:sp>
      <p:sp>
        <p:nvSpPr>
          <p:cNvPr id="12305" name="Line 17"/>
          <p:cNvSpPr>
            <a:spLocks noChangeShapeType="1"/>
          </p:cNvSpPr>
          <p:nvPr/>
        </p:nvSpPr>
        <p:spPr bwMode="auto">
          <a:xfrm flipH="1">
            <a:off x="6553200" y="3505200"/>
            <a:ext cx="76200" cy="0"/>
          </a:xfrm>
          <a:prstGeom prst="line">
            <a:avLst/>
          </a:prstGeom>
          <a:noFill/>
          <a:ln w="12700">
            <a:solidFill>
              <a:schemeClr val="tx1"/>
            </a:solidFill>
            <a:round/>
            <a:headEnd/>
            <a:tailEnd/>
          </a:ln>
          <a:effectLst/>
        </p:spPr>
        <p:txBody>
          <a:bodyPr/>
          <a:lstStyle/>
          <a:p>
            <a:endParaRPr lang="es-ES"/>
          </a:p>
        </p:txBody>
      </p:sp>
      <p:sp>
        <p:nvSpPr>
          <p:cNvPr id="12306" name="Line 18"/>
          <p:cNvSpPr>
            <a:spLocks noChangeShapeType="1"/>
          </p:cNvSpPr>
          <p:nvPr/>
        </p:nvSpPr>
        <p:spPr bwMode="auto">
          <a:xfrm>
            <a:off x="6629400" y="2286000"/>
            <a:ext cx="0" cy="1219200"/>
          </a:xfrm>
          <a:prstGeom prst="line">
            <a:avLst/>
          </a:prstGeom>
          <a:noFill/>
          <a:ln w="12700">
            <a:solidFill>
              <a:schemeClr val="tx1"/>
            </a:solidFill>
            <a:round/>
            <a:headEnd/>
            <a:tailEnd/>
          </a:ln>
          <a:effectLst/>
        </p:spPr>
        <p:txBody>
          <a:bodyPr/>
          <a:lstStyle/>
          <a:p>
            <a:endParaRPr lang="es-ES"/>
          </a:p>
        </p:txBody>
      </p:sp>
      <p:sp>
        <p:nvSpPr>
          <p:cNvPr id="12307" name="Line 19"/>
          <p:cNvSpPr>
            <a:spLocks noChangeShapeType="1"/>
          </p:cNvSpPr>
          <p:nvPr/>
        </p:nvSpPr>
        <p:spPr bwMode="auto">
          <a:xfrm flipH="1">
            <a:off x="6553200" y="2286000"/>
            <a:ext cx="76200" cy="0"/>
          </a:xfrm>
          <a:prstGeom prst="line">
            <a:avLst/>
          </a:prstGeom>
          <a:noFill/>
          <a:ln w="12700">
            <a:solidFill>
              <a:schemeClr val="tx1"/>
            </a:solidFill>
            <a:round/>
            <a:headEnd/>
            <a:tailEnd/>
          </a:ln>
          <a:effectLst/>
        </p:spPr>
        <p:txBody>
          <a:bodyPr/>
          <a:lstStyle/>
          <a:p>
            <a:endParaRPr lang="es-ES"/>
          </a:p>
        </p:txBody>
      </p:sp>
      <p:sp>
        <p:nvSpPr>
          <p:cNvPr id="12308" name="Line 20"/>
          <p:cNvSpPr>
            <a:spLocks noChangeShapeType="1"/>
          </p:cNvSpPr>
          <p:nvPr/>
        </p:nvSpPr>
        <p:spPr bwMode="auto">
          <a:xfrm>
            <a:off x="1219200" y="2900363"/>
            <a:ext cx="990600" cy="1676400"/>
          </a:xfrm>
          <a:prstGeom prst="line">
            <a:avLst/>
          </a:prstGeom>
          <a:noFill/>
          <a:ln w="50800">
            <a:solidFill>
              <a:schemeClr val="bg2"/>
            </a:solidFill>
            <a:round/>
            <a:headEnd/>
            <a:tailEnd/>
          </a:ln>
          <a:effectLst/>
        </p:spPr>
        <p:txBody>
          <a:bodyPr/>
          <a:lstStyle/>
          <a:p>
            <a:endParaRPr lang="es-ES"/>
          </a:p>
        </p:txBody>
      </p:sp>
      <p:sp>
        <p:nvSpPr>
          <p:cNvPr id="12309" name="Rectangle 21"/>
          <p:cNvSpPr>
            <a:spLocks noChangeArrowheads="1"/>
          </p:cNvSpPr>
          <p:nvPr/>
        </p:nvSpPr>
        <p:spPr bwMode="auto">
          <a:xfrm>
            <a:off x="2205038" y="4425950"/>
            <a:ext cx="2811462" cy="638175"/>
          </a:xfrm>
          <a:prstGeom prst="rect">
            <a:avLst/>
          </a:prstGeom>
          <a:noFill/>
          <a:ln w="12700">
            <a:noFill/>
            <a:miter lim="800000"/>
            <a:headEnd/>
            <a:tailEnd/>
          </a:ln>
          <a:effectLst/>
        </p:spPr>
        <p:txBody>
          <a:bodyPr wrap="none" lIns="90488" tIns="44450" rIns="90488" bIns="44450">
            <a:spAutoFit/>
          </a:bodyPr>
          <a:lstStyle/>
          <a:p>
            <a:pPr algn="ctr" eaLnBrk="0" hangingPunct="0"/>
            <a:r>
              <a:rPr lang="es-ES_tradnl">
                <a:latin typeface="Helvetica" pitchFamily="34" charset="0"/>
              </a:rPr>
              <a:t>síndromes humanos de </a:t>
            </a:r>
          </a:p>
          <a:p>
            <a:pPr algn="ctr" eaLnBrk="0" hangingPunct="0"/>
            <a:r>
              <a:rPr lang="es-ES_tradnl">
                <a:latin typeface="Helvetica" pitchFamily="34" charset="0"/>
              </a:rPr>
              <a:t>envejecimiento prematuro</a:t>
            </a:r>
          </a:p>
        </p:txBody>
      </p:sp>
      <p:pic>
        <p:nvPicPr>
          <p:cNvPr id="12310" name="Picture 22"/>
          <p:cNvPicPr>
            <a:picLocks noChangeArrowheads="1"/>
          </p:cNvPicPr>
          <p:nvPr/>
        </p:nvPicPr>
        <p:blipFill>
          <a:blip r:embed="rId2" cstate="print"/>
          <a:srcRect/>
          <a:stretch>
            <a:fillRect/>
          </a:stretch>
        </p:blipFill>
        <p:spPr bwMode="auto">
          <a:xfrm>
            <a:off x="6743700" y="4030663"/>
            <a:ext cx="876300" cy="541337"/>
          </a:xfrm>
          <a:prstGeom prst="rect">
            <a:avLst/>
          </a:prstGeom>
          <a:noFill/>
          <a:ln w="12700">
            <a:noFill/>
            <a:miter lim="800000"/>
            <a:headEnd/>
            <a:tailEnd/>
          </a:ln>
          <a:effectLst/>
        </p:spPr>
      </p:pic>
      <p:grpSp>
        <p:nvGrpSpPr>
          <p:cNvPr id="5" name="Group 39"/>
          <p:cNvGrpSpPr>
            <a:grpSpLocks/>
          </p:cNvGrpSpPr>
          <p:nvPr/>
        </p:nvGrpSpPr>
        <p:grpSpPr bwMode="auto">
          <a:xfrm>
            <a:off x="7578725" y="3962400"/>
            <a:ext cx="1385888" cy="685800"/>
            <a:chOff x="4774" y="2496"/>
            <a:chExt cx="873" cy="432"/>
          </a:xfrm>
        </p:grpSpPr>
        <p:sp>
          <p:nvSpPr>
            <p:cNvPr id="12311" name="Oval 23"/>
            <p:cNvSpPr>
              <a:spLocks noChangeArrowheads="1"/>
            </p:cNvSpPr>
            <p:nvPr/>
          </p:nvSpPr>
          <p:spPr bwMode="auto">
            <a:xfrm>
              <a:off x="4800" y="2496"/>
              <a:ext cx="816" cy="432"/>
            </a:xfrm>
            <a:prstGeom prst="ellipse">
              <a:avLst/>
            </a:prstGeom>
            <a:solidFill>
              <a:srgbClr val="2F8B20"/>
            </a:solidFill>
            <a:ln w="12700">
              <a:solidFill>
                <a:schemeClr val="tx1"/>
              </a:solidFill>
              <a:round/>
              <a:headEnd/>
              <a:tailEnd/>
            </a:ln>
            <a:effectLst/>
          </p:spPr>
          <p:txBody>
            <a:bodyPr/>
            <a:lstStyle/>
            <a:p>
              <a:pPr eaLnBrk="0" hangingPunct="0"/>
              <a:endParaRPr lang="en-US" sz="2400">
                <a:latin typeface="Symbol" pitchFamily="18" charset="2"/>
              </a:endParaRPr>
            </a:p>
          </p:txBody>
        </p:sp>
        <p:sp>
          <p:nvSpPr>
            <p:cNvPr id="12312" name="Rectangle 24"/>
            <p:cNvSpPr>
              <a:spLocks noChangeArrowheads="1"/>
            </p:cNvSpPr>
            <p:nvPr/>
          </p:nvSpPr>
          <p:spPr bwMode="auto">
            <a:xfrm>
              <a:off x="4774" y="2623"/>
              <a:ext cx="873" cy="190"/>
            </a:xfrm>
            <a:prstGeom prst="rect">
              <a:avLst/>
            </a:prstGeom>
            <a:noFill/>
            <a:ln w="12700">
              <a:noFill/>
              <a:miter lim="800000"/>
              <a:headEnd/>
              <a:tailEnd/>
            </a:ln>
            <a:effectLst/>
          </p:spPr>
          <p:txBody>
            <a:bodyPr wrap="none" lIns="90488" tIns="44450" rIns="90488" bIns="44450">
              <a:spAutoFit/>
            </a:bodyPr>
            <a:lstStyle/>
            <a:p>
              <a:pPr eaLnBrk="0" hangingPunct="0"/>
              <a:r>
                <a:rPr lang="es-ES_tradnl" sz="1400">
                  <a:solidFill>
                    <a:schemeClr val="bg1"/>
                  </a:solidFill>
                  <a:latin typeface="Helvetica" pitchFamily="34" charset="0"/>
                </a:rPr>
                <a:t>Envejecimiento</a:t>
              </a:r>
            </a:p>
          </p:txBody>
        </p:sp>
      </p:grpSp>
      <p:sp>
        <p:nvSpPr>
          <p:cNvPr id="12313" name="Line 25"/>
          <p:cNvSpPr>
            <a:spLocks noChangeShapeType="1"/>
          </p:cNvSpPr>
          <p:nvPr/>
        </p:nvSpPr>
        <p:spPr bwMode="auto">
          <a:xfrm>
            <a:off x="1219200" y="2671763"/>
            <a:ext cx="2743200" cy="1143000"/>
          </a:xfrm>
          <a:prstGeom prst="line">
            <a:avLst/>
          </a:prstGeom>
          <a:noFill/>
          <a:ln w="50800">
            <a:solidFill>
              <a:schemeClr val="bg2"/>
            </a:solidFill>
            <a:round/>
            <a:headEnd/>
            <a:tailEnd/>
          </a:ln>
          <a:effectLst/>
        </p:spPr>
        <p:txBody>
          <a:bodyPr/>
          <a:lstStyle/>
          <a:p>
            <a:endParaRPr lang="es-ES"/>
          </a:p>
        </p:txBody>
      </p:sp>
      <p:sp>
        <p:nvSpPr>
          <p:cNvPr id="12314" name="Rectangle 26"/>
          <p:cNvSpPr>
            <a:spLocks noChangeArrowheads="1"/>
          </p:cNvSpPr>
          <p:nvPr/>
        </p:nvSpPr>
        <p:spPr bwMode="auto">
          <a:xfrm>
            <a:off x="4097338" y="3892550"/>
            <a:ext cx="1895475" cy="363538"/>
          </a:xfrm>
          <a:prstGeom prst="rect">
            <a:avLst/>
          </a:prstGeom>
          <a:noFill/>
          <a:ln w="12700">
            <a:noFill/>
            <a:miter lim="800000"/>
            <a:headEnd/>
            <a:tailEnd/>
          </a:ln>
          <a:effectLst/>
        </p:spPr>
        <p:txBody>
          <a:bodyPr wrap="none" lIns="90488" tIns="44450" rIns="90488" bIns="44450">
            <a:spAutoFit/>
          </a:bodyPr>
          <a:lstStyle/>
          <a:p>
            <a:pPr eaLnBrk="0" hangingPunct="0"/>
            <a:r>
              <a:rPr lang="es-ES_tradnl">
                <a:latin typeface="Helvetica" pitchFamily="34" charset="0"/>
              </a:rPr>
              <a:t>células primarias</a:t>
            </a:r>
          </a:p>
        </p:txBody>
      </p:sp>
      <p:sp>
        <p:nvSpPr>
          <p:cNvPr id="12315" name="Rectangle 27"/>
          <p:cNvSpPr>
            <a:spLocks noChangeArrowheads="1"/>
          </p:cNvSpPr>
          <p:nvPr/>
        </p:nvSpPr>
        <p:spPr bwMode="auto">
          <a:xfrm>
            <a:off x="4097338" y="3587750"/>
            <a:ext cx="1933575" cy="363538"/>
          </a:xfrm>
          <a:prstGeom prst="rect">
            <a:avLst/>
          </a:prstGeom>
          <a:noFill/>
          <a:ln w="12700">
            <a:noFill/>
            <a:miter lim="800000"/>
            <a:headEnd/>
            <a:tailEnd/>
          </a:ln>
          <a:effectLst/>
        </p:spPr>
        <p:txBody>
          <a:bodyPr wrap="none" lIns="90488" tIns="44450" rIns="90488" bIns="44450">
            <a:spAutoFit/>
          </a:bodyPr>
          <a:lstStyle/>
          <a:p>
            <a:pPr eaLnBrk="0" hangingPunct="0"/>
            <a:r>
              <a:rPr lang="es-ES_tradnl">
                <a:latin typeface="Helvetica" pitchFamily="34" charset="0"/>
              </a:rPr>
              <a:t>tejidos somáticos</a:t>
            </a:r>
          </a:p>
        </p:txBody>
      </p:sp>
      <p:sp>
        <p:nvSpPr>
          <p:cNvPr id="12316" name="Oval 28"/>
          <p:cNvSpPr>
            <a:spLocks noChangeArrowheads="1"/>
          </p:cNvSpPr>
          <p:nvPr/>
        </p:nvSpPr>
        <p:spPr bwMode="auto">
          <a:xfrm>
            <a:off x="6705600" y="3995738"/>
            <a:ext cx="762000" cy="457200"/>
          </a:xfrm>
          <a:prstGeom prst="ellipse">
            <a:avLst/>
          </a:prstGeom>
          <a:noFill/>
          <a:ln w="25400">
            <a:solidFill>
              <a:schemeClr val="tx1"/>
            </a:solidFill>
            <a:round/>
            <a:headEnd/>
            <a:tailEnd/>
          </a:ln>
          <a:effectLst/>
        </p:spPr>
        <p:txBody>
          <a:bodyPr/>
          <a:lstStyle/>
          <a:p>
            <a:endParaRPr lang="es-ES"/>
          </a:p>
        </p:txBody>
      </p:sp>
      <p:sp>
        <p:nvSpPr>
          <p:cNvPr id="12317" name="Line 29"/>
          <p:cNvSpPr>
            <a:spLocks noChangeShapeType="1"/>
          </p:cNvSpPr>
          <p:nvPr/>
        </p:nvSpPr>
        <p:spPr bwMode="auto">
          <a:xfrm>
            <a:off x="6705600" y="3881438"/>
            <a:ext cx="762000" cy="685800"/>
          </a:xfrm>
          <a:prstGeom prst="line">
            <a:avLst/>
          </a:prstGeom>
          <a:noFill/>
          <a:ln w="25400">
            <a:solidFill>
              <a:schemeClr val="hlink"/>
            </a:solidFill>
            <a:round/>
            <a:headEnd/>
            <a:tailEnd/>
          </a:ln>
          <a:effectLst/>
        </p:spPr>
        <p:txBody>
          <a:bodyPr/>
          <a:lstStyle/>
          <a:p>
            <a:endParaRPr lang="es-ES"/>
          </a:p>
        </p:txBody>
      </p:sp>
      <p:sp>
        <p:nvSpPr>
          <p:cNvPr id="12318" name="Line 30"/>
          <p:cNvSpPr>
            <a:spLocks noChangeShapeType="1"/>
          </p:cNvSpPr>
          <p:nvPr/>
        </p:nvSpPr>
        <p:spPr bwMode="auto">
          <a:xfrm flipH="1">
            <a:off x="6705600" y="3881438"/>
            <a:ext cx="762000" cy="685800"/>
          </a:xfrm>
          <a:prstGeom prst="line">
            <a:avLst/>
          </a:prstGeom>
          <a:noFill/>
          <a:ln w="25400">
            <a:solidFill>
              <a:schemeClr val="hlink"/>
            </a:solidFill>
            <a:round/>
            <a:headEnd/>
            <a:tailEnd/>
          </a:ln>
          <a:effectLst/>
        </p:spPr>
        <p:txBody>
          <a:bodyPr/>
          <a:lstStyle/>
          <a:p>
            <a:endParaRPr lang="es-ES"/>
          </a:p>
        </p:txBody>
      </p:sp>
      <p:sp>
        <p:nvSpPr>
          <p:cNvPr id="12319" name="Line 31"/>
          <p:cNvSpPr>
            <a:spLocks noChangeShapeType="1"/>
          </p:cNvSpPr>
          <p:nvPr/>
        </p:nvSpPr>
        <p:spPr bwMode="auto">
          <a:xfrm>
            <a:off x="6629400" y="3657600"/>
            <a:ext cx="0" cy="1143000"/>
          </a:xfrm>
          <a:prstGeom prst="line">
            <a:avLst/>
          </a:prstGeom>
          <a:noFill/>
          <a:ln w="12700">
            <a:solidFill>
              <a:schemeClr val="tx1"/>
            </a:solidFill>
            <a:round/>
            <a:headEnd/>
            <a:tailEnd/>
          </a:ln>
          <a:effectLst/>
        </p:spPr>
        <p:txBody>
          <a:bodyPr/>
          <a:lstStyle/>
          <a:p>
            <a:endParaRPr lang="es-ES"/>
          </a:p>
        </p:txBody>
      </p:sp>
      <p:sp>
        <p:nvSpPr>
          <p:cNvPr id="12320" name="Line 32"/>
          <p:cNvSpPr>
            <a:spLocks noChangeShapeType="1"/>
          </p:cNvSpPr>
          <p:nvPr/>
        </p:nvSpPr>
        <p:spPr bwMode="auto">
          <a:xfrm flipH="1">
            <a:off x="6553200" y="4800600"/>
            <a:ext cx="76200" cy="0"/>
          </a:xfrm>
          <a:prstGeom prst="line">
            <a:avLst/>
          </a:prstGeom>
          <a:noFill/>
          <a:ln w="12700">
            <a:solidFill>
              <a:schemeClr val="tx1"/>
            </a:solidFill>
            <a:round/>
            <a:headEnd/>
            <a:tailEnd/>
          </a:ln>
          <a:effectLst/>
        </p:spPr>
        <p:txBody>
          <a:bodyPr/>
          <a:lstStyle/>
          <a:p>
            <a:endParaRPr lang="es-ES"/>
          </a:p>
        </p:txBody>
      </p:sp>
      <p:sp>
        <p:nvSpPr>
          <p:cNvPr id="12321" name="Line 33"/>
          <p:cNvSpPr>
            <a:spLocks noChangeShapeType="1"/>
          </p:cNvSpPr>
          <p:nvPr/>
        </p:nvSpPr>
        <p:spPr bwMode="auto">
          <a:xfrm flipH="1">
            <a:off x="6553200" y="3657600"/>
            <a:ext cx="76200" cy="0"/>
          </a:xfrm>
          <a:prstGeom prst="line">
            <a:avLst/>
          </a:prstGeom>
          <a:noFill/>
          <a:ln w="12700">
            <a:solidFill>
              <a:schemeClr val="tx1"/>
            </a:solidFill>
            <a:round/>
            <a:headEnd/>
            <a:tailEnd/>
          </a:ln>
          <a:effectLst/>
        </p:spPr>
        <p:txBody>
          <a:bodyPr/>
          <a:lstStyle/>
          <a:p>
            <a:endParaRPr lang="es-ES"/>
          </a:p>
        </p:txBody>
      </p:sp>
      <p:sp>
        <p:nvSpPr>
          <p:cNvPr id="12322" name="Text Box 34"/>
          <p:cNvSpPr txBox="1">
            <a:spLocks noChangeArrowheads="1"/>
          </p:cNvSpPr>
          <p:nvPr/>
        </p:nvSpPr>
        <p:spPr bwMode="auto">
          <a:xfrm>
            <a:off x="6629400" y="4475163"/>
            <a:ext cx="1016000" cy="457200"/>
          </a:xfrm>
          <a:prstGeom prst="rect">
            <a:avLst/>
          </a:prstGeom>
          <a:noFill/>
          <a:ln w="12700">
            <a:noFill/>
            <a:miter lim="800000"/>
            <a:headEnd/>
            <a:tailEnd/>
          </a:ln>
          <a:effectLst/>
        </p:spPr>
        <p:txBody>
          <a:bodyPr wrap="none">
            <a:spAutoFit/>
          </a:bodyPr>
          <a:lstStyle/>
          <a:p>
            <a:pPr eaLnBrk="0" hangingPunct="0"/>
            <a:r>
              <a:rPr lang="es-ES_tradnl" sz="2400">
                <a:solidFill>
                  <a:schemeClr val="hlink"/>
                </a:solidFill>
                <a:latin typeface="Helvetica" pitchFamily="34" charset="0"/>
              </a:rPr>
              <a:t>o baja</a:t>
            </a:r>
          </a:p>
        </p:txBody>
      </p:sp>
      <p:sp>
        <p:nvSpPr>
          <p:cNvPr id="12323" name="AutoShape 35"/>
          <p:cNvSpPr>
            <a:spLocks noChangeArrowheads="1"/>
          </p:cNvSpPr>
          <p:nvPr/>
        </p:nvSpPr>
        <p:spPr bwMode="auto">
          <a:xfrm rot="-5400000">
            <a:off x="7307263" y="4114800"/>
            <a:ext cx="228600" cy="228600"/>
          </a:xfrm>
          <a:prstGeom prst="triangle">
            <a:avLst>
              <a:gd name="adj" fmla="val 50000"/>
            </a:avLst>
          </a:prstGeom>
          <a:solidFill>
            <a:schemeClr val="hlink"/>
          </a:solidFill>
          <a:ln w="12700">
            <a:solidFill>
              <a:schemeClr val="tx1"/>
            </a:solidFill>
            <a:miter lim="800000"/>
            <a:headEnd/>
            <a:tailEnd/>
          </a:ln>
          <a:effectLst/>
        </p:spPr>
        <p:txBody>
          <a:bodyPr wrap="none" anchor="ctr"/>
          <a:lstStyle/>
          <a:p>
            <a:endParaRPr lang="es-ES"/>
          </a:p>
        </p:txBody>
      </p:sp>
      <p:pic>
        <p:nvPicPr>
          <p:cNvPr id="12324" name="Picture 36"/>
          <p:cNvPicPr>
            <a:picLocks noChangeAspect="1" noChangeArrowheads="1"/>
          </p:cNvPicPr>
          <p:nvPr/>
        </p:nvPicPr>
        <p:blipFill>
          <a:blip r:embed="rId3" cstate="print"/>
          <a:srcRect/>
          <a:stretch>
            <a:fillRect/>
          </a:stretch>
        </p:blipFill>
        <p:spPr bwMode="auto">
          <a:xfrm>
            <a:off x="911225" y="1773238"/>
            <a:ext cx="446088" cy="533400"/>
          </a:xfrm>
          <a:prstGeom prst="rect">
            <a:avLst/>
          </a:prstGeom>
          <a:noFill/>
          <a:ln w="12700">
            <a:noFill/>
            <a:miter lim="800000"/>
            <a:headEnd/>
            <a:tailEnd/>
          </a:ln>
          <a:effectLst/>
        </p:spPr>
      </p:pic>
      <p:pic>
        <p:nvPicPr>
          <p:cNvPr id="12325" name="Picture 37"/>
          <p:cNvPicPr>
            <a:picLocks noChangeAspect="1" noChangeArrowheads="1"/>
          </p:cNvPicPr>
          <p:nvPr/>
        </p:nvPicPr>
        <p:blipFill>
          <a:blip r:embed="rId4" cstate="print"/>
          <a:srcRect/>
          <a:stretch>
            <a:fillRect/>
          </a:stretch>
        </p:blipFill>
        <p:spPr bwMode="auto">
          <a:xfrm>
            <a:off x="6108700" y="4624388"/>
            <a:ext cx="407988" cy="533400"/>
          </a:xfrm>
          <a:prstGeom prst="rect">
            <a:avLst/>
          </a:prstGeom>
          <a:noFill/>
          <a:ln w="12700">
            <a:noFill/>
            <a:miter lim="800000"/>
            <a:headEnd/>
            <a:tailEnd/>
          </a:ln>
          <a:effectLst/>
        </p:spPr>
      </p:pic>
      <p:cxnSp>
        <p:nvCxnSpPr>
          <p:cNvPr id="40" name="39 Conector recto"/>
          <p:cNvCxnSpPr>
            <a:stCxn id="12295" idx="0"/>
            <a:endCxn id="12295" idx="1"/>
          </p:cNvCxnSpPr>
          <p:nvPr/>
        </p:nvCxnSpPr>
        <p:spPr>
          <a:xfrm>
            <a:off x="1219200" y="2519363"/>
            <a:ext cx="3657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1187624" y="2636912"/>
            <a:ext cx="2808312" cy="1224136"/>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1187624" y="2924944"/>
            <a:ext cx="1008112" cy="16561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506</Words>
  <Application>Microsoft Office PowerPoint</Application>
  <PresentationFormat>Presentación en pantalla (4:3)</PresentationFormat>
  <Paragraphs>80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Garcia-Marcos</dc:creator>
  <cp:lastModifiedBy>Usuario de Windows</cp:lastModifiedBy>
  <cp:revision>31</cp:revision>
  <dcterms:created xsi:type="dcterms:W3CDTF">2016-04-25T16:24:49Z</dcterms:created>
  <dcterms:modified xsi:type="dcterms:W3CDTF">2016-05-03T07:41:28Z</dcterms:modified>
</cp:coreProperties>
</file>