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9" r:id="rId4"/>
    <p:sldId id="260" r:id="rId5"/>
    <p:sldId id="257" r:id="rId6"/>
    <p:sldId id="262" r:id="rId7"/>
    <p:sldId id="263" r:id="rId8"/>
    <p:sldId id="264" r:id="rId9"/>
    <p:sldId id="258" r:id="rId10"/>
    <p:sldId id="265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2AB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blogs.iarc.fr/epicentre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Rectángulo redondeado 15"/>
          <p:cNvSpPr/>
          <p:nvPr/>
        </p:nvSpPr>
        <p:spPr>
          <a:xfrm>
            <a:off x="539552" y="2091973"/>
            <a:ext cx="8231904" cy="375417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611560" y="2307997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tx2"/>
                </a:solidFill>
              </a:rPr>
              <a:t>Proyecto EPIC </a:t>
            </a:r>
          </a:p>
          <a:p>
            <a:r>
              <a:rPr lang="es-ES_tradnl" sz="2400" b="1" i="1" dirty="0" smtClean="0">
                <a:solidFill>
                  <a:schemeClr val="tx2"/>
                </a:solidFill>
              </a:rPr>
              <a:t>(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European</a:t>
            </a:r>
            <a:r>
              <a:rPr lang="es-ES_tradnl" sz="2400" b="1" i="1" dirty="0" smtClean="0">
                <a:solidFill>
                  <a:schemeClr val="tx2"/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Prospective</a:t>
            </a:r>
            <a:r>
              <a:rPr lang="es-ES_tradnl" sz="2400" b="1" i="1" dirty="0" smtClean="0">
                <a:solidFill>
                  <a:schemeClr val="tx2"/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Investigation</a:t>
            </a:r>
            <a:r>
              <a:rPr lang="es-ES_tradnl" sz="2400" b="1" i="1" dirty="0" smtClean="0">
                <a:solidFill>
                  <a:schemeClr val="tx2"/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into</a:t>
            </a:r>
            <a:r>
              <a:rPr lang="es-ES_tradnl" sz="2400" b="1" i="1" dirty="0" smtClean="0">
                <a:solidFill>
                  <a:schemeClr val="tx2"/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Cancer</a:t>
            </a:r>
            <a:r>
              <a:rPr lang="es-ES_tradnl" sz="2400" b="1" i="1" dirty="0" smtClean="0">
                <a:solidFill>
                  <a:schemeClr val="tx2"/>
                </a:solidFill>
              </a:rPr>
              <a:t> and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Nutrition</a:t>
            </a:r>
            <a:r>
              <a:rPr lang="es-ES_tradnl" sz="2400" b="1" i="1" dirty="0" smtClean="0">
                <a:solidFill>
                  <a:schemeClr val="tx2"/>
                </a:solidFill>
              </a:rPr>
              <a:t>)</a:t>
            </a:r>
            <a:endParaRPr lang="es-ES_tradnl" sz="2400" b="1" dirty="0" smtClean="0">
              <a:solidFill>
                <a:schemeClr val="tx2"/>
              </a:solidFill>
            </a:endParaRPr>
          </a:p>
          <a:p>
            <a:endParaRPr lang="es-ES_tradnl" sz="1600" dirty="0" smtClean="0">
              <a:solidFill>
                <a:schemeClr val="tx2"/>
              </a:solidFill>
            </a:endParaRPr>
          </a:p>
          <a:p>
            <a:r>
              <a:rPr lang="es-ES_tradnl" sz="1600" dirty="0" smtClean="0">
                <a:solidFill>
                  <a:schemeClr val="tx2"/>
                </a:solidFill>
              </a:rPr>
              <a:t>				</a:t>
            </a:r>
            <a:r>
              <a:rPr lang="es-ES_tradnl" sz="1600" b="1" dirty="0" smtClean="0">
                <a:solidFill>
                  <a:schemeClr val="tx2"/>
                </a:solidFill>
              </a:rPr>
              <a:t>Carmen Navarro (IP)</a:t>
            </a:r>
          </a:p>
          <a:p>
            <a:r>
              <a:rPr lang="es-ES_tradnl" sz="1600" dirty="0" smtClean="0">
                <a:solidFill>
                  <a:schemeClr val="tx2"/>
                </a:solidFill>
              </a:rPr>
              <a:t>				María Dolores </a:t>
            </a:r>
            <a:r>
              <a:rPr lang="es-ES_tradnl" sz="1600" dirty="0" err="1" smtClean="0">
                <a:solidFill>
                  <a:schemeClr val="tx2"/>
                </a:solidFill>
              </a:rPr>
              <a:t>Chirlaque</a:t>
            </a:r>
            <a:endParaRPr lang="es-ES_tradnl" sz="1600" dirty="0" smtClean="0">
              <a:solidFill>
                <a:schemeClr val="tx2"/>
              </a:solidFill>
            </a:endParaRPr>
          </a:p>
          <a:p>
            <a:r>
              <a:rPr lang="es-ES_tradnl" sz="1600" dirty="0" smtClean="0">
                <a:solidFill>
                  <a:schemeClr val="tx2"/>
                </a:solidFill>
              </a:rPr>
              <a:t>				Diana </a:t>
            </a:r>
            <a:r>
              <a:rPr lang="es-ES_tradnl" sz="1600" dirty="0" err="1" smtClean="0">
                <a:solidFill>
                  <a:schemeClr val="tx2"/>
                </a:solidFill>
              </a:rPr>
              <a:t>Gavrila</a:t>
            </a:r>
            <a:endParaRPr lang="es-ES_tradnl" sz="1600" dirty="0" smtClean="0">
              <a:solidFill>
                <a:schemeClr val="tx2"/>
              </a:solidFill>
            </a:endParaRPr>
          </a:p>
          <a:p>
            <a:r>
              <a:rPr lang="es-ES_tradnl" sz="1600" dirty="0" smtClean="0">
                <a:solidFill>
                  <a:schemeClr val="tx2"/>
                </a:solidFill>
              </a:rPr>
              <a:t>				Lluís </a:t>
            </a:r>
            <a:r>
              <a:rPr lang="es-ES_tradnl" sz="1600" dirty="0" err="1" smtClean="0">
                <a:solidFill>
                  <a:schemeClr val="tx2"/>
                </a:solidFill>
              </a:rPr>
              <a:t>Cirera</a:t>
            </a:r>
            <a:r>
              <a:rPr lang="es-ES_tradnl" sz="1600" dirty="0" smtClean="0">
                <a:solidFill>
                  <a:schemeClr val="tx2"/>
                </a:solidFill>
              </a:rPr>
              <a:t> </a:t>
            </a:r>
          </a:p>
          <a:p>
            <a:r>
              <a:rPr lang="es-ES_tradnl" sz="1600" dirty="0">
                <a:solidFill>
                  <a:schemeClr val="tx2"/>
                </a:solidFill>
              </a:rPr>
              <a:t>	</a:t>
            </a:r>
            <a:r>
              <a:rPr lang="es-ES_tradnl" sz="1600" dirty="0" smtClean="0">
                <a:solidFill>
                  <a:schemeClr val="tx2"/>
                </a:solidFill>
              </a:rPr>
              <a:t>			</a:t>
            </a:r>
            <a:r>
              <a:rPr lang="es-ES_tradnl" sz="1600" dirty="0" smtClean="0">
                <a:solidFill>
                  <a:schemeClr val="tx2"/>
                </a:solidFill>
              </a:rPr>
              <a:t>María José Tormo</a:t>
            </a:r>
            <a:endParaRPr lang="es-ES_tradnl" sz="1600" dirty="0" smtClean="0">
              <a:solidFill>
                <a:schemeClr val="tx2"/>
              </a:solidFill>
            </a:endParaRPr>
          </a:p>
          <a:p>
            <a:r>
              <a:rPr lang="es-ES_tradnl" sz="1600" dirty="0" smtClean="0">
                <a:solidFill>
                  <a:schemeClr val="tx2"/>
                </a:solidFill>
              </a:rPr>
              <a:t>				Diego </a:t>
            </a:r>
            <a:r>
              <a:rPr lang="es-ES_tradnl" sz="1600" dirty="0" smtClean="0">
                <a:solidFill>
                  <a:schemeClr val="tx2"/>
                </a:solidFill>
              </a:rPr>
              <a:t>Salmerón</a:t>
            </a:r>
            <a:endParaRPr lang="es-ES_tradnl" sz="1600" dirty="0">
              <a:solidFill>
                <a:schemeClr val="tx2"/>
              </a:solidFill>
            </a:endParaRPr>
          </a:p>
          <a:p>
            <a:r>
              <a:rPr lang="es-ES_tradnl" sz="1600" dirty="0" smtClean="0">
                <a:solidFill>
                  <a:schemeClr val="tx2"/>
                </a:solidFill>
              </a:rPr>
              <a:t>				</a:t>
            </a:r>
            <a:r>
              <a:rPr lang="es-ES_tradnl" sz="1600" i="1" dirty="0" smtClean="0">
                <a:solidFill>
                  <a:schemeClr val="tx2"/>
                </a:solidFill>
              </a:rPr>
              <a:t>José María Huerta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  <p:sp>
        <p:nvSpPr>
          <p:cNvPr id="2" name="Rectángulo 1"/>
          <p:cNvSpPr/>
          <p:nvPr/>
        </p:nvSpPr>
        <p:spPr>
          <a:xfrm>
            <a:off x="3491880" y="1610807"/>
            <a:ext cx="2304256" cy="4811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Imagen 14"/>
          <p:cNvPicPr/>
          <p:nvPr/>
        </p:nvPicPr>
        <p:blipFill>
          <a:blip r:embed="rId3"/>
          <a:stretch/>
        </p:blipFill>
        <p:spPr>
          <a:xfrm>
            <a:off x="633872" y="3212976"/>
            <a:ext cx="3146040" cy="1496520"/>
          </a:xfrm>
          <a:prstGeom prst="rect">
            <a:avLst/>
          </a:prstGeom>
          <a:ln>
            <a:noFill/>
          </a:ln>
        </p:spPr>
      </p:pic>
      <p:sp>
        <p:nvSpPr>
          <p:cNvPr id="13" name="CuadroTexto 12"/>
          <p:cNvSpPr txBox="1"/>
          <p:nvPr/>
        </p:nvSpPr>
        <p:spPr>
          <a:xfrm>
            <a:off x="6361314" y="5116309"/>
            <a:ext cx="2387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rgbClr val="62ABD8"/>
                </a:solidFill>
                <a:latin typeface="Trebuchet MS" panose="020B0603020202020204" pitchFamily="34" charset="0"/>
              </a:rPr>
              <a:t>http://epic.iarc.fr</a:t>
            </a:r>
            <a:r>
              <a:rPr lang="es-ES" sz="1200" dirty="0" smtClean="0">
                <a:solidFill>
                  <a:srgbClr val="62ABD8"/>
                </a:solidFill>
                <a:latin typeface="Trebuchet MS" panose="020B0603020202020204" pitchFamily="34" charset="0"/>
                <a:hlinkClick r:id="rId4"/>
              </a:rPr>
              <a:t>​</a:t>
            </a:r>
            <a:endParaRPr lang="es-ES" sz="1200" dirty="0">
              <a:solidFill>
                <a:srgbClr val="62ABD8"/>
              </a:solidFill>
              <a:latin typeface="Trebuchet MS" panose="020B0603020202020204" pitchFamily="34" charset="0"/>
              <a:hlinkClick r:id="rId4"/>
            </a:endParaRPr>
          </a:p>
          <a:p>
            <a:r>
              <a:rPr lang="es-ES" sz="1200" dirty="0">
                <a:solidFill>
                  <a:srgbClr val="62ABD8"/>
                </a:solidFill>
                <a:latin typeface="Trebuchet MS" panose="020B0603020202020204" pitchFamily="34" charset="0"/>
              </a:rPr>
              <a:t>http://blogs.iarc.fr/epicentre</a:t>
            </a:r>
          </a:p>
        </p:txBody>
      </p:sp>
      <p:pic>
        <p:nvPicPr>
          <p:cNvPr id="18" name="Picture 2" descr="http://blogs.iarc.fr/epicentre/wp-content/themes/atahualpa/images/iarc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461833"/>
            <a:ext cx="1191977" cy="27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epic.iarc.fr/images/epic-title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881" y="5188317"/>
            <a:ext cx="1621745" cy="28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Conector recto 13"/>
          <p:cNvCxnSpPr/>
          <p:nvPr/>
        </p:nvCxnSpPr>
        <p:spPr>
          <a:xfrm>
            <a:off x="4644008" y="5085184"/>
            <a:ext cx="3888432" cy="0"/>
          </a:xfrm>
          <a:prstGeom prst="line">
            <a:avLst/>
          </a:prstGeom>
          <a:ln>
            <a:solidFill>
              <a:srgbClr val="62AB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91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5 CuadroTexto"/>
          <p:cNvSpPr txBox="1"/>
          <p:nvPr/>
        </p:nvSpPr>
        <p:spPr>
          <a:xfrm>
            <a:off x="683568" y="1999868"/>
            <a:ext cx="806489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u="sng" dirty="0" smtClean="0">
                <a:solidFill>
                  <a:schemeClr val="tx2"/>
                </a:solidFill>
              </a:rPr>
              <a:t>EPIC-Murcia</a:t>
            </a:r>
          </a:p>
          <a:p>
            <a:endParaRPr lang="es-ES_tradnl" sz="1200" b="1" dirty="0" smtClean="0">
              <a:solidFill>
                <a:schemeClr val="tx2"/>
              </a:solidFill>
            </a:endParaRPr>
          </a:p>
          <a:p>
            <a:pPr algn="just"/>
            <a:r>
              <a:rPr lang="es-ES" sz="1200" dirty="0">
                <a:solidFill>
                  <a:schemeClr val="tx2"/>
                </a:solidFill>
              </a:rPr>
              <a:t>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MD, Tormo MJ,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Work</a:t>
            </a:r>
            <a:r>
              <a:rPr lang="es-ES" sz="1200" b="1" dirty="0">
                <a:solidFill>
                  <a:schemeClr val="tx2"/>
                </a:solidFill>
              </a:rPr>
              <a:t>, </a:t>
            </a:r>
            <a:r>
              <a:rPr lang="es-ES" sz="1200" b="1" dirty="0" err="1">
                <a:solidFill>
                  <a:schemeClr val="tx2"/>
                </a:solidFill>
              </a:rPr>
              <a:t>household</a:t>
            </a:r>
            <a:r>
              <a:rPr lang="es-ES" sz="1200" b="1" dirty="0">
                <a:solidFill>
                  <a:schemeClr val="tx2"/>
                </a:solidFill>
              </a:rPr>
              <a:t>, and </a:t>
            </a:r>
            <a:r>
              <a:rPr lang="es-ES" sz="1200" b="1" dirty="0" err="1">
                <a:solidFill>
                  <a:schemeClr val="tx2"/>
                </a:solidFill>
              </a:rPr>
              <a:t>leisure</a:t>
            </a:r>
            <a:r>
              <a:rPr lang="es-ES" sz="1200" b="1" dirty="0">
                <a:solidFill>
                  <a:schemeClr val="tx2"/>
                </a:solidFill>
              </a:rPr>
              <a:t>-time </a:t>
            </a:r>
            <a:r>
              <a:rPr lang="es-ES" sz="1200" b="1" dirty="0" err="1">
                <a:solidFill>
                  <a:schemeClr val="tx2"/>
                </a:solidFill>
              </a:rPr>
              <a:t>physical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activity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mortality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EPIC-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Prev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Med</a:t>
            </a:r>
            <a:r>
              <a:rPr lang="es-ES" sz="1200" i="1" dirty="0">
                <a:solidFill>
                  <a:schemeClr val="tx2"/>
                </a:solidFill>
              </a:rPr>
              <a:t> (</a:t>
            </a:r>
            <a:r>
              <a:rPr lang="es-ES" sz="1200" i="1" dirty="0" err="1">
                <a:solidFill>
                  <a:schemeClr val="tx2"/>
                </a:solidFill>
              </a:rPr>
              <a:t>Baltim</a:t>
            </a:r>
            <a:r>
              <a:rPr lang="es-ES" sz="1200" i="1" dirty="0">
                <a:solidFill>
                  <a:schemeClr val="tx2"/>
                </a:solidFill>
              </a:rPr>
              <a:t>)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dirty="0" smtClean="0">
                <a:solidFill>
                  <a:schemeClr val="tx2"/>
                </a:solidFill>
              </a:rPr>
              <a:t>2016.</a:t>
            </a:r>
            <a:endParaRPr lang="es-ES" sz="1200" dirty="0">
              <a:solidFill>
                <a:schemeClr val="tx2"/>
              </a:solidFill>
            </a:endParaRPr>
          </a:p>
          <a:p>
            <a:pPr algn="just"/>
            <a:endParaRPr lang="es-ES" sz="1200" dirty="0" smtClean="0">
              <a:solidFill>
                <a:schemeClr val="tx2"/>
              </a:solidFill>
            </a:endParaRPr>
          </a:p>
          <a:p>
            <a:pPr algn="just"/>
            <a:r>
              <a:rPr lang="es-ES" sz="1200" dirty="0" err="1" smtClean="0">
                <a:solidFill>
                  <a:schemeClr val="tx2"/>
                </a:solidFill>
              </a:rPr>
              <a:t>Cirera</a:t>
            </a:r>
            <a:r>
              <a:rPr lang="es-ES" sz="1200" dirty="0" smtClean="0">
                <a:solidFill>
                  <a:schemeClr val="tx2"/>
                </a:solidFill>
              </a:rPr>
              <a:t> </a:t>
            </a:r>
            <a:r>
              <a:rPr lang="es-ES" sz="1200" dirty="0">
                <a:solidFill>
                  <a:schemeClr val="tx2"/>
                </a:solidFill>
              </a:rPr>
              <a:t>L, 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Life-course</a:t>
            </a:r>
            <a:r>
              <a:rPr lang="es-ES" sz="1200" b="1" dirty="0">
                <a:solidFill>
                  <a:schemeClr val="tx2"/>
                </a:solidFill>
              </a:rPr>
              <a:t> social position, </a:t>
            </a:r>
            <a:r>
              <a:rPr lang="es-ES" sz="1200" b="1" dirty="0" err="1">
                <a:solidFill>
                  <a:schemeClr val="tx2"/>
                </a:solidFill>
              </a:rPr>
              <a:t>obesity</a:t>
            </a:r>
            <a:r>
              <a:rPr lang="es-ES" sz="1200" b="1" dirty="0">
                <a:solidFill>
                  <a:schemeClr val="tx2"/>
                </a:solidFill>
              </a:rPr>
              <a:t> and diabetes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EPIC-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Eur</a:t>
            </a:r>
            <a:r>
              <a:rPr lang="es-ES" sz="1200" i="1" dirty="0">
                <a:solidFill>
                  <a:schemeClr val="tx2"/>
                </a:solidFill>
              </a:rPr>
              <a:t> J </a:t>
            </a:r>
            <a:r>
              <a:rPr lang="es-ES" sz="1200" i="1" dirty="0" err="1">
                <a:solidFill>
                  <a:schemeClr val="tx2"/>
                </a:solidFill>
              </a:rPr>
              <a:t>Public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Health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dirty="0" smtClean="0">
                <a:solidFill>
                  <a:schemeClr val="tx2"/>
                </a:solidFill>
              </a:rPr>
              <a:t>2015.</a:t>
            </a:r>
            <a:endParaRPr lang="es-ES" sz="1200" dirty="0">
              <a:solidFill>
                <a:schemeClr val="tx2"/>
              </a:solidFill>
            </a:endParaRPr>
          </a:p>
          <a:p>
            <a:pPr algn="just"/>
            <a:endParaRPr lang="es-ES" sz="1200" dirty="0">
              <a:solidFill>
                <a:schemeClr val="tx2"/>
              </a:solidFill>
            </a:endParaRPr>
          </a:p>
          <a:p>
            <a:pPr algn="just"/>
            <a:r>
              <a:rPr lang="es-ES" sz="1200" dirty="0" smtClean="0">
                <a:solidFill>
                  <a:schemeClr val="tx2"/>
                </a:solidFill>
              </a:rPr>
              <a:t>Huerta </a:t>
            </a:r>
            <a:r>
              <a:rPr lang="es-ES" sz="1200" dirty="0">
                <a:solidFill>
                  <a:schemeClr val="tx2"/>
                </a:solidFill>
              </a:rPr>
              <a:t>JM, Tormo M-J,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M-D,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type</a:t>
            </a:r>
            <a:r>
              <a:rPr lang="es-ES" sz="1200" b="1" dirty="0">
                <a:solidFill>
                  <a:schemeClr val="tx2"/>
                </a:solidFill>
              </a:rPr>
              <a:t> 2 diabetes </a:t>
            </a:r>
            <a:r>
              <a:rPr lang="es-ES" sz="1200" b="1" dirty="0" err="1">
                <a:solidFill>
                  <a:schemeClr val="tx2"/>
                </a:solidFill>
              </a:rPr>
              <a:t>according</a:t>
            </a:r>
            <a:r>
              <a:rPr lang="es-ES" sz="1200" b="1" dirty="0">
                <a:solidFill>
                  <a:schemeClr val="tx2"/>
                </a:solidFill>
              </a:rPr>
              <a:t> to </a:t>
            </a:r>
            <a:r>
              <a:rPr lang="es-ES" sz="1200" b="1" dirty="0" err="1">
                <a:solidFill>
                  <a:schemeClr val="tx2"/>
                </a:solidFill>
              </a:rPr>
              <a:t>traditional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emerging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anthropometric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indices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, a </a:t>
            </a:r>
            <a:r>
              <a:rPr lang="es-ES" sz="1200" b="1" dirty="0" err="1">
                <a:solidFill>
                  <a:schemeClr val="tx2"/>
                </a:solidFill>
              </a:rPr>
              <a:t>Mediterranean</a:t>
            </a:r>
            <a:r>
              <a:rPr lang="es-ES" sz="1200" b="1" dirty="0">
                <a:solidFill>
                  <a:schemeClr val="tx2"/>
                </a:solidFill>
              </a:rPr>
              <a:t> country </a:t>
            </a:r>
            <a:r>
              <a:rPr lang="es-ES" sz="1200" b="1" dirty="0" err="1">
                <a:solidFill>
                  <a:schemeClr val="tx2"/>
                </a:solidFill>
              </a:rPr>
              <a:t>with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high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prevalence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obesity</a:t>
            </a:r>
            <a:r>
              <a:rPr lang="es-ES" sz="1200" b="1" dirty="0">
                <a:solidFill>
                  <a:schemeClr val="tx2"/>
                </a:solidFill>
              </a:rPr>
              <a:t>: </a:t>
            </a:r>
            <a:r>
              <a:rPr lang="es-ES" sz="1200" b="1" dirty="0" err="1">
                <a:solidFill>
                  <a:schemeClr val="tx2"/>
                </a:solidFill>
              </a:rPr>
              <a:t>results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from</a:t>
            </a:r>
            <a:r>
              <a:rPr lang="es-ES" sz="1200" b="1" dirty="0">
                <a:solidFill>
                  <a:schemeClr val="tx2"/>
                </a:solidFill>
              </a:rPr>
              <a:t> a </a:t>
            </a:r>
            <a:r>
              <a:rPr lang="es-ES" sz="1200" b="1" dirty="0" err="1">
                <a:solidFill>
                  <a:schemeClr val="tx2"/>
                </a:solidFill>
              </a:rPr>
              <a:t>large-scale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study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>
                <a:solidFill>
                  <a:schemeClr val="tx2"/>
                </a:solidFill>
              </a:rPr>
              <a:t>BMC </a:t>
            </a:r>
            <a:r>
              <a:rPr lang="es-ES" sz="1200" i="1" dirty="0" err="1">
                <a:solidFill>
                  <a:schemeClr val="tx2"/>
                </a:solidFill>
              </a:rPr>
              <a:t>Endocr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Disord</a:t>
            </a:r>
            <a:r>
              <a:rPr lang="es-ES" sz="1200" dirty="0">
                <a:solidFill>
                  <a:schemeClr val="tx2"/>
                </a:solidFill>
              </a:rPr>
              <a:t> 2013; </a:t>
            </a:r>
            <a:r>
              <a:rPr lang="es-ES" sz="1200" b="1" dirty="0">
                <a:solidFill>
                  <a:schemeClr val="tx2"/>
                </a:solidFill>
              </a:rPr>
              <a:t>13</a:t>
            </a:r>
            <a:r>
              <a:rPr lang="es-ES" sz="1200" dirty="0">
                <a:solidFill>
                  <a:schemeClr val="tx2"/>
                </a:solidFill>
              </a:rPr>
              <a:t>: 7</a:t>
            </a:r>
            <a:r>
              <a:rPr lang="es-ES" sz="12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s-ES_tradnl" sz="1200" dirty="0">
              <a:solidFill>
                <a:schemeClr val="tx2"/>
              </a:solidFill>
            </a:endParaRPr>
          </a:p>
          <a:p>
            <a:pPr algn="just"/>
            <a:r>
              <a:rPr lang="es-ES" sz="1200" dirty="0" err="1">
                <a:solidFill>
                  <a:schemeClr val="tx2"/>
                </a:solidFill>
              </a:rPr>
              <a:t>Cirera</a:t>
            </a:r>
            <a:r>
              <a:rPr lang="es-ES" sz="1200" dirty="0">
                <a:solidFill>
                  <a:schemeClr val="tx2"/>
                </a:solidFill>
              </a:rPr>
              <a:t> L, 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Unfavourable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life-course</a:t>
            </a:r>
            <a:r>
              <a:rPr lang="es-ES" sz="1200" b="1" dirty="0">
                <a:solidFill>
                  <a:schemeClr val="tx2"/>
                </a:solidFill>
              </a:rPr>
              <a:t> social </a:t>
            </a:r>
            <a:r>
              <a:rPr lang="es-ES" sz="1200" b="1" dirty="0" err="1">
                <a:solidFill>
                  <a:schemeClr val="tx2"/>
                </a:solidFill>
              </a:rPr>
              <a:t>gradient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coronary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heart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disease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within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: A </a:t>
            </a:r>
            <a:r>
              <a:rPr lang="es-ES" sz="1200" b="1" dirty="0" err="1">
                <a:solidFill>
                  <a:schemeClr val="tx2"/>
                </a:solidFill>
              </a:rPr>
              <a:t>low-incidence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welfare-state</a:t>
            </a:r>
            <a:r>
              <a:rPr lang="es-ES" sz="1200" b="1" dirty="0">
                <a:solidFill>
                  <a:schemeClr val="tx2"/>
                </a:solidFill>
              </a:rPr>
              <a:t> country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Int</a:t>
            </a:r>
            <a:r>
              <a:rPr lang="es-ES" sz="1200" i="1" dirty="0">
                <a:solidFill>
                  <a:schemeClr val="tx2"/>
                </a:solidFill>
              </a:rPr>
              <a:t> J </a:t>
            </a:r>
            <a:r>
              <a:rPr lang="es-ES" sz="1200" i="1" dirty="0" err="1">
                <a:solidFill>
                  <a:schemeClr val="tx2"/>
                </a:solidFill>
              </a:rPr>
              <a:t>Public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Health</a:t>
            </a:r>
            <a:r>
              <a:rPr lang="es-ES" sz="1200" dirty="0">
                <a:solidFill>
                  <a:schemeClr val="tx2"/>
                </a:solidFill>
              </a:rPr>
              <a:t> 2013; </a:t>
            </a:r>
            <a:r>
              <a:rPr lang="es-ES" sz="1200" b="1" dirty="0">
                <a:solidFill>
                  <a:schemeClr val="tx2"/>
                </a:solidFill>
              </a:rPr>
              <a:t>58</a:t>
            </a:r>
            <a:r>
              <a:rPr lang="es-ES" sz="1200" dirty="0">
                <a:solidFill>
                  <a:schemeClr val="tx2"/>
                </a:solidFill>
              </a:rPr>
              <a:t>: 65–77</a:t>
            </a:r>
            <a:r>
              <a:rPr lang="es-ES" sz="12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s-ES_tradnl" sz="1200" dirty="0">
              <a:solidFill>
                <a:schemeClr val="tx2"/>
              </a:solidFill>
            </a:endParaRPr>
          </a:p>
          <a:p>
            <a:pPr algn="just"/>
            <a:r>
              <a:rPr lang="es-ES" sz="1200" dirty="0">
                <a:solidFill>
                  <a:schemeClr val="tx2"/>
                </a:solidFill>
              </a:rPr>
              <a:t>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M-D, Tormo M-J,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Physical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activity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cerebrovascular </a:t>
            </a:r>
            <a:r>
              <a:rPr lang="es-ES" sz="1200" b="1" dirty="0" err="1">
                <a:solidFill>
                  <a:schemeClr val="tx2"/>
                </a:solidFill>
              </a:rPr>
              <a:t>disease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European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Investigation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into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Cancer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Nutrition-Spain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study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Stroke</a:t>
            </a:r>
            <a:r>
              <a:rPr lang="es-ES" sz="1200" dirty="0">
                <a:solidFill>
                  <a:schemeClr val="tx2"/>
                </a:solidFill>
              </a:rPr>
              <a:t> 2013; </a:t>
            </a:r>
            <a:r>
              <a:rPr lang="es-ES" sz="1200" b="1" dirty="0">
                <a:solidFill>
                  <a:schemeClr val="tx2"/>
                </a:solidFill>
              </a:rPr>
              <a:t>44</a:t>
            </a:r>
            <a:r>
              <a:rPr lang="es-ES" sz="1200" dirty="0">
                <a:solidFill>
                  <a:schemeClr val="tx2"/>
                </a:solidFill>
              </a:rPr>
              <a:t>: 111–8.</a:t>
            </a:r>
          </a:p>
          <a:p>
            <a:pPr algn="just"/>
            <a:endParaRPr lang="es-ES_tradnl" sz="1200" dirty="0" smtClean="0">
              <a:solidFill>
                <a:schemeClr val="tx2"/>
              </a:solidFill>
            </a:endParaRPr>
          </a:p>
          <a:p>
            <a:pPr algn="just"/>
            <a:r>
              <a:rPr lang="es-ES" sz="1200" dirty="0">
                <a:solidFill>
                  <a:schemeClr val="tx2"/>
                </a:solidFill>
              </a:rPr>
              <a:t>Huerta JM, Navarro C,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M-D,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study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physical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activity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primary</a:t>
            </a:r>
            <a:r>
              <a:rPr lang="es-ES" sz="1200" b="1" dirty="0">
                <a:solidFill>
                  <a:schemeClr val="tx2"/>
                </a:solidFill>
              </a:rPr>
              <a:t> adenocarcinomas of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oesophagus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stomach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EPIC (</a:t>
            </a:r>
            <a:r>
              <a:rPr lang="es-ES" sz="1200" b="1" dirty="0" err="1">
                <a:solidFill>
                  <a:schemeClr val="tx2"/>
                </a:solidFill>
              </a:rPr>
              <a:t>European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Investigation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into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Cancer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nutrition</a:t>
            </a:r>
            <a:r>
              <a:rPr lang="es-ES" sz="1200" b="1" dirty="0">
                <a:solidFill>
                  <a:schemeClr val="tx2"/>
                </a:solidFill>
              </a:rPr>
              <a:t>)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Cancer</a:t>
            </a:r>
            <a:r>
              <a:rPr lang="es-ES" sz="1200" i="1" dirty="0">
                <a:solidFill>
                  <a:schemeClr val="tx2"/>
                </a:solidFill>
              </a:rPr>
              <a:t> Causes Control</a:t>
            </a:r>
            <a:r>
              <a:rPr lang="es-ES" sz="1200" dirty="0">
                <a:solidFill>
                  <a:schemeClr val="tx2"/>
                </a:solidFill>
              </a:rPr>
              <a:t> 2010; </a:t>
            </a:r>
            <a:r>
              <a:rPr lang="es-ES" sz="1200" b="1" dirty="0">
                <a:solidFill>
                  <a:schemeClr val="tx2"/>
                </a:solidFill>
              </a:rPr>
              <a:t>21</a:t>
            </a:r>
            <a:r>
              <a:rPr lang="es-ES" sz="1200" dirty="0">
                <a:solidFill>
                  <a:schemeClr val="tx2"/>
                </a:solidFill>
              </a:rPr>
              <a:t>: 657–69</a:t>
            </a:r>
            <a:r>
              <a:rPr lang="es-ES" sz="1200" dirty="0" smtClean="0">
                <a:solidFill>
                  <a:schemeClr val="tx2"/>
                </a:solidFill>
              </a:rPr>
              <a:t>.</a:t>
            </a:r>
            <a:endParaRPr lang="es-ES_tradnl" sz="2000" b="1" dirty="0" smtClean="0">
              <a:solidFill>
                <a:schemeClr val="tx2"/>
              </a:solidFill>
            </a:endParaRPr>
          </a:p>
        </p:txBody>
      </p:sp>
      <p:sp>
        <p:nvSpPr>
          <p:cNvPr id="12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13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14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58738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5 CuadroTexto"/>
          <p:cNvSpPr txBox="1"/>
          <p:nvPr/>
        </p:nvSpPr>
        <p:spPr>
          <a:xfrm>
            <a:off x="683568" y="1999868"/>
            <a:ext cx="806489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u="sng" dirty="0" smtClean="0">
                <a:solidFill>
                  <a:schemeClr val="tx2"/>
                </a:solidFill>
              </a:rPr>
              <a:t>EPIC-Murcia</a:t>
            </a:r>
          </a:p>
          <a:p>
            <a:endParaRPr lang="es-ES_tradnl" sz="1200" b="1" dirty="0" smtClean="0">
              <a:solidFill>
                <a:schemeClr val="tx2"/>
              </a:solidFill>
            </a:endParaRPr>
          </a:p>
          <a:p>
            <a:pPr algn="just"/>
            <a:r>
              <a:rPr lang="es-ES" sz="1200" dirty="0">
                <a:solidFill>
                  <a:schemeClr val="tx2"/>
                </a:solidFill>
              </a:rPr>
              <a:t>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MD, Tormo MJ,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Work</a:t>
            </a:r>
            <a:r>
              <a:rPr lang="es-ES" sz="1200" b="1" dirty="0">
                <a:solidFill>
                  <a:schemeClr val="tx2"/>
                </a:solidFill>
              </a:rPr>
              <a:t>, </a:t>
            </a:r>
            <a:r>
              <a:rPr lang="es-ES" sz="1200" b="1" dirty="0" err="1">
                <a:solidFill>
                  <a:schemeClr val="tx2"/>
                </a:solidFill>
              </a:rPr>
              <a:t>household</a:t>
            </a:r>
            <a:r>
              <a:rPr lang="es-ES" sz="1200" b="1" dirty="0">
                <a:solidFill>
                  <a:schemeClr val="tx2"/>
                </a:solidFill>
              </a:rPr>
              <a:t>, and </a:t>
            </a:r>
            <a:r>
              <a:rPr lang="es-ES" sz="1200" b="1" dirty="0" err="1">
                <a:solidFill>
                  <a:schemeClr val="tx2"/>
                </a:solidFill>
              </a:rPr>
              <a:t>leisure</a:t>
            </a:r>
            <a:r>
              <a:rPr lang="es-ES" sz="1200" b="1" dirty="0">
                <a:solidFill>
                  <a:schemeClr val="tx2"/>
                </a:solidFill>
              </a:rPr>
              <a:t>-time </a:t>
            </a:r>
            <a:r>
              <a:rPr lang="es-ES" sz="1200" b="1" dirty="0" err="1">
                <a:solidFill>
                  <a:schemeClr val="tx2"/>
                </a:solidFill>
              </a:rPr>
              <a:t>physical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activity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mortality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EPIC-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Prev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Med</a:t>
            </a:r>
            <a:r>
              <a:rPr lang="es-ES" sz="1200" i="1" dirty="0">
                <a:solidFill>
                  <a:schemeClr val="tx2"/>
                </a:solidFill>
              </a:rPr>
              <a:t> (</a:t>
            </a:r>
            <a:r>
              <a:rPr lang="es-ES" sz="1200" i="1" dirty="0" err="1">
                <a:solidFill>
                  <a:schemeClr val="tx2"/>
                </a:solidFill>
              </a:rPr>
              <a:t>Baltim</a:t>
            </a:r>
            <a:r>
              <a:rPr lang="es-ES" sz="1200" i="1" dirty="0">
                <a:solidFill>
                  <a:schemeClr val="tx2"/>
                </a:solidFill>
              </a:rPr>
              <a:t>)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dirty="0" smtClean="0">
                <a:solidFill>
                  <a:schemeClr val="tx2"/>
                </a:solidFill>
              </a:rPr>
              <a:t>2016.</a:t>
            </a:r>
            <a:endParaRPr lang="es-ES" sz="1200" dirty="0">
              <a:solidFill>
                <a:schemeClr val="tx2"/>
              </a:solidFill>
            </a:endParaRPr>
          </a:p>
          <a:p>
            <a:pPr algn="just"/>
            <a:endParaRPr lang="es-ES" sz="1200" dirty="0" smtClean="0">
              <a:solidFill>
                <a:schemeClr val="tx2"/>
              </a:solidFill>
            </a:endParaRPr>
          </a:p>
          <a:p>
            <a:pPr algn="just"/>
            <a:r>
              <a:rPr lang="es-ES" sz="1200" dirty="0" err="1" smtClean="0">
                <a:solidFill>
                  <a:schemeClr val="tx2"/>
                </a:solidFill>
              </a:rPr>
              <a:t>Cirera</a:t>
            </a:r>
            <a:r>
              <a:rPr lang="es-ES" sz="1200" dirty="0" smtClean="0">
                <a:solidFill>
                  <a:schemeClr val="tx2"/>
                </a:solidFill>
              </a:rPr>
              <a:t> </a:t>
            </a:r>
            <a:r>
              <a:rPr lang="es-ES" sz="1200" dirty="0">
                <a:solidFill>
                  <a:schemeClr val="tx2"/>
                </a:solidFill>
              </a:rPr>
              <a:t>L, 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Life-course</a:t>
            </a:r>
            <a:r>
              <a:rPr lang="es-ES" sz="1200" b="1" dirty="0">
                <a:solidFill>
                  <a:schemeClr val="tx2"/>
                </a:solidFill>
              </a:rPr>
              <a:t> social position, </a:t>
            </a:r>
            <a:r>
              <a:rPr lang="es-ES" sz="1200" b="1" dirty="0" err="1">
                <a:solidFill>
                  <a:schemeClr val="tx2"/>
                </a:solidFill>
              </a:rPr>
              <a:t>obesity</a:t>
            </a:r>
            <a:r>
              <a:rPr lang="es-ES" sz="1200" b="1" dirty="0">
                <a:solidFill>
                  <a:schemeClr val="tx2"/>
                </a:solidFill>
              </a:rPr>
              <a:t> and diabetes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EPIC-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Eur</a:t>
            </a:r>
            <a:r>
              <a:rPr lang="es-ES" sz="1200" i="1" dirty="0">
                <a:solidFill>
                  <a:schemeClr val="tx2"/>
                </a:solidFill>
              </a:rPr>
              <a:t> J </a:t>
            </a:r>
            <a:r>
              <a:rPr lang="es-ES" sz="1200" i="1" dirty="0" err="1">
                <a:solidFill>
                  <a:schemeClr val="tx2"/>
                </a:solidFill>
              </a:rPr>
              <a:t>Public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Health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dirty="0" smtClean="0">
                <a:solidFill>
                  <a:schemeClr val="tx2"/>
                </a:solidFill>
              </a:rPr>
              <a:t>2015.</a:t>
            </a:r>
            <a:endParaRPr lang="es-ES" sz="1200" dirty="0">
              <a:solidFill>
                <a:schemeClr val="tx2"/>
              </a:solidFill>
            </a:endParaRPr>
          </a:p>
          <a:p>
            <a:pPr algn="just"/>
            <a:endParaRPr lang="es-ES" sz="1200" dirty="0">
              <a:solidFill>
                <a:schemeClr val="tx2"/>
              </a:solidFill>
            </a:endParaRPr>
          </a:p>
          <a:p>
            <a:pPr algn="just"/>
            <a:r>
              <a:rPr lang="es-ES" sz="1200" dirty="0" smtClean="0">
                <a:solidFill>
                  <a:schemeClr val="tx2"/>
                </a:solidFill>
              </a:rPr>
              <a:t>Huerta </a:t>
            </a:r>
            <a:r>
              <a:rPr lang="es-ES" sz="1200" dirty="0">
                <a:solidFill>
                  <a:schemeClr val="tx2"/>
                </a:solidFill>
              </a:rPr>
              <a:t>JM, Tormo M-J,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M-D,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type</a:t>
            </a:r>
            <a:r>
              <a:rPr lang="es-ES" sz="1200" b="1" dirty="0">
                <a:solidFill>
                  <a:schemeClr val="tx2"/>
                </a:solidFill>
              </a:rPr>
              <a:t> 2 diabetes </a:t>
            </a:r>
            <a:r>
              <a:rPr lang="es-ES" sz="1200" b="1" dirty="0" err="1">
                <a:solidFill>
                  <a:schemeClr val="tx2"/>
                </a:solidFill>
              </a:rPr>
              <a:t>according</a:t>
            </a:r>
            <a:r>
              <a:rPr lang="es-ES" sz="1200" b="1" dirty="0">
                <a:solidFill>
                  <a:schemeClr val="tx2"/>
                </a:solidFill>
              </a:rPr>
              <a:t> to </a:t>
            </a:r>
            <a:r>
              <a:rPr lang="es-ES" sz="1200" b="1" dirty="0" err="1">
                <a:solidFill>
                  <a:schemeClr val="tx2"/>
                </a:solidFill>
              </a:rPr>
              <a:t>traditional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emerging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anthropometric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indices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, a </a:t>
            </a:r>
            <a:r>
              <a:rPr lang="es-ES" sz="1200" b="1" dirty="0" err="1">
                <a:solidFill>
                  <a:schemeClr val="tx2"/>
                </a:solidFill>
              </a:rPr>
              <a:t>Mediterranean</a:t>
            </a:r>
            <a:r>
              <a:rPr lang="es-ES" sz="1200" b="1" dirty="0">
                <a:solidFill>
                  <a:schemeClr val="tx2"/>
                </a:solidFill>
              </a:rPr>
              <a:t> country </a:t>
            </a:r>
            <a:r>
              <a:rPr lang="es-ES" sz="1200" b="1" dirty="0" err="1">
                <a:solidFill>
                  <a:schemeClr val="tx2"/>
                </a:solidFill>
              </a:rPr>
              <a:t>with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high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prevalence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obesity</a:t>
            </a:r>
            <a:r>
              <a:rPr lang="es-ES" sz="1200" b="1" dirty="0">
                <a:solidFill>
                  <a:schemeClr val="tx2"/>
                </a:solidFill>
              </a:rPr>
              <a:t>: </a:t>
            </a:r>
            <a:r>
              <a:rPr lang="es-ES" sz="1200" b="1" dirty="0" err="1">
                <a:solidFill>
                  <a:schemeClr val="tx2"/>
                </a:solidFill>
              </a:rPr>
              <a:t>results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from</a:t>
            </a:r>
            <a:r>
              <a:rPr lang="es-ES" sz="1200" b="1" dirty="0">
                <a:solidFill>
                  <a:schemeClr val="tx2"/>
                </a:solidFill>
              </a:rPr>
              <a:t> a </a:t>
            </a:r>
            <a:r>
              <a:rPr lang="es-ES" sz="1200" b="1" dirty="0" err="1">
                <a:solidFill>
                  <a:schemeClr val="tx2"/>
                </a:solidFill>
              </a:rPr>
              <a:t>large-scale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study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>
                <a:solidFill>
                  <a:schemeClr val="tx2"/>
                </a:solidFill>
              </a:rPr>
              <a:t>BMC </a:t>
            </a:r>
            <a:r>
              <a:rPr lang="es-ES" sz="1200" i="1" dirty="0" err="1">
                <a:solidFill>
                  <a:schemeClr val="tx2"/>
                </a:solidFill>
              </a:rPr>
              <a:t>Endocr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Disord</a:t>
            </a:r>
            <a:r>
              <a:rPr lang="es-ES" sz="1200" dirty="0">
                <a:solidFill>
                  <a:schemeClr val="tx2"/>
                </a:solidFill>
              </a:rPr>
              <a:t> 2013; </a:t>
            </a:r>
            <a:r>
              <a:rPr lang="es-ES" sz="1200" b="1" dirty="0">
                <a:solidFill>
                  <a:schemeClr val="tx2"/>
                </a:solidFill>
              </a:rPr>
              <a:t>13</a:t>
            </a:r>
            <a:r>
              <a:rPr lang="es-ES" sz="1200" dirty="0">
                <a:solidFill>
                  <a:schemeClr val="tx2"/>
                </a:solidFill>
              </a:rPr>
              <a:t>: 7</a:t>
            </a:r>
            <a:r>
              <a:rPr lang="es-ES" sz="12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s-ES_tradnl" sz="1200" dirty="0">
              <a:solidFill>
                <a:schemeClr val="tx2"/>
              </a:solidFill>
            </a:endParaRPr>
          </a:p>
          <a:p>
            <a:pPr algn="just"/>
            <a:r>
              <a:rPr lang="es-ES" sz="1200" dirty="0" err="1">
                <a:solidFill>
                  <a:schemeClr val="tx2"/>
                </a:solidFill>
              </a:rPr>
              <a:t>Cirera</a:t>
            </a:r>
            <a:r>
              <a:rPr lang="es-ES" sz="1200" dirty="0">
                <a:solidFill>
                  <a:schemeClr val="tx2"/>
                </a:solidFill>
              </a:rPr>
              <a:t> L, 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Unfavourable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life-course</a:t>
            </a:r>
            <a:r>
              <a:rPr lang="es-ES" sz="1200" b="1" dirty="0">
                <a:solidFill>
                  <a:schemeClr val="tx2"/>
                </a:solidFill>
              </a:rPr>
              <a:t> social </a:t>
            </a:r>
            <a:r>
              <a:rPr lang="es-ES" sz="1200" b="1" dirty="0" err="1">
                <a:solidFill>
                  <a:schemeClr val="tx2"/>
                </a:solidFill>
              </a:rPr>
              <a:t>gradient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coronary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heart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disease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within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: A </a:t>
            </a:r>
            <a:r>
              <a:rPr lang="es-ES" sz="1200" b="1" dirty="0" err="1">
                <a:solidFill>
                  <a:schemeClr val="tx2"/>
                </a:solidFill>
              </a:rPr>
              <a:t>low-incidence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welfare-state</a:t>
            </a:r>
            <a:r>
              <a:rPr lang="es-ES" sz="1200" b="1" dirty="0">
                <a:solidFill>
                  <a:schemeClr val="tx2"/>
                </a:solidFill>
              </a:rPr>
              <a:t> country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Int</a:t>
            </a:r>
            <a:r>
              <a:rPr lang="es-ES" sz="1200" i="1" dirty="0">
                <a:solidFill>
                  <a:schemeClr val="tx2"/>
                </a:solidFill>
              </a:rPr>
              <a:t> J </a:t>
            </a:r>
            <a:r>
              <a:rPr lang="es-ES" sz="1200" i="1" dirty="0" err="1">
                <a:solidFill>
                  <a:schemeClr val="tx2"/>
                </a:solidFill>
              </a:rPr>
              <a:t>Public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Health</a:t>
            </a:r>
            <a:r>
              <a:rPr lang="es-ES" sz="1200" dirty="0">
                <a:solidFill>
                  <a:schemeClr val="tx2"/>
                </a:solidFill>
              </a:rPr>
              <a:t> 2013; </a:t>
            </a:r>
            <a:r>
              <a:rPr lang="es-ES" sz="1200" b="1" dirty="0">
                <a:solidFill>
                  <a:schemeClr val="tx2"/>
                </a:solidFill>
              </a:rPr>
              <a:t>58</a:t>
            </a:r>
            <a:r>
              <a:rPr lang="es-ES" sz="1200" dirty="0">
                <a:solidFill>
                  <a:schemeClr val="tx2"/>
                </a:solidFill>
              </a:rPr>
              <a:t>: 65–77</a:t>
            </a:r>
            <a:r>
              <a:rPr lang="es-ES" sz="12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s-ES_tradnl" sz="1200" dirty="0">
              <a:solidFill>
                <a:schemeClr val="tx2"/>
              </a:solidFill>
            </a:endParaRPr>
          </a:p>
          <a:p>
            <a:pPr algn="just"/>
            <a:r>
              <a:rPr lang="es-ES" sz="1200" dirty="0">
                <a:solidFill>
                  <a:schemeClr val="tx2"/>
                </a:solidFill>
              </a:rPr>
              <a:t>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M-D, Tormo M-J,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Physical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activity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cerebrovascular </a:t>
            </a:r>
            <a:r>
              <a:rPr lang="es-ES" sz="1200" b="1" dirty="0" err="1">
                <a:solidFill>
                  <a:schemeClr val="tx2"/>
                </a:solidFill>
              </a:rPr>
              <a:t>disease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European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Investigation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into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Cancer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Nutrition-Spain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study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Stroke</a:t>
            </a:r>
            <a:r>
              <a:rPr lang="es-ES" sz="1200" dirty="0">
                <a:solidFill>
                  <a:schemeClr val="tx2"/>
                </a:solidFill>
              </a:rPr>
              <a:t> 2013; </a:t>
            </a:r>
            <a:r>
              <a:rPr lang="es-ES" sz="1200" b="1" dirty="0">
                <a:solidFill>
                  <a:schemeClr val="tx2"/>
                </a:solidFill>
              </a:rPr>
              <a:t>44</a:t>
            </a:r>
            <a:r>
              <a:rPr lang="es-ES" sz="1200" dirty="0">
                <a:solidFill>
                  <a:schemeClr val="tx2"/>
                </a:solidFill>
              </a:rPr>
              <a:t>: 111–8.</a:t>
            </a:r>
          </a:p>
          <a:p>
            <a:pPr algn="just"/>
            <a:endParaRPr lang="es-ES_tradnl" sz="1200" dirty="0" smtClean="0">
              <a:solidFill>
                <a:schemeClr val="tx2"/>
              </a:solidFill>
            </a:endParaRPr>
          </a:p>
          <a:p>
            <a:pPr algn="just"/>
            <a:r>
              <a:rPr lang="es-ES" sz="1200" dirty="0">
                <a:solidFill>
                  <a:schemeClr val="tx2"/>
                </a:solidFill>
              </a:rPr>
              <a:t>Huerta JM, Navarro C,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M-D,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study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physical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activity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primary</a:t>
            </a:r>
            <a:r>
              <a:rPr lang="es-ES" sz="1200" b="1" dirty="0">
                <a:solidFill>
                  <a:schemeClr val="tx2"/>
                </a:solidFill>
              </a:rPr>
              <a:t> adenocarcinomas of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oesophagus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stomach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EPIC (</a:t>
            </a:r>
            <a:r>
              <a:rPr lang="es-ES" sz="1200" b="1" dirty="0" err="1">
                <a:solidFill>
                  <a:schemeClr val="tx2"/>
                </a:solidFill>
              </a:rPr>
              <a:t>European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Investigation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into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Cancer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nutrition</a:t>
            </a:r>
            <a:r>
              <a:rPr lang="es-ES" sz="1200" b="1" dirty="0">
                <a:solidFill>
                  <a:schemeClr val="tx2"/>
                </a:solidFill>
              </a:rPr>
              <a:t>)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Cancer</a:t>
            </a:r>
            <a:r>
              <a:rPr lang="es-ES" sz="1200" i="1" dirty="0">
                <a:solidFill>
                  <a:schemeClr val="tx2"/>
                </a:solidFill>
              </a:rPr>
              <a:t> Causes Control</a:t>
            </a:r>
            <a:r>
              <a:rPr lang="es-ES" sz="1200" dirty="0">
                <a:solidFill>
                  <a:schemeClr val="tx2"/>
                </a:solidFill>
              </a:rPr>
              <a:t> 2010; </a:t>
            </a:r>
            <a:r>
              <a:rPr lang="es-ES" sz="1200" b="1" dirty="0">
                <a:solidFill>
                  <a:schemeClr val="tx2"/>
                </a:solidFill>
              </a:rPr>
              <a:t>21</a:t>
            </a:r>
            <a:r>
              <a:rPr lang="es-ES" sz="1200" dirty="0">
                <a:solidFill>
                  <a:schemeClr val="tx2"/>
                </a:solidFill>
              </a:rPr>
              <a:t>: 657–69</a:t>
            </a:r>
            <a:r>
              <a:rPr lang="es-ES" sz="1200" dirty="0" smtClean="0">
                <a:solidFill>
                  <a:schemeClr val="tx2"/>
                </a:solidFill>
              </a:rPr>
              <a:t>.</a:t>
            </a:r>
            <a:endParaRPr lang="es-ES_tradnl" sz="2000" b="1" dirty="0" smtClean="0">
              <a:solidFill>
                <a:schemeClr val="tx2"/>
              </a:solidFill>
            </a:endParaRPr>
          </a:p>
        </p:txBody>
      </p:sp>
      <p:sp>
        <p:nvSpPr>
          <p:cNvPr id="12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13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14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  <p:sp>
        <p:nvSpPr>
          <p:cNvPr id="2" name="Rectángulo 1"/>
          <p:cNvSpPr/>
          <p:nvPr/>
        </p:nvSpPr>
        <p:spPr>
          <a:xfrm>
            <a:off x="539552" y="2060848"/>
            <a:ext cx="8208912" cy="3744416"/>
          </a:xfrm>
          <a:prstGeom prst="rect">
            <a:avLst/>
          </a:prstGeom>
          <a:solidFill>
            <a:schemeClr val="bg1">
              <a:lumMod val="85000"/>
              <a:alpha val="6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691952" y="5805264"/>
            <a:ext cx="3880048" cy="144016"/>
          </a:xfrm>
          <a:prstGeom prst="rect">
            <a:avLst/>
          </a:prstGeom>
          <a:solidFill>
            <a:schemeClr val="bg1">
              <a:lumMod val="85000"/>
              <a:alpha val="6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628800"/>
            <a:ext cx="5076056" cy="29724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/>
          <a:srcRect t="1695" b="1213"/>
          <a:stretch/>
        </p:blipFill>
        <p:spPr>
          <a:xfrm>
            <a:off x="1619672" y="2954529"/>
            <a:ext cx="5687595" cy="27787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5"/>
          <a:srcRect b="28572"/>
          <a:stretch/>
        </p:blipFill>
        <p:spPr>
          <a:xfrm>
            <a:off x="2987824" y="4421031"/>
            <a:ext cx="6202760" cy="26083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1063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5 CuadroTexto"/>
          <p:cNvSpPr txBox="1"/>
          <p:nvPr/>
        </p:nvSpPr>
        <p:spPr>
          <a:xfrm>
            <a:off x="683568" y="1999868"/>
            <a:ext cx="806489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u="sng" dirty="0" smtClean="0">
                <a:solidFill>
                  <a:schemeClr val="tx2"/>
                </a:solidFill>
              </a:rPr>
              <a:t>EPIC-Murcia</a:t>
            </a:r>
          </a:p>
          <a:p>
            <a:endParaRPr lang="es-ES_tradnl" sz="1200" b="1" dirty="0" smtClean="0">
              <a:solidFill>
                <a:schemeClr val="tx2"/>
              </a:solidFill>
            </a:endParaRPr>
          </a:p>
          <a:p>
            <a:pPr algn="just"/>
            <a:r>
              <a:rPr lang="es-ES" sz="1200" dirty="0">
                <a:solidFill>
                  <a:schemeClr val="tx2"/>
                </a:solidFill>
              </a:rPr>
              <a:t>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MD, Tormo MJ,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Work</a:t>
            </a:r>
            <a:r>
              <a:rPr lang="es-ES" sz="1200" b="1" dirty="0">
                <a:solidFill>
                  <a:schemeClr val="tx2"/>
                </a:solidFill>
              </a:rPr>
              <a:t>, </a:t>
            </a:r>
            <a:r>
              <a:rPr lang="es-ES" sz="1200" b="1" dirty="0" err="1">
                <a:solidFill>
                  <a:schemeClr val="tx2"/>
                </a:solidFill>
              </a:rPr>
              <a:t>household</a:t>
            </a:r>
            <a:r>
              <a:rPr lang="es-ES" sz="1200" b="1" dirty="0">
                <a:solidFill>
                  <a:schemeClr val="tx2"/>
                </a:solidFill>
              </a:rPr>
              <a:t>, and </a:t>
            </a:r>
            <a:r>
              <a:rPr lang="es-ES" sz="1200" b="1" dirty="0" err="1">
                <a:solidFill>
                  <a:schemeClr val="tx2"/>
                </a:solidFill>
              </a:rPr>
              <a:t>leisure</a:t>
            </a:r>
            <a:r>
              <a:rPr lang="es-ES" sz="1200" b="1" dirty="0">
                <a:solidFill>
                  <a:schemeClr val="tx2"/>
                </a:solidFill>
              </a:rPr>
              <a:t>-time </a:t>
            </a:r>
            <a:r>
              <a:rPr lang="es-ES" sz="1200" b="1" dirty="0" err="1">
                <a:solidFill>
                  <a:schemeClr val="tx2"/>
                </a:solidFill>
              </a:rPr>
              <a:t>physical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activity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mortality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EPIC-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Prev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Med</a:t>
            </a:r>
            <a:r>
              <a:rPr lang="es-ES" sz="1200" i="1" dirty="0">
                <a:solidFill>
                  <a:schemeClr val="tx2"/>
                </a:solidFill>
              </a:rPr>
              <a:t> (</a:t>
            </a:r>
            <a:r>
              <a:rPr lang="es-ES" sz="1200" i="1" dirty="0" err="1">
                <a:solidFill>
                  <a:schemeClr val="tx2"/>
                </a:solidFill>
              </a:rPr>
              <a:t>Baltim</a:t>
            </a:r>
            <a:r>
              <a:rPr lang="es-ES" sz="1200" i="1" dirty="0">
                <a:solidFill>
                  <a:schemeClr val="tx2"/>
                </a:solidFill>
              </a:rPr>
              <a:t>)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dirty="0" smtClean="0">
                <a:solidFill>
                  <a:schemeClr val="tx2"/>
                </a:solidFill>
              </a:rPr>
              <a:t>2016.</a:t>
            </a:r>
            <a:endParaRPr lang="es-ES" sz="1200" dirty="0">
              <a:solidFill>
                <a:schemeClr val="tx2"/>
              </a:solidFill>
            </a:endParaRPr>
          </a:p>
          <a:p>
            <a:pPr algn="just"/>
            <a:endParaRPr lang="es-ES" sz="1200" dirty="0" smtClean="0">
              <a:solidFill>
                <a:schemeClr val="tx2"/>
              </a:solidFill>
            </a:endParaRPr>
          </a:p>
          <a:p>
            <a:pPr algn="just"/>
            <a:r>
              <a:rPr lang="es-ES" sz="1200" dirty="0" err="1" smtClean="0">
                <a:solidFill>
                  <a:schemeClr val="tx2"/>
                </a:solidFill>
              </a:rPr>
              <a:t>Cirera</a:t>
            </a:r>
            <a:r>
              <a:rPr lang="es-ES" sz="1200" dirty="0" smtClean="0">
                <a:solidFill>
                  <a:schemeClr val="tx2"/>
                </a:solidFill>
              </a:rPr>
              <a:t> </a:t>
            </a:r>
            <a:r>
              <a:rPr lang="es-ES" sz="1200" dirty="0">
                <a:solidFill>
                  <a:schemeClr val="tx2"/>
                </a:solidFill>
              </a:rPr>
              <a:t>L, 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Life-course</a:t>
            </a:r>
            <a:r>
              <a:rPr lang="es-ES" sz="1200" b="1" dirty="0">
                <a:solidFill>
                  <a:schemeClr val="tx2"/>
                </a:solidFill>
              </a:rPr>
              <a:t> social position, </a:t>
            </a:r>
            <a:r>
              <a:rPr lang="es-ES" sz="1200" b="1" dirty="0" err="1">
                <a:solidFill>
                  <a:schemeClr val="tx2"/>
                </a:solidFill>
              </a:rPr>
              <a:t>obesity</a:t>
            </a:r>
            <a:r>
              <a:rPr lang="es-ES" sz="1200" b="1" dirty="0">
                <a:solidFill>
                  <a:schemeClr val="tx2"/>
                </a:solidFill>
              </a:rPr>
              <a:t> and diabetes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EPIC-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Eur</a:t>
            </a:r>
            <a:r>
              <a:rPr lang="es-ES" sz="1200" i="1" dirty="0">
                <a:solidFill>
                  <a:schemeClr val="tx2"/>
                </a:solidFill>
              </a:rPr>
              <a:t> J </a:t>
            </a:r>
            <a:r>
              <a:rPr lang="es-ES" sz="1200" i="1" dirty="0" err="1">
                <a:solidFill>
                  <a:schemeClr val="tx2"/>
                </a:solidFill>
              </a:rPr>
              <a:t>Public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Health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dirty="0" smtClean="0">
                <a:solidFill>
                  <a:schemeClr val="tx2"/>
                </a:solidFill>
              </a:rPr>
              <a:t>2015.</a:t>
            </a:r>
            <a:endParaRPr lang="es-ES" sz="1200" dirty="0">
              <a:solidFill>
                <a:schemeClr val="tx2"/>
              </a:solidFill>
            </a:endParaRPr>
          </a:p>
          <a:p>
            <a:pPr algn="just"/>
            <a:endParaRPr lang="es-ES" sz="1200" dirty="0">
              <a:solidFill>
                <a:schemeClr val="tx2"/>
              </a:solidFill>
            </a:endParaRPr>
          </a:p>
          <a:p>
            <a:pPr algn="just"/>
            <a:r>
              <a:rPr lang="es-ES" sz="1200" dirty="0" smtClean="0">
                <a:solidFill>
                  <a:schemeClr val="tx2"/>
                </a:solidFill>
              </a:rPr>
              <a:t>Huerta </a:t>
            </a:r>
            <a:r>
              <a:rPr lang="es-ES" sz="1200" dirty="0">
                <a:solidFill>
                  <a:schemeClr val="tx2"/>
                </a:solidFill>
              </a:rPr>
              <a:t>JM, Tormo M-J,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M-D,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type</a:t>
            </a:r>
            <a:r>
              <a:rPr lang="es-ES" sz="1200" b="1" dirty="0">
                <a:solidFill>
                  <a:schemeClr val="tx2"/>
                </a:solidFill>
              </a:rPr>
              <a:t> 2 diabetes </a:t>
            </a:r>
            <a:r>
              <a:rPr lang="es-ES" sz="1200" b="1" dirty="0" err="1">
                <a:solidFill>
                  <a:schemeClr val="tx2"/>
                </a:solidFill>
              </a:rPr>
              <a:t>according</a:t>
            </a:r>
            <a:r>
              <a:rPr lang="es-ES" sz="1200" b="1" dirty="0">
                <a:solidFill>
                  <a:schemeClr val="tx2"/>
                </a:solidFill>
              </a:rPr>
              <a:t> to </a:t>
            </a:r>
            <a:r>
              <a:rPr lang="es-ES" sz="1200" b="1" dirty="0" err="1">
                <a:solidFill>
                  <a:schemeClr val="tx2"/>
                </a:solidFill>
              </a:rPr>
              <a:t>traditional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emerging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anthropometric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indices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, a </a:t>
            </a:r>
            <a:r>
              <a:rPr lang="es-ES" sz="1200" b="1" dirty="0" err="1">
                <a:solidFill>
                  <a:schemeClr val="tx2"/>
                </a:solidFill>
              </a:rPr>
              <a:t>Mediterranean</a:t>
            </a:r>
            <a:r>
              <a:rPr lang="es-ES" sz="1200" b="1" dirty="0">
                <a:solidFill>
                  <a:schemeClr val="tx2"/>
                </a:solidFill>
              </a:rPr>
              <a:t> country </a:t>
            </a:r>
            <a:r>
              <a:rPr lang="es-ES" sz="1200" b="1" dirty="0" err="1">
                <a:solidFill>
                  <a:schemeClr val="tx2"/>
                </a:solidFill>
              </a:rPr>
              <a:t>with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high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prevalence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obesity</a:t>
            </a:r>
            <a:r>
              <a:rPr lang="es-ES" sz="1200" b="1" dirty="0">
                <a:solidFill>
                  <a:schemeClr val="tx2"/>
                </a:solidFill>
              </a:rPr>
              <a:t>: </a:t>
            </a:r>
            <a:r>
              <a:rPr lang="es-ES" sz="1200" b="1" dirty="0" err="1">
                <a:solidFill>
                  <a:schemeClr val="tx2"/>
                </a:solidFill>
              </a:rPr>
              <a:t>results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from</a:t>
            </a:r>
            <a:r>
              <a:rPr lang="es-ES" sz="1200" b="1" dirty="0">
                <a:solidFill>
                  <a:schemeClr val="tx2"/>
                </a:solidFill>
              </a:rPr>
              <a:t> a </a:t>
            </a:r>
            <a:r>
              <a:rPr lang="es-ES" sz="1200" b="1" dirty="0" err="1">
                <a:solidFill>
                  <a:schemeClr val="tx2"/>
                </a:solidFill>
              </a:rPr>
              <a:t>large-scale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study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>
                <a:solidFill>
                  <a:schemeClr val="tx2"/>
                </a:solidFill>
              </a:rPr>
              <a:t>BMC </a:t>
            </a:r>
            <a:r>
              <a:rPr lang="es-ES" sz="1200" i="1" dirty="0" err="1">
                <a:solidFill>
                  <a:schemeClr val="tx2"/>
                </a:solidFill>
              </a:rPr>
              <a:t>Endocr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Disord</a:t>
            </a:r>
            <a:r>
              <a:rPr lang="es-ES" sz="1200" dirty="0">
                <a:solidFill>
                  <a:schemeClr val="tx2"/>
                </a:solidFill>
              </a:rPr>
              <a:t> 2013; </a:t>
            </a:r>
            <a:r>
              <a:rPr lang="es-ES" sz="1200" b="1" dirty="0">
                <a:solidFill>
                  <a:schemeClr val="tx2"/>
                </a:solidFill>
              </a:rPr>
              <a:t>13</a:t>
            </a:r>
            <a:r>
              <a:rPr lang="es-ES" sz="1200" dirty="0">
                <a:solidFill>
                  <a:schemeClr val="tx2"/>
                </a:solidFill>
              </a:rPr>
              <a:t>: 7</a:t>
            </a:r>
            <a:r>
              <a:rPr lang="es-ES" sz="12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s-ES_tradnl" sz="1200" dirty="0">
              <a:solidFill>
                <a:schemeClr val="tx2"/>
              </a:solidFill>
            </a:endParaRPr>
          </a:p>
          <a:p>
            <a:pPr algn="just"/>
            <a:r>
              <a:rPr lang="es-ES" sz="1200" dirty="0" err="1">
                <a:solidFill>
                  <a:schemeClr val="tx2"/>
                </a:solidFill>
              </a:rPr>
              <a:t>Cirera</a:t>
            </a:r>
            <a:r>
              <a:rPr lang="es-ES" sz="1200" dirty="0">
                <a:solidFill>
                  <a:schemeClr val="tx2"/>
                </a:solidFill>
              </a:rPr>
              <a:t> L, 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Unfavourable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life-course</a:t>
            </a:r>
            <a:r>
              <a:rPr lang="es-ES" sz="1200" b="1" dirty="0">
                <a:solidFill>
                  <a:schemeClr val="tx2"/>
                </a:solidFill>
              </a:rPr>
              <a:t> social </a:t>
            </a:r>
            <a:r>
              <a:rPr lang="es-ES" sz="1200" b="1" dirty="0" err="1">
                <a:solidFill>
                  <a:schemeClr val="tx2"/>
                </a:solidFill>
              </a:rPr>
              <a:t>gradient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coronary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heart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disease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within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Spain</a:t>
            </a:r>
            <a:r>
              <a:rPr lang="es-ES" sz="1200" b="1" dirty="0">
                <a:solidFill>
                  <a:schemeClr val="tx2"/>
                </a:solidFill>
              </a:rPr>
              <a:t>: A </a:t>
            </a:r>
            <a:r>
              <a:rPr lang="es-ES" sz="1200" b="1" dirty="0" err="1">
                <a:solidFill>
                  <a:schemeClr val="tx2"/>
                </a:solidFill>
              </a:rPr>
              <a:t>low-incidence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welfare-state</a:t>
            </a:r>
            <a:r>
              <a:rPr lang="es-ES" sz="1200" b="1" dirty="0">
                <a:solidFill>
                  <a:schemeClr val="tx2"/>
                </a:solidFill>
              </a:rPr>
              <a:t> country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Int</a:t>
            </a:r>
            <a:r>
              <a:rPr lang="es-ES" sz="1200" i="1" dirty="0">
                <a:solidFill>
                  <a:schemeClr val="tx2"/>
                </a:solidFill>
              </a:rPr>
              <a:t> J </a:t>
            </a:r>
            <a:r>
              <a:rPr lang="es-ES" sz="1200" i="1" dirty="0" err="1">
                <a:solidFill>
                  <a:schemeClr val="tx2"/>
                </a:solidFill>
              </a:rPr>
              <a:t>Public</a:t>
            </a:r>
            <a:r>
              <a:rPr lang="es-ES" sz="1200" i="1" dirty="0">
                <a:solidFill>
                  <a:schemeClr val="tx2"/>
                </a:solidFill>
              </a:rPr>
              <a:t> </a:t>
            </a:r>
            <a:r>
              <a:rPr lang="es-ES" sz="1200" i="1" dirty="0" err="1">
                <a:solidFill>
                  <a:schemeClr val="tx2"/>
                </a:solidFill>
              </a:rPr>
              <a:t>Health</a:t>
            </a:r>
            <a:r>
              <a:rPr lang="es-ES" sz="1200" dirty="0">
                <a:solidFill>
                  <a:schemeClr val="tx2"/>
                </a:solidFill>
              </a:rPr>
              <a:t> 2013; </a:t>
            </a:r>
            <a:r>
              <a:rPr lang="es-ES" sz="1200" b="1" dirty="0">
                <a:solidFill>
                  <a:schemeClr val="tx2"/>
                </a:solidFill>
              </a:rPr>
              <a:t>58</a:t>
            </a:r>
            <a:r>
              <a:rPr lang="es-ES" sz="1200" dirty="0">
                <a:solidFill>
                  <a:schemeClr val="tx2"/>
                </a:solidFill>
              </a:rPr>
              <a:t>: 65–77</a:t>
            </a:r>
            <a:r>
              <a:rPr lang="es-ES" sz="12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s-ES_tradnl" sz="1200" dirty="0">
              <a:solidFill>
                <a:schemeClr val="tx2"/>
              </a:solidFill>
            </a:endParaRPr>
          </a:p>
          <a:p>
            <a:pPr algn="just"/>
            <a:r>
              <a:rPr lang="es-ES" sz="1200" dirty="0">
                <a:solidFill>
                  <a:schemeClr val="tx2"/>
                </a:solidFill>
              </a:rPr>
              <a:t>Huerta JM,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M-D, Tormo M-J,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Physical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activity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cerebrovascular </a:t>
            </a:r>
            <a:r>
              <a:rPr lang="es-ES" sz="1200" b="1" dirty="0" err="1">
                <a:solidFill>
                  <a:schemeClr val="tx2"/>
                </a:solidFill>
              </a:rPr>
              <a:t>disease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European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Investigation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into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Cancer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Nutrition-Spain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study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Stroke</a:t>
            </a:r>
            <a:r>
              <a:rPr lang="es-ES" sz="1200" dirty="0">
                <a:solidFill>
                  <a:schemeClr val="tx2"/>
                </a:solidFill>
              </a:rPr>
              <a:t> 2013; </a:t>
            </a:r>
            <a:r>
              <a:rPr lang="es-ES" sz="1200" b="1" dirty="0">
                <a:solidFill>
                  <a:schemeClr val="tx2"/>
                </a:solidFill>
              </a:rPr>
              <a:t>44</a:t>
            </a:r>
            <a:r>
              <a:rPr lang="es-ES" sz="1200" dirty="0">
                <a:solidFill>
                  <a:schemeClr val="tx2"/>
                </a:solidFill>
              </a:rPr>
              <a:t>: 111–8.</a:t>
            </a:r>
          </a:p>
          <a:p>
            <a:pPr algn="just"/>
            <a:endParaRPr lang="es-ES_tradnl" sz="1200" dirty="0" smtClean="0">
              <a:solidFill>
                <a:schemeClr val="tx2"/>
              </a:solidFill>
            </a:endParaRPr>
          </a:p>
          <a:p>
            <a:pPr algn="just"/>
            <a:r>
              <a:rPr lang="es-ES" sz="1200" dirty="0">
                <a:solidFill>
                  <a:schemeClr val="tx2"/>
                </a:solidFill>
              </a:rPr>
              <a:t>Huerta JM, Navarro C, </a:t>
            </a:r>
            <a:r>
              <a:rPr lang="es-ES" sz="1200" dirty="0" err="1">
                <a:solidFill>
                  <a:schemeClr val="tx2"/>
                </a:solidFill>
              </a:rPr>
              <a:t>Chirlaque</a:t>
            </a:r>
            <a:r>
              <a:rPr lang="es-ES" sz="1200" dirty="0">
                <a:solidFill>
                  <a:schemeClr val="tx2"/>
                </a:solidFill>
              </a:rPr>
              <a:t> M-D, </a:t>
            </a:r>
            <a:r>
              <a:rPr lang="es-ES" sz="1200" i="1" dirty="0">
                <a:solidFill>
                  <a:schemeClr val="tx2"/>
                </a:solidFill>
              </a:rPr>
              <a:t>et al.</a:t>
            </a:r>
            <a:r>
              <a:rPr lang="es-ES" sz="1200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study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physical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activity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risk</a:t>
            </a:r>
            <a:r>
              <a:rPr lang="es-ES" sz="1200" b="1" dirty="0">
                <a:solidFill>
                  <a:schemeClr val="tx2"/>
                </a:solidFill>
              </a:rPr>
              <a:t> of </a:t>
            </a:r>
            <a:r>
              <a:rPr lang="es-ES" sz="1200" b="1" dirty="0" err="1">
                <a:solidFill>
                  <a:schemeClr val="tx2"/>
                </a:solidFill>
              </a:rPr>
              <a:t>primary</a:t>
            </a:r>
            <a:r>
              <a:rPr lang="es-ES" sz="1200" b="1" dirty="0">
                <a:solidFill>
                  <a:schemeClr val="tx2"/>
                </a:solidFill>
              </a:rPr>
              <a:t> adenocarcinomas of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oesophagus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stomach</a:t>
            </a:r>
            <a:r>
              <a:rPr lang="es-ES" sz="1200" b="1" dirty="0">
                <a:solidFill>
                  <a:schemeClr val="tx2"/>
                </a:solidFill>
              </a:rPr>
              <a:t> in </a:t>
            </a:r>
            <a:r>
              <a:rPr lang="es-ES" sz="1200" b="1" dirty="0" err="1">
                <a:solidFill>
                  <a:schemeClr val="tx2"/>
                </a:solidFill>
              </a:rPr>
              <a:t>the</a:t>
            </a:r>
            <a:r>
              <a:rPr lang="es-ES" sz="1200" b="1" dirty="0">
                <a:solidFill>
                  <a:schemeClr val="tx2"/>
                </a:solidFill>
              </a:rPr>
              <a:t> EPIC (</a:t>
            </a:r>
            <a:r>
              <a:rPr lang="es-ES" sz="1200" b="1" dirty="0" err="1">
                <a:solidFill>
                  <a:schemeClr val="tx2"/>
                </a:solidFill>
              </a:rPr>
              <a:t>European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Prospective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Investigation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into</a:t>
            </a:r>
            <a:r>
              <a:rPr lang="es-ES" sz="1200" b="1" dirty="0">
                <a:solidFill>
                  <a:schemeClr val="tx2"/>
                </a:solidFill>
              </a:rPr>
              <a:t> </a:t>
            </a:r>
            <a:r>
              <a:rPr lang="es-ES" sz="1200" b="1" dirty="0" err="1">
                <a:solidFill>
                  <a:schemeClr val="tx2"/>
                </a:solidFill>
              </a:rPr>
              <a:t>Cancer</a:t>
            </a:r>
            <a:r>
              <a:rPr lang="es-ES" sz="1200" b="1" dirty="0">
                <a:solidFill>
                  <a:schemeClr val="tx2"/>
                </a:solidFill>
              </a:rPr>
              <a:t> and </a:t>
            </a:r>
            <a:r>
              <a:rPr lang="es-ES" sz="1200" b="1" dirty="0" err="1">
                <a:solidFill>
                  <a:schemeClr val="tx2"/>
                </a:solidFill>
              </a:rPr>
              <a:t>nutrition</a:t>
            </a:r>
            <a:r>
              <a:rPr lang="es-ES" sz="1200" b="1" dirty="0">
                <a:solidFill>
                  <a:schemeClr val="tx2"/>
                </a:solidFill>
              </a:rPr>
              <a:t>) </a:t>
            </a:r>
            <a:r>
              <a:rPr lang="es-ES" sz="1200" b="1" dirty="0" err="1">
                <a:solidFill>
                  <a:schemeClr val="tx2"/>
                </a:solidFill>
              </a:rPr>
              <a:t>cohort</a:t>
            </a:r>
            <a:r>
              <a:rPr lang="es-ES" sz="1200" dirty="0">
                <a:solidFill>
                  <a:schemeClr val="tx2"/>
                </a:solidFill>
              </a:rPr>
              <a:t>. </a:t>
            </a:r>
            <a:r>
              <a:rPr lang="es-ES" sz="1200" i="1" dirty="0" err="1">
                <a:solidFill>
                  <a:schemeClr val="tx2"/>
                </a:solidFill>
              </a:rPr>
              <a:t>Cancer</a:t>
            </a:r>
            <a:r>
              <a:rPr lang="es-ES" sz="1200" i="1" dirty="0">
                <a:solidFill>
                  <a:schemeClr val="tx2"/>
                </a:solidFill>
              </a:rPr>
              <a:t> Causes Control</a:t>
            </a:r>
            <a:r>
              <a:rPr lang="es-ES" sz="1200" dirty="0">
                <a:solidFill>
                  <a:schemeClr val="tx2"/>
                </a:solidFill>
              </a:rPr>
              <a:t> 2010; </a:t>
            </a:r>
            <a:r>
              <a:rPr lang="es-ES" sz="1200" b="1" dirty="0">
                <a:solidFill>
                  <a:schemeClr val="tx2"/>
                </a:solidFill>
              </a:rPr>
              <a:t>21</a:t>
            </a:r>
            <a:r>
              <a:rPr lang="es-ES" sz="1200" dirty="0">
                <a:solidFill>
                  <a:schemeClr val="tx2"/>
                </a:solidFill>
              </a:rPr>
              <a:t>: 657–69</a:t>
            </a:r>
            <a:r>
              <a:rPr lang="es-ES" sz="1200" dirty="0" smtClean="0">
                <a:solidFill>
                  <a:schemeClr val="tx2"/>
                </a:solidFill>
              </a:rPr>
              <a:t>.</a:t>
            </a:r>
            <a:endParaRPr lang="es-ES_tradnl" sz="2000" b="1" dirty="0" smtClean="0">
              <a:solidFill>
                <a:schemeClr val="tx2"/>
              </a:solidFill>
            </a:endParaRPr>
          </a:p>
        </p:txBody>
      </p:sp>
      <p:sp>
        <p:nvSpPr>
          <p:cNvPr id="12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13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14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  <p:sp>
        <p:nvSpPr>
          <p:cNvPr id="2" name="Rectángulo 1"/>
          <p:cNvSpPr/>
          <p:nvPr/>
        </p:nvSpPr>
        <p:spPr>
          <a:xfrm>
            <a:off x="539552" y="2060848"/>
            <a:ext cx="8208912" cy="3744416"/>
          </a:xfrm>
          <a:prstGeom prst="rect">
            <a:avLst/>
          </a:prstGeom>
          <a:solidFill>
            <a:schemeClr val="bg1">
              <a:lumMod val="85000"/>
              <a:alpha val="6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691952" y="5805264"/>
            <a:ext cx="3880048" cy="144016"/>
          </a:xfrm>
          <a:prstGeom prst="rect">
            <a:avLst/>
          </a:prstGeom>
          <a:solidFill>
            <a:schemeClr val="bg1">
              <a:lumMod val="85000"/>
              <a:alpha val="6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49" y="1652993"/>
            <a:ext cx="7704856" cy="31473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325" y="4446246"/>
            <a:ext cx="7987667" cy="23614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027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5 CuadroTexto"/>
          <p:cNvSpPr txBox="1"/>
          <p:nvPr/>
        </p:nvSpPr>
        <p:spPr>
          <a:xfrm>
            <a:off x="683568" y="2125305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u="sng" dirty="0" smtClean="0">
                <a:solidFill>
                  <a:schemeClr val="tx2"/>
                </a:solidFill>
              </a:rPr>
              <a:t>Futuro inmediato de EPIC-Murcia</a:t>
            </a:r>
          </a:p>
          <a:p>
            <a:endParaRPr lang="es-ES_tradnl" sz="2000" b="1" dirty="0" smtClean="0">
              <a:solidFill>
                <a:schemeClr val="tx2"/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Revaluar a la cohorte (dieta, estilos de vida, historia clínica, </a:t>
            </a:r>
            <a:r>
              <a:rPr lang="es-ES_tradnl" sz="2000" b="1" dirty="0">
                <a:solidFill>
                  <a:schemeClr val="tx2"/>
                </a:solidFill>
              </a:rPr>
              <a:t>antropometría, </a:t>
            </a:r>
            <a:r>
              <a:rPr lang="es-ES_tradnl" sz="2000" b="1" dirty="0" smtClean="0">
                <a:solidFill>
                  <a:schemeClr val="tx2"/>
                </a:solidFill>
              </a:rPr>
              <a:t>muestras biológicas).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Desarrollar y consolidar nuevas líneas de investigación (cronobiología, disrupción endocrina, demencia, envejecimiento activo).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Fomentar la colaboración con grupos externos (IMIB) y las sinergias que permitan aprovechar el potencial científico de EPIC-Murcia.</a:t>
            </a:r>
          </a:p>
        </p:txBody>
      </p:sp>
      <p:sp>
        <p:nvSpPr>
          <p:cNvPr id="11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12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13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  <p:sp>
        <p:nvSpPr>
          <p:cNvPr id="7" name="Rectángulo 6"/>
          <p:cNvSpPr/>
          <p:nvPr/>
        </p:nvSpPr>
        <p:spPr>
          <a:xfrm>
            <a:off x="3419872" y="1602000"/>
            <a:ext cx="252028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85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828092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tx2"/>
                </a:solidFill>
              </a:rPr>
              <a:t>Proyecto EPIC </a:t>
            </a:r>
          </a:p>
          <a:p>
            <a:r>
              <a:rPr lang="es-ES_tradnl" sz="2400" b="1" i="1" dirty="0" smtClean="0">
                <a:solidFill>
                  <a:schemeClr val="tx2"/>
                </a:solidFill>
              </a:rPr>
              <a:t>(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European</a:t>
            </a:r>
            <a:r>
              <a:rPr lang="es-ES_tradnl" sz="2400" b="1" i="1" dirty="0" smtClean="0">
                <a:solidFill>
                  <a:schemeClr val="tx2"/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Prospective</a:t>
            </a:r>
            <a:r>
              <a:rPr lang="es-ES_tradnl" sz="2400" b="1" i="1" dirty="0" smtClean="0">
                <a:solidFill>
                  <a:schemeClr val="tx2"/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Investigation</a:t>
            </a:r>
            <a:r>
              <a:rPr lang="es-ES_tradnl" sz="2400" b="1" i="1" dirty="0" smtClean="0">
                <a:solidFill>
                  <a:schemeClr val="tx2"/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into</a:t>
            </a:r>
            <a:r>
              <a:rPr lang="es-ES_tradnl" sz="2400" b="1" i="1" dirty="0" smtClean="0">
                <a:solidFill>
                  <a:schemeClr val="tx2"/>
                </a:solidFill>
              </a:rPr>
              <a:t>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Cancer</a:t>
            </a:r>
            <a:r>
              <a:rPr lang="es-ES_tradnl" sz="2400" b="1" i="1" dirty="0" smtClean="0">
                <a:solidFill>
                  <a:schemeClr val="tx2"/>
                </a:solidFill>
              </a:rPr>
              <a:t> and </a:t>
            </a:r>
            <a:r>
              <a:rPr lang="es-ES_tradnl" sz="2400" b="1" i="1" dirty="0" err="1" smtClean="0">
                <a:solidFill>
                  <a:schemeClr val="tx2"/>
                </a:solidFill>
              </a:rPr>
              <a:t>Nutrition</a:t>
            </a:r>
            <a:r>
              <a:rPr lang="es-ES_tradnl" sz="2400" b="1" i="1" dirty="0" smtClean="0">
                <a:solidFill>
                  <a:schemeClr val="tx2"/>
                </a:solidFill>
              </a:rPr>
              <a:t>)</a:t>
            </a:r>
            <a:r>
              <a:rPr lang="es-ES_tradnl" sz="2400" b="1" dirty="0" smtClean="0">
                <a:solidFill>
                  <a:schemeClr val="tx2"/>
                </a:solidFill>
              </a:rPr>
              <a:t>:</a:t>
            </a:r>
          </a:p>
          <a:p>
            <a:endParaRPr lang="es-ES_tradnl" sz="16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b="1" dirty="0" smtClean="0">
                <a:solidFill>
                  <a:schemeClr val="tx2"/>
                </a:solidFill>
              </a:rPr>
              <a:t>Descripción del estudio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b="1" dirty="0" smtClean="0">
                <a:solidFill>
                  <a:schemeClr val="tx2"/>
                </a:solidFill>
              </a:rPr>
              <a:t>Actividad científica EPIC-Murcia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b="1" dirty="0" smtClean="0">
                <a:solidFill>
                  <a:schemeClr val="tx2"/>
                </a:solidFill>
              </a:rPr>
              <a:t>Retos futuros</a:t>
            </a:r>
            <a:endParaRPr lang="es-ES" sz="2400" b="1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  <p:sp>
        <p:nvSpPr>
          <p:cNvPr id="11" name="Rectángulo 10"/>
          <p:cNvSpPr/>
          <p:nvPr/>
        </p:nvSpPr>
        <p:spPr>
          <a:xfrm>
            <a:off x="3491880" y="1602000"/>
            <a:ext cx="2304256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1916832"/>
            <a:ext cx="828092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sz="2000" b="1" dirty="0" smtClean="0">
              <a:solidFill>
                <a:schemeClr val="tx2"/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Estudio de cohortes prospectivo, </a:t>
            </a:r>
            <a:r>
              <a:rPr lang="es-ES_tradnl" sz="2000" b="1" dirty="0" err="1" smtClean="0">
                <a:solidFill>
                  <a:schemeClr val="tx2"/>
                </a:solidFill>
              </a:rPr>
              <a:t>multi</a:t>
            </a:r>
            <a:r>
              <a:rPr lang="es-ES_tradnl" sz="2000" b="1" dirty="0" smtClean="0">
                <a:solidFill>
                  <a:schemeClr val="tx2"/>
                </a:solidFill>
              </a:rPr>
              <a:t>-céntrico, diseñado para estudiar el papel de la dieta y los estilos de vida en la etiología del cáncer.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Cuestionarios sobre dieta, hábitos y estilos de vida, factores socio-demográficos, historia clínica</a:t>
            </a:r>
            <a:r>
              <a:rPr lang="es-ES_tradnl" sz="2000" b="1" dirty="0">
                <a:solidFill>
                  <a:schemeClr val="tx2"/>
                </a:solidFill>
              </a:rPr>
              <a:t> </a:t>
            </a:r>
            <a:r>
              <a:rPr lang="es-ES_tradnl" sz="2000" b="1" dirty="0" smtClean="0">
                <a:solidFill>
                  <a:schemeClr val="tx2"/>
                </a:solidFill>
              </a:rPr>
              <a:t>y reproductiva (reclutamiento 1992-1996).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Mediciones antropométricas.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Muestras de sangre (leucocitos, eritrocitos, suero, plasma).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  <p:sp>
        <p:nvSpPr>
          <p:cNvPr id="11" name="Rectángulo 10"/>
          <p:cNvSpPr/>
          <p:nvPr/>
        </p:nvSpPr>
        <p:spPr>
          <a:xfrm>
            <a:off x="5334711" y="5788551"/>
            <a:ext cx="2304256" cy="4811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3491880" y="1602000"/>
            <a:ext cx="2304256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65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3419872" y="1602000"/>
            <a:ext cx="252028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998010"/>
              </p:ext>
            </p:extLst>
          </p:nvPr>
        </p:nvGraphicFramePr>
        <p:xfrm>
          <a:off x="3899069" y="1844824"/>
          <a:ext cx="5196407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88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EPIC-Europa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521.448</a:t>
                      </a:r>
                      <a:r>
                        <a:rPr lang="es-ES" baseline="0" dirty="0" smtClean="0"/>
                        <a:t> (70,6% mujeres)</a:t>
                      </a:r>
                      <a:endParaRPr lang="es-ES_trad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100%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EPIC-España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41.437</a:t>
                      </a:r>
                      <a:r>
                        <a:rPr lang="es-ES_tradnl" baseline="0" dirty="0" smtClean="0"/>
                        <a:t> (62,3% mujeres)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7,9%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EPIC-Murcia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8.515 (68,5% mujeres)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1,6%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5 CuadroTexto"/>
          <p:cNvSpPr txBox="1"/>
          <p:nvPr/>
        </p:nvSpPr>
        <p:spPr>
          <a:xfrm>
            <a:off x="3899069" y="3345883"/>
            <a:ext cx="53285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chemeClr val="tx2"/>
                </a:solidFill>
              </a:rPr>
              <a:t>EPIC-Murcia:</a:t>
            </a:r>
          </a:p>
          <a:p>
            <a:endParaRPr lang="es-ES_tradnl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Voluntarios sanos.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30-70 años.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Donantes de sangre (65%), trabajadores en activo, población general (20%).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95,7% con muestra biológica.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000" b="1" dirty="0" smtClean="0">
              <a:solidFill>
                <a:schemeClr val="tx2"/>
              </a:solidFill>
            </a:endParaRPr>
          </a:p>
          <a:p>
            <a:endParaRPr lang="es-ES" sz="2000" b="1" dirty="0">
              <a:solidFill>
                <a:schemeClr val="tx2"/>
              </a:solidFill>
            </a:endParaRPr>
          </a:p>
        </p:txBody>
      </p:sp>
      <p:pic>
        <p:nvPicPr>
          <p:cNvPr id="3076" name="Picture 4" descr="http://epic.iarc.fr/images/epic-centr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96" y="1832963"/>
            <a:ext cx="3389455" cy="433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89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</p:pic>
      <p:grpSp>
        <p:nvGrpSpPr>
          <p:cNvPr id="32" name="Grupo 31"/>
          <p:cNvGrpSpPr/>
          <p:nvPr/>
        </p:nvGrpSpPr>
        <p:grpSpPr>
          <a:xfrm>
            <a:off x="3759002" y="3563725"/>
            <a:ext cx="1965126" cy="729371"/>
            <a:chOff x="3759002" y="3563725"/>
            <a:chExt cx="1965126" cy="729371"/>
          </a:xfrm>
        </p:grpSpPr>
        <p:sp>
          <p:nvSpPr>
            <p:cNvPr id="11" name="Rectángulo redondeado 10"/>
            <p:cNvSpPr/>
            <p:nvPr/>
          </p:nvSpPr>
          <p:spPr>
            <a:xfrm>
              <a:off x="3759002" y="3563725"/>
              <a:ext cx="1810120" cy="3600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2" name="Picture 2" descr="http://epic.iarc.fr/images/epic-title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6529" y="3631015"/>
              <a:ext cx="1707599" cy="2927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CuadroTexto 1"/>
            <p:cNvSpPr txBox="1"/>
            <p:nvPr/>
          </p:nvSpPr>
          <p:spPr>
            <a:xfrm>
              <a:off x="3887924" y="3923764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b="1" dirty="0" smtClean="0">
                  <a:solidFill>
                    <a:schemeClr val="tx2"/>
                  </a:solidFill>
                </a:rPr>
                <a:t>Cáncer</a:t>
              </a:r>
              <a:endParaRPr lang="es-E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3853336" y="2132856"/>
            <a:ext cx="1512168" cy="1282205"/>
            <a:chOff x="3853336" y="2132856"/>
            <a:chExt cx="1512168" cy="1282205"/>
          </a:xfrm>
        </p:grpSpPr>
        <p:sp>
          <p:nvSpPr>
            <p:cNvPr id="29" name="Rectángulo redondeado 28"/>
            <p:cNvSpPr/>
            <p:nvPr/>
          </p:nvSpPr>
          <p:spPr>
            <a:xfrm>
              <a:off x="3918942" y="2132856"/>
              <a:ext cx="1445146" cy="68854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2"/>
                </a:solidFill>
              </a:endParaRPr>
            </a:p>
          </p:txBody>
        </p:sp>
        <p:grpSp>
          <p:nvGrpSpPr>
            <p:cNvPr id="25" name="Grupo 24"/>
            <p:cNvGrpSpPr/>
            <p:nvPr/>
          </p:nvGrpSpPr>
          <p:grpSpPr>
            <a:xfrm>
              <a:off x="3853336" y="2176303"/>
              <a:ext cx="1512168" cy="988948"/>
              <a:chOff x="3853336" y="2176303"/>
              <a:chExt cx="1512168" cy="988948"/>
            </a:xfrm>
          </p:grpSpPr>
          <p:pic>
            <p:nvPicPr>
              <p:cNvPr id="5122" name="Picture 2" descr="http://www.mrc-epid.cam.ac.uk/wp-content/uploads/2014/07/InterAct_logo.gif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6529" y="2176303"/>
                <a:ext cx="1254957" cy="6368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CuadroTexto 14"/>
              <p:cNvSpPr txBox="1"/>
              <p:nvPr/>
            </p:nvSpPr>
            <p:spPr>
              <a:xfrm>
                <a:off x="3853336" y="2795919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smtClean="0">
                    <a:solidFill>
                      <a:schemeClr val="tx2"/>
                    </a:solidFill>
                  </a:rPr>
                  <a:t>Diabetes</a:t>
                </a:r>
                <a:endParaRPr lang="es-ES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1" name="Flecha arriba 30"/>
            <p:cNvSpPr/>
            <p:nvPr/>
          </p:nvSpPr>
          <p:spPr>
            <a:xfrm>
              <a:off x="4572000" y="3165251"/>
              <a:ext cx="90010" cy="249810"/>
            </a:xfrm>
            <a:prstGeom prst="upArrow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5806627" y="2420888"/>
            <a:ext cx="3085853" cy="1465131"/>
            <a:chOff x="5806627" y="2420888"/>
            <a:chExt cx="3085853" cy="1465131"/>
          </a:xfrm>
        </p:grpSpPr>
        <p:sp>
          <p:nvSpPr>
            <p:cNvPr id="28" name="Rectángulo redondeado 27"/>
            <p:cNvSpPr/>
            <p:nvPr/>
          </p:nvSpPr>
          <p:spPr>
            <a:xfrm>
              <a:off x="6583238" y="2420888"/>
              <a:ext cx="1445146" cy="81473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2"/>
                </a:solidFill>
              </a:endParaRPr>
            </a:p>
          </p:txBody>
        </p:sp>
        <p:grpSp>
          <p:nvGrpSpPr>
            <p:cNvPr id="26" name="Grupo 25"/>
            <p:cNvGrpSpPr/>
            <p:nvPr/>
          </p:nvGrpSpPr>
          <p:grpSpPr>
            <a:xfrm>
              <a:off x="6372200" y="2443534"/>
              <a:ext cx="2520280" cy="1442485"/>
              <a:chOff x="6372200" y="2443534"/>
              <a:chExt cx="2520280" cy="1442485"/>
            </a:xfrm>
          </p:grpSpPr>
          <p:pic>
            <p:nvPicPr>
              <p:cNvPr id="5126" name="Picture 6" descr="http://extranet.epiccvd.eu/img/logo.png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1230" y="2443534"/>
                <a:ext cx="2381250" cy="6953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" name="CuadroTexto 15"/>
              <p:cNvSpPr txBox="1"/>
              <p:nvPr/>
            </p:nvSpPr>
            <p:spPr>
              <a:xfrm>
                <a:off x="6372200" y="3239688"/>
                <a:ext cx="19687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smtClean="0">
                    <a:solidFill>
                      <a:schemeClr val="tx2"/>
                    </a:solidFill>
                  </a:rPr>
                  <a:t>Enfermedad cardiovascular</a:t>
                </a:r>
                <a:endParaRPr lang="es-ES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5" name="Flecha arriba 34"/>
            <p:cNvSpPr/>
            <p:nvPr/>
          </p:nvSpPr>
          <p:spPr>
            <a:xfrm rot="3300000">
              <a:off x="5886527" y="3190941"/>
              <a:ext cx="90010" cy="249810"/>
            </a:xfrm>
            <a:prstGeom prst="upArrow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5895648" y="4048047"/>
            <a:ext cx="2420768" cy="1106818"/>
            <a:chOff x="5895648" y="4048047"/>
            <a:chExt cx="2420768" cy="1106818"/>
          </a:xfrm>
        </p:grpSpPr>
        <p:grpSp>
          <p:nvGrpSpPr>
            <p:cNvPr id="30" name="Grupo 29"/>
            <p:cNvGrpSpPr/>
            <p:nvPr/>
          </p:nvGrpSpPr>
          <p:grpSpPr>
            <a:xfrm>
              <a:off x="6444208" y="4425494"/>
              <a:ext cx="1872208" cy="729371"/>
              <a:chOff x="6444208" y="4425494"/>
              <a:chExt cx="1872208" cy="729371"/>
            </a:xfrm>
          </p:grpSpPr>
          <p:sp>
            <p:nvSpPr>
              <p:cNvPr id="14" name="Rectángulo redondeado 13"/>
              <p:cNvSpPr/>
              <p:nvPr/>
            </p:nvSpPr>
            <p:spPr>
              <a:xfrm>
                <a:off x="6444208" y="4425494"/>
                <a:ext cx="1872208" cy="36003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_tradnl" dirty="0" smtClean="0">
                    <a:solidFill>
                      <a:schemeClr val="tx2"/>
                    </a:solidFill>
                  </a:rPr>
                  <a:t>EPIC - PANACEA</a:t>
                </a:r>
                <a:endParaRPr lang="es-ES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7" name="CuadroTexto 16"/>
              <p:cNvSpPr txBox="1"/>
              <p:nvPr/>
            </p:nvSpPr>
            <p:spPr>
              <a:xfrm>
                <a:off x="6624228" y="4785533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smtClean="0">
                    <a:solidFill>
                      <a:schemeClr val="tx2"/>
                    </a:solidFill>
                  </a:rPr>
                  <a:t>Obesidad</a:t>
                </a:r>
                <a:endParaRPr lang="es-ES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6" name="Flecha arriba 35"/>
            <p:cNvSpPr/>
            <p:nvPr/>
          </p:nvSpPr>
          <p:spPr>
            <a:xfrm rot="8100000">
              <a:off x="5895648" y="4048047"/>
              <a:ext cx="90010" cy="249810"/>
            </a:xfrm>
            <a:prstGeom prst="upArrow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1" name="Grupo 40"/>
          <p:cNvGrpSpPr/>
          <p:nvPr/>
        </p:nvGrpSpPr>
        <p:grpSpPr>
          <a:xfrm>
            <a:off x="3737075" y="4403325"/>
            <a:ext cx="1872208" cy="1667905"/>
            <a:chOff x="3737075" y="4403325"/>
            <a:chExt cx="1872208" cy="1667905"/>
          </a:xfrm>
        </p:grpSpPr>
        <p:grpSp>
          <p:nvGrpSpPr>
            <p:cNvPr id="23" name="Grupo 22"/>
            <p:cNvGrpSpPr/>
            <p:nvPr/>
          </p:nvGrpSpPr>
          <p:grpSpPr>
            <a:xfrm>
              <a:off x="3737075" y="4778814"/>
              <a:ext cx="1872208" cy="1292416"/>
              <a:chOff x="3665067" y="4778814"/>
              <a:chExt cx="1872208" cy="1292416"/>
            </a:xfrm>
          </p:grpSpPr>
          <p:sp>
            <p:nvSpPr>
              <p:cNvPr id="18" name="Rectángulo redondeado 17"/>
              <p:cNvSpPr/>
              <p:nvPr/>
            </p:nvSpPr>
            <p:spPr>
              <a:xfrm>
                <a:off x="3665067" y="4778814"/>
                <a:ext cx="1872208" cy="36003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_tradnl" dirty="0" err="1" smtClean="0">
                    <a:solidFill>
                      <a:schemeClr val="tx2"/>
                    </a:solidFill>
                  </a:rPr>
                  <a:t>NeuroEPIC</a:t>
                </a:r>
                <a:endParaRPr lang="es-ES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9" name="CuadroTexto 18"/>
              <p:cNvSpPr txBox="1"/>
              <p:nvPr/>
            </p:nvSpPr>
            <p:spPr>
              <a:xfrm>
                <a:off x="3851920" y="5147900"/>
                <a:ext cx="151216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smtClean="0">
                    <a:solidFill>
                      <a:schemeClr val="tx2"/>
                    </a:solidFill>
                  </a:rPr>
                  <a:t>Demencia, Parkinson, ELA</a:t>
                </a:r>
                <a:endParaRPr lang="es-ES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7" name="Flecha arriba 36"/>
            <p:cNvSpPr/>
            <p:nvPr/>
          </p:nvSpPr>
          <p:spPr>
            <a:xfrm rot="10800000">
              <a:off x="4572001" y="4403325"/>
              <a:ext cx="90010" cy="249810"/>
            </a:xfrm>
            <a:prstGeom prst="upArrow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626146" y="3923765"/>
            <a:ext cx="2902745" cy="1737484"/>
            <a:chOff x="626146" y="3923765"/>
            <a:chExt cx="2902745" cy="1737484"/>
          </a:xfrm>
        </p:grpSpPr>
        <p:sp>
          <p:nvSpPr>
            <p:cNvPr id="20" name="Rectángulo redondeado 19"/>
            <p:cNvSpPr/>
            <p:nvPr/>
          </p:nvSpPr>
          <p:spPr>
            <a:xfrm>
              <a:off x="626146" y="3923765"/>
              <a:ext cx="2484784" cy="173748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>
                  <a:solidFill>
                    <a:schemeClr val="tx2"/>
                  </a:solidFill>
                </a:rPr>
                <a:t>Otros:</a:t>
              </a:r>
            </a:p>
            <a:p>
              <a:pPr algn="ctr"/>
              <a:r>
                <a:rPr lang="es-ES_tradnl" sz="1400" dirty="0" smtClean="0">
                  <a:solidFill>
                    <a:schemeClr val="tx2"/>
                  </a:solidFill>
                </a:rPr>
                <a:t>Artritis reumatoide</a:t>
              </a:r>
            </a:p>
            <a:p>
              <a:pPr algn="ctr"/>
              <a:r>
                <a:rPr lang="es-ES_tradnl" sz="1400" dirty="0" smtClean="0">
                  <a:solidFill>
                    <a:schemeClr val="tx2"/>
                  </a:solidFill>
                </a:rPr>
                <a:t>Estudios caso-control anidados</a:t>
              </a:r>
            </a:p>
            <a:p>
              <a:pPr algn="ctr"/>
              <a:r>
                <a:rPr lang="es-ES_tradnl" sz="1400" dirty="0" smtClean="0">
                  <a:solidFill>
                    <a:schemeClr val="tx2"/>
                  </a:solidFill>
                </a:rPr>
                <a:t>Consorcios genéticos (BPC3, GECCO, OC3, </a:t>
              </a:r>
              <a:r>
                <a:rPr lang="es-ES_tradnl" sz="1400" dirty="0" err="1" smtClean="0">
                  <a:solidFill>
                    <a:schemeClr val="tx2"/>
                  </a:solidFill>
                </a:rPr>
                <a:t>PanScan</a:t>
              </a:r>
              <a:r>
                <a:rPr lang="es-ES_tradnl" sz="1400" dirty="0" smtClean="0">
                  <a:solidFill>
                    <a:schemeClr val="tx2"/>
                  </a:solidFill>
                </a:rPr>
                <a:t>, GoT2D, DIAGRAM)</a:t>
              </a:r>
            </a:p>
          </p:txBody>
        </p:sp>
        <p:sp>
          <p:nvSpPr>
            <p:cNvPr id="38" name="Flecha arriba 37"/>
            <p:cNvSpPr/>
            <p:nvPr/>
          </p:nvSpPr>
          <p:spPr>
            <a:xfrm rot="14100000">
              <a:off x="3358981" y="4060676"/>
              <a:ext cx="90010" cy="249810"/>
            </a:xfrm>
            <a:prstGeom prst="upArrow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899592" y="2732546"/>
            <a:ext cx="2517149" cy="719840"/>
            <a:chOff x="899592" y="2732546"/>
            <a:chExt cx="2517149" cy="719840"/>
          </a:xfrm>
        </p:grpSpPr>
        <p:grpSp>
          <p:nvGrpSpPr>
            <p:cNvPr id="5" name="Grupo 4"/>
            <p:cNvGrpSpPr/>
            <p:nvPr/>
          </p:nvGrpSpPr>
          <p:grpSpPr>
            <a:xfrm>
              <a:off x="899592" y="2732546"/>
              <a:ext cx="1872208" cy="691808"/>
              <a:chOff x="899592" y="2732546"/>
              <a:chExt cx="1872208" cy="691808"/>
            </a:xfrm>
          </p:grpSpPr>
          <p:sp>
            <p:nvSpPr>
              <p:cNvPr id="13" name="Rectángulo redondeado 12"/>
              <p:cNvSpPr/>
              <p:nvPr/>
            </p:nvSpPr>
            <p:spPr>
              <a:xfrm>
                <a:off x="899592" y="2732546"/>
                <a:ext cx="1872208" cy="36003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_tradnl" dirty="0" smtClean="0">
                    <a:solidFill>
                      <a:schemeClr val="tx2"/>
                    </a:solidFill>
                  </a:rPr>
                  <a:t>EPIC - </a:t>
                </a:r>
                <a:r>
                  <a:rPr lang="es-ES_tradnl" dirty="0" err="1" smtClean="0">
                    <a:solidFill>
                      <a:schemeClr val="tx2"/>
                    </a:solidFill>
                  </a:rPr>
                  <a:t>Elderly</a:t>
                </a:r>
                <a:endParaRPr lang="es-ES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22" name="CuadroTexto 21"/>
              <p:cNvSpPr txBox="1"/>
              <p:nvPr/>
            </p:nvSpPr>
            <p:spPr>
              <a:xfrm>
                <a:off x="971600" y="3055022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smtClean="0">
                    <a:solidFill>
                      <a:schemeClr val="tx2"/>
                    </a:solidFill>
                  </a:rPr>
                  <a:t>Envejecimiento</a:t>
                </a:r>
                <a:endParaRPr lang="es-ES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9" name="Flecha arriba 38"/>
            <p:cNvSpPr/>
            <p:nvPr/>
          </p:nvSpPr>
          <p:spPr>
            <a:xfrm rot="18900000">
              <a:off x="3326731" y="3202576"/>
              <a:ext cx="90010" cy="249810"/>
            </a:xfrm>
            <a:prstGeom prst="upArrow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7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48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49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5 CuadroTexto"/>
          <p:cNvSpPr txBox="1"/>
          <p:nvPr/>
        </p:nvSpPr>
        <p:spPr>
          <a:xfrm>
            <a:off x="683568" y="2125305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u="sng" dirty="0" smtClean="0">
                <a:solidFill>
                  <a:schemeClr val="tx2"/>
                </a:solidFill>
              </a:rPr>
              <a:t>1. Bisfenol-A y riesgo de cáncer y ECV.</a:t>
            </a:r>
          </a:p>
          <a:p>
            <a:endParaRPr lang="es-ES_tradnl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AES 2014 (PI14/01716), AECC-Murcia.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OBJETIVOS:</a:t>
            </a:r>
            <a:endParaRPr lang="es-ES_tradnl" sz="2000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_tradnl" sz="2000" dirty="0" smtClean="0">
                <a:solidFill>
                  <a:schemeClr val="tx2"/>
                </a:solidFill>
              </a:rPr>
              <a:t>Estudiar la concentración de bisfenol-A en suero y sus determinantes.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_tradnl" sz="2000" dirty="0" smtClean="0">
                <a:solidFill>
                  <a:schemeClr val="tx2"/>
                </a:solidFill>
              </a:rPr>
              <a:t>Analizar la asociación entre la exposición a bisfenol-A y el riesgo de cáncer y enfermedad coronaria.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S_tradnl" sz="20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IP: María Dolores </a:t>
            </a:r>
            <a:r>
              <a:rPr lang="es-ES_tradnl" sz="2000" b="1" dirty="0" err="1" smtClean="0">
                <a:solidFill>
                  <a:schemeClr val="tx2"/>
                </a:solidFill>
              </a:rPr>
              <a:t>Chirlaque</a:t>
            </a:r>
            <a:r>
              <a:rPr lang="es-ES_tradnl" sz="2000" b="1" dirty="0" smtClean="0">
                <a:solidFill>
                  <a:schemeClr val="tx2"/>
                </a:solidFill>
              </a:rPr>
              <a:t> López.</a:t>
            </a:r>
          </a:p>
        </p:txBody>
      </p:sp>
      <p:sp>
        <p:nvSpPr>
          <p:cNvPr id="40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41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42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51609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5 CuadroTexto"/>
          <p:cNvSpPr txBox="1"/>
          <p:nvPr/>
        </p:nvSpPr>
        <p:spPr>
          <a:xfrm>
            <a:off x="683568" y="2125305"/>
            <a:ext cx="8280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u="sng" dirty="0">
                <a:solidFill>
                  <a:schemeClr val="tx2"/>
                </a:solidFill>
              </a:rPr>
              <a:t>2</a:t>
            </a:r>
            <a:r>
              <a:rPr lang="es-ES_tradnl" sz="2000" b="1" u="sng" dirty="0" smtClean="0">
                <a:solidFill>
                  <a:schemeClr val="tx2"/>
                </a:solidFill>
              </a:rPr>
              <a:t>. Dieta, cronobiología y obesidad</a:t>
            </a:r>
          </a:p>
          <a:p>
            <a:endParaRPr lang="es-ES_tradnl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AES 2015 (PI15/00579).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OBJETIVOS: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_tradnl" sz="2000" dirty="0" smtClean="0">
                <a:solidFill>
                  <a:schemeClr val="tx2"/>
                </a:solidFill>
              </a:rPr>
              <a:t>Estudiar la relación entre la dieta, el </a:t>
            </a:r>
            <a:r>
              <a:rPr lang="es-ES_tradnl" sz="2000" dirty="0" err="1" smtClean="0">
                <a:solidFill>
                  <a:schemeClr val="tx2"/>
                </a:solidFill>
              </a:rPr>
              <a:t>cronotipo</a:t>
            </a:r>
            <a:r>
              <a:rPr lang="es-ES_tradnl" sz="2000" dirty="0">
                <a:solidFill>
                  <a:schemeClr val="tx2"/>
                </a:solidFill>
              </a:rPr>
              <a:t> </a:t>
            </a:r>
            <a:r>
              <a:rPr lang="es-ES_tradnl" sz="2000" dirty="0" smtClean="0">
                <a:solidFill>
                  <a:schemeClr val="tx2"/>
                </a:solidFill>
              </a:rPr>
              <a:t>y los genes circadianos con el exceso de peso.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_tradnl" sz="2000" dirty="0" smtClean="0">
                <a:solidFill>
                  <a:schemeClr val="tx2"/>
                </a:solidFill>
              </a:rPr>
              <a:t>Estudiar las interrelaciones entre los polimorfismos de los genes circadianos (</a:t>
            </a:r>
            <a:r>
              <a:rPr lang="es-ES" sz="2000" dirty="0" err="1">
                <a:solidFill>
                  <a:schemeClr val="tx2"/>
                </a:solidFill>
              </a:rPr>
              <a:t>Clock</a:t>
            </a:r>
            <a:r>
              <a:rPr lang="es-ES" sz="2000" dirty="0">
                <a:solidFill>
                  <a:schemeClr val="tx2"/>
                </a:solidFill>
              </a:rPr>
              <a:t>, Bmal1, Per, </a:t>
            </a:r>
            <a:r>
              <a:rPr lang="es-ES" sz="2000" dirty="0" err="1">
                <a:solidFill>
                  <a:schemeClr val="tx2"/>
                </a:solidFill>
              </a:rPr>
              <a:t>Cry</a:t>
            </a:r>
            <a:r>
              <a:rPr lang="es-ES" sz="2000" dirty="0">
                <a:solidFill>
                  <a:schemeClr val="tx2"/>
                </a:solidFill>
              </a:rPr>
              <a:t>, </a:t>
            </a:r>
            <a:r>
              <a:rPr lang="es-ES" sz="2000" dirty="0" err="1">
                <a:solidFill>
                  <a:schemeClr val="tx2"/>
                </a:solidFill>
              </a:rPr>
              <a:t>Rev-erb</a:t>
            </a:r>
            <a:r>
              <a:rPr lang="el-GR" sz="2000" dirty="0">
                <a:solidFill>
                  <a:schemeClr val="tx2"/>
                </a:solidFill>
              </a:rPr>
              <a:t>α</a:t>
            </a:r>
            <a:r>
              <a:rPr lang="es-ES_tradnl" sz="2000" dirty="0" smtClean="0">
                <a:solidFill>
                  <a:schemeClr val="tx2"/>
                </a:solidFill>
              </a:rPr>
              <a:t>), la dieta, el </a:t>
            </a:r>
            <a:r>
              <a:rPr lang="es-ES_tradnl" sz="2000" dirty="0" err="1" smtClean="0">
                <a:solidFill>
                  <a:schemeClr val="tx2"/>
                </a:solidFill>
              </a:rPr>
              <a:t>cronotipo</a:t>
            </a:r>
            <a:r>
              <a:rPr lang="es-ES_tradnl" sz="2000" dirty="0" smtClean="0">
                <a:solidFill>
                  <a:schemeClr val="tx2"/>
                </a:solidFill>
              </a:rPr>
              <a:t> y el patrón de sueño.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S_tradnl" sz="20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IP: Carmen Navarro Sánchez.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000" b="1" dirty="0" smtClean="0">
              <a:solidFill>
                <a:schemeClr val="tx2"/>
              </a:solidFill>
            </a:endParaRPr>
          </a:p>
          <a:p>
            <a:endParaRPr lang="es-ES_tradnl" sz="2000" b="1" dirty="0" smtClean="0">
              <a:solidFill>
                <a:schemeClr val="tx2"/>
              </a:solidFill>
            </a:endParaRPr>
          </a:p>
        </p:txBody>
      </p:sp>
      <p:sp>
        <p:nvSpPr>
          <p:cNvPr id="11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12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13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16451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5 CuadroTexto"/>
          <p:cNvSpPr txBox="1"/>
          <p:nvPr/>
        </p:nvSpPr>
        <p:spPr>
          <a:xfrm>
            <a:off x="683568" y="2125305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u="sng" dirty="0" smtClean="0">
                <a:solidFill>
                  <a:schemeClr val="tx2"/>
                </a:solidFill>
              </a:rPr>
              <a:t>3. Dieta mediterránea y demencia.</a:t>
            </a:r>
          </a:p>
          <a:p>
            <a:endParaRPr lang="es-ES_tradnl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Fundación SÉNECA (</a:t>
            </a:r>
            <a:r>
              <a:rPr lang="es-ES" sz="2000" dirty="0">
                <a:solidFill>
                  <a:schemeClr val="tx2"/>
                </a:solidFill>
              </a:rPr>
              <a:t>19487/PI/14</a:t>
            </a:r>
            <a:r>
              <a:rPr lang="es-ES_tradnl" sz="2000" b="1" dirty="0" smtClean="0">
                <a:solidFill>
                  <a:schemeClr val="tx2"/>
                </a:solidFill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OBJETIVOS: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_tradnl" sz="2000" dirty="0" smtClean="0">
                <a:solidFill>
                  <a:schemeClr val="tx2"/>
                </a:solidFill>
              </a:rPr>
              <a:t>Describir la incidencia de enfermedad de Alzheimer en la cohorte EPIC.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_tradnl" sz="2000" dirty="0" smtClean="0">
                <a:solidFill>
                  <a:schemeClr val="tx2"/>
                </a:solidFill>
              </a:rPr>
              <a:t>Analizar prospectivamente la asociación entre la dieta mediterránea y el riesgo de demencia y enfermedad de Alzheimer en la cohorte.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S_tradnl" sz="20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</a:rPr>
              <a:t>IP: Carmen Navarro Sánchez.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000" b="1" dirty="0" smtClean="0">
              <a:solidFill>
                <a:schemeClr val="tx2"/>
              </a:solidFill>
            </a:endParaRPr>
          </a:p>
          <a:p>
            <a:endParaRPr lang="es-ES_tradnl" sz="2000" b="1" dirty="0" smtClean="0">
              <a:solidFill>
                <a:schemeClr val="tx2"/>
              </a:solidFill>
            </a:endParaRPr>
          </a:p>
        </p:txBody>
      </p:sp>
      <p:sp>
        <p:nvSpPr>
          <p:cNvPr id="11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12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13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70152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5 CuadroTexto"/>
          <p:cNvSpPr txBox="1"/>
          <p:nvPr/>
        </p:nvSpPr>
        <p:spPr>
          <a:xfrm>
            <a:off x="683568" y="1916832"/>
            <a:ext cx="828092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b="1" u="sng" dirty="0" smtClean="0">
              <a:solidFill>
                <a:schemeClr val="tx2"/>
              </a:solidFill>
            </a:endParaRPr>
          </a:p>
          <a:p>
            <a:r>
              <a:rPr lang="es-ES_tradnl" b="1" u="sng" dirty="0" smtClean="0">
                <a:solidFill>
                  <a:schemeClr val="tx2"/>
                </a:solidFill>
              </a:rPr>
              <a:t>EPIC-Europa</a:t>
            </a:r>
          </a:p>
          <a:p>
            <a:endParaRPr lang="es-ES_tradnl" b="1" dirty="0" smtClean="0">
              <a:solidFill>
                <a:schemeClr val="tx2"/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_tradnl" dirty="0" smtClean="0">
                <a:solidFill>
                  <a:schemeClr val="tx2"/>
                </a:solidFill>
              </a:rPr>
              <a:t>Más de </a:t>
            </a:r>
            <a:r>
              <a:rPr lang="es-ES_tradnl" b="1" dirty="0" smtClean="0">
                <a:solidFill>
                  <a:schemeClr val="tx2"/>
                </a:solidFill>
              </a:rPr>
              <a:t>500 artículos </a:t>
            </a:r>
            <a:r>
              <a:rPr lang="es-ES_tradnl" dirty="0" smtClean="0">
                <a:solidFill>
                  <a:schemeClr val="tx2"/>
                </a:solidFill>
              </a:rPr>
              <a:t>científicos publicados en revistas de impacto alto (NEJM, </a:t>
            </a:r>
            <a:r>
              <a:rPr lang="es-ES_tradnl" dirty="0" err="1" smtClean="0">
                <a:solidFill>
                  <a:schemeClr val="tx2"/>
                </a:solidFill>
              </a:rPr>
              <a:t>Nature</a:t>
            </a:r>
            <a:r>
              <a:rPr lang="es-ES_tradnl" dirty="0" smtClean="0">
                <a:solidFill>
                  <a:schemeClr val="tx2"/>
                </a:solidFill>
              </a:rPr>
              <a:t> </a:t>
            </a:r>
            <a:r>
              <a:rPr lang="es-ES_tradnl" dirty="0" err="1" smtClean="0">
                <a:solidFill>
                  <a:schemeClr val="tx2"/>
                </a:solidFill>
              </a:rPr>
              <a:t>Genetics</a:t>
            </a:r>
            <a:r>
              <a:rPr lang="es-ES_tradnl" dirty="0" smtClean="0">
                <a:solidFill>
                  <a:schemeClr val="tx2"/>
                </a:solidFill>
              </a:rPr>
              <a:t>, </a:t>
            </a:r>
            <a:r>
              <a:rPr lang="es-ES_tradnl" dirty="0" err="1" smtClean="0">
                <a:solidFill>
                  <a:schemeClr val="tx2"/>
                </a:solidFill>
              </a:rPr>
              <a:t>Lancet</a:t>
            </a:r>
            <a:r>
              <a:rPr lang="es-ES_tradnl" dirty="0" smtClean="0">
                <a:solidFill>
                  <a:schemeClr val="tx2"/>
                </a:solidFill>
              </a:rPr>
              <a:t> </a:t>
            </a:r>
            <a:r>
              <a:rPr lang="es-ES_tradnl" dirty="0" err="1" smtClean="0">
                <a:solidFill>
                  <a:schemeClr val="tx2"/>
                </a:solidFill>
              </a:rPr>
              <a:t>Oncology</a:t>
            </a:r>
            <a:r>
              <a:rPr lang="es-ES_tradnl" dirty="0" smtClean="0">
                <a:solidFill>
                  <a:schemeClr val="tx2"/>
                </a:solidFill>
              </a:rPr>
              <a:t>, J. </a:t>
            </a:r>
            <a:r>
              <a:rPr lang="es-ES_tradnl" dirty="0" err="1" smtClean="0">
                <a:solidFill>
                  <a:schemeClr val="tx2"/>
                </a:solidFill>
              </a:rPr>
              <a:t>Natl</a:t>
            </a:r>
            <a:r>
              <a:rPr lang="es-ES_tradnl" dirty="0" smtClean="0">
                <a:solidFill>
                  <a:schemeClr val="tx2"/>
                </a:solidFill>
              </a:rPr>
              <a:t>. </a:t>
            </a:r>
            <a:r>
              <a:rPr lang="es-ES_tradnl" dirty="0" err="1" smtClean="0">
                <a:solidFill>
                  <a:schemeClr val="tx2"/>
                </a:solidFill>
              </a:rPr>
              <a:t>Cancer</a:t>
            </a:r>
            <a:r>
              <a:rPr lang="es-ES_tradnl" dirty="0" smtClean="0">
                <a:solidFill>
                  <a:schemeClr val="tx2"/>
                </a:solidFill>
              </a:rPr>
              <a:t> </a:t>
            </a:r>
            <a:r>
              <a:rPr lang="es-ES_tradnl" dirty="0" err="1" smtClean="0">
                <a:solidFill>
                  <a:schemeClr val="tx2"/>
                </a:solidFill>
              </a:rPr>
              <a:t>Institute</a:t>
            </a:r>
            <a:r>
              <a:rPr lang="es-ES_tradnl" dirty="0" smtClean="0">
                <a:solidFill>
                  <a:schemeClr val="tx2"/>
                </a:solidFill>
              </a:rPr>
              <a:t>, JAMA, </a:t>
            </a:r>
            <a:r>
              <a:rPr lang="es-ES_tradnl" dirty="0" err="1" smtClean="0">
                <a:solidFill>
                  <a:schemeClr val="tx2"/>
                </a:solidFill>
              </a:rPr>
              <a:t>PLoS</a:t>
            </a:r>
            <a:r>
              <a:rPr lang="es-ES_tradnl" dirty="0" smtClean="0">
                <a:solidFill>
                  <a:schemeClr val="tx2"/>
                </a:solidFill>
              </a:rPr>
              <a:t> Medicine, </a:t>
            </a:r>
            <a:r>
              <a:rPr lang="es-ES_tradnl" dirty="0" err="1" smtClean="0">
                <a:solidFill>
                  <a:schemeClr val="tx2"/>
                </a:solidFill>
              </a:rPr>
              <a:t>Annals</a:t>
            </a:r>
            <a:r>
              <a:rPr lang="es-ES_tradnl" dirty="0" smtClean="0">
                <a:solidFill>
                  <a:schemeClr val="tx2"/>
                </a:solidFill>
              </a:rPr>
              <a:t> of </a:t>
            </a:r>
            <a:r>
              <a:rPr lang="es-ES_tradnl" dirty="0" err="1" smtClean="0">
                <a:solidFill>
                  <a:schemeClr val="tx2"/>
                </a:solidFill>
              </a:rPr>
              <a:t>Oncology</a:t>
            </a:r>
            <a:r>
              <a:rPr lang="es-ES_tradnl" dirty="0" smtClean="0">
                <a:solidFill>
                  <a:schemeClr val="tx2"/>
                </a:solidFill>
              </a:rPr>
              <a:t>…).</a:t>
            </a:r>
          </a:p>
          <a:p>
            <a:pPr>
              <a:spcAft>
                <a:spcPts val="1200"/>
              </a:spcAft>
            </a:pPr>
            <a:endParaRPr lang="es-ES_tradnl" b="1" dirty="0" smtClean="0">
              <a:solidFill>
                <a:schemeClr val="tx2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b="1" u="sng" dirty="0" smtClean="0">
                <a:solidFill>
                  <a:schemeClr val="tx2"/>
                </a:solidFill>
              </a:rPr>
              <a:t>EPIC-España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_tradnl" dirty="0" smtClean="0">
                <a:solidFill>
                  <a:schemeClr val="tx2"/>
                </a:solidFill>
              </a:rPr>
              <a:t>Más de </a:t>
            </a:r>
            <a:r>
              <a:rPr lang="es-ES_tradnl" b="1" dirty="0" smtClean="0">
                <a:solidFill>
                  <a:schemeClr val="tx2"/>
                </a:solidFill>
              </a:rPr>
              <a:t>40 artículos </a:t>
            </a:r>
            <a:r>
              <a:rPr lang="es-ES_tradnl" dirty="0" smtClean="0">
                <a:solidFill>
                  <a:schemeClr val="tx2"/>
                </a:solidFill>
              </a:rPr>
              <a:t>publicados (</a:t>
            </a:r>
            <a:r>
              <a:rPr lang="es-ES_tradnl" dirty="0">
                <a:solidFill>
                  <a:schemeClr val="tx2"/>
                </a:solidFill>
              </a:rPr>
              <a:t>BMJ, </a:t>
            </a:r>
            <a:r>
              <a:rPr lang="es-ES_tradnl" dirty="0" smtClean="0">
                <a:solidFill>
                  <a:schemeClr val="tx2"/>
                </a:solidFill>
              </a:rPr>
              <a:t>AJCN, Am. J. </a:t>
            </a:r>
            <a:r>
              <a:rPr lang="es-ES_tradnl" dirty="0" err="1" smtClean="0">
                <a:solidFill>
                  <a:schemeClr val="tx2"/>
                </a:solidFill>
              </a:rPr>
              <a:t>Epidemiol</a:t>
            </a:r>
            <a:r>
              <a:rPr lang="es-ES_tradnl" dirty="0" smtClean="0">
                <a:solidFill>
                  <a:schemeClr val="tx2"/>
                </a:solidFill>
              </a:rPr>
              <a:t>., </a:t>
            </a:r>
            <a:r>
              <a:rPr lang="es-ES_tradnl" dirty="0" err="1" smtClean="0">
                <a:solidFill>
                  <a:schemeClr val="tx2"/>
                </a:solidFill>
              </a:rPr>
              <a:t>Carcinogenesis</a:t>
            </a:r>
            <a:r>
              <a:rPr lang="es-ES_tradnl" dirty="0" smtClean="0">
                <a:solidFill>
                  <a:schemeClr val="tx2"/>
                </a:solidFill>
              </a:rPr>
              <a:t>, </a:t>
            </a:r>
            <a:r>
              <a:rPr lang="es-ES_tradnl" dirty="0" err="1" smtClean="0">
                <a:solidFill>
                  <a:schemeClr val="tx2"/>
                </a:solidFill>
              </a:rPr>
              <a:t>Stroke</a:t>
            </a:r>
            <a:r>
              <a:rPr lang="es-ES_tradnl" dirty="0" smtClean="0">
                <a:solidFill>
                  <a:schemeClr val="tx2"/>
                </a:solidFill>
              </a:rPr>
              <a:t>…).</a:t>
            </a:r>
            <a:endParaRPr lang="es-ES_tradnl" b="1" dirty="0" smtClean="0">
              <a:solidFill>
                <a:schemeClr val="tx2"/>
              </a:solidFill>
            </a:endParaRPr>
          </a:p>
        </p:txBody>
      </p:sp>
      <p:sp>
        <p:nvSpPr>
          <p:cNvPr id="12" name="6 CuadroTexto"/>
          <p:cNvSpPr txBox="1"/>
          <p:nvPr/>
        </p:nvSpPr>
        <p:spPr>
          <a:xfrm>
            <a:off x="1403648" y="259489"/>
            <a:ext cx="7668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A5. Epidemiología, Salud Pública y Servicios de Salud</a:t>
            </a:r>
            <a:endParaRPr lang="es-ES" sz="2600" b="1" dirty="0"/>
          </a:p>
        </p:txBody>
      </p:sp>
      <p:sp>
        <p:nvSpPr>
          <p:cNvPr id="13" name="7 CuadroTexto"/>
          <p:cNvSpPr txBox="1"/>
          <p:nvPr/>
        </p:nvSpPr>
        <p:spPr>
          <a:xfrm>
            <a:off x="1403648" y="704142"/>
            <a:ext cx="776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L1. Epidemiología del cáncer y otras enfermedades crónicas</a:t>
            </a:r>
            <a:endParaRPr lang="es-ES" sz="2400" b="1" dirty="0"/>
          </a:p>
        </p:txBody>
      </p:sp>
      <p:sp>
        <p:nvSpPr>
          <p:cNvPr id="14" name="8 CuadroTexto"/>
          <p:cNvSpPr txBox="1"/>
          <p:nvPr/>
        </p:nvSpPr>
        <p:spPr>
          <a:xfrm>
            <a:off x="1403648" y="1118017"/>
            <a:ext cx="630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Investigación en Epidemiología y Salud Pública</a:t>
            </a:r>
            <a:endParaRPr lang="es-ES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1557</Words>
  <Application>Microsoft Office PowerPoint</Application>
  <PresentationFormat>Presentación en pantalla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José María</cp:lastModifiedBy>
  <cp:revision>51</cp:revision>
  <dcterms:created xsi:type="dcterms:W3CDTF">2016-04-25T16:24:49Z</dcterms:created>
  <dcterms:modified xsi:type="dcterms:W3CDTF">2016-06-27T20:38:06Z</dcterms:modified>
</cp:coreProperties>
</file>