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0" r:id="rId4"/>
    <p:sldId id="262" r:id="rId5"/>
    <p:sldId id="257" r:id="rId6"/>
    <p:sldId id="259" r:id="rId7"/>
    <p:sldId id="268" r:id="rId8"/>
    <p:sldId id="258" r:id="rId9"/>
    <p:sldId id="261" r:id="rId10"/>
    <p:sldId id="264" r:id="rId11"/>
    <p:sldId id="263" r:id="rId12"/>
    <p:sldId id="267" r:id="rId13"/>
    <p:sldId id="265" r:id="rId14"/>
    <p:sldId id="26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88" y="-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</inkml:channelProperties>
      </inkml:inkSource>
      <inkml:timestamp xml:id="ts0" timeString="2016-06-22T23:49:19.176"/>
    </inkml:context>
    <inkml:brush xml:id="br0">
      <inkml:brushProperty name="width" value="0.11667" units="cm"/>
      <inkml:brushProperty name="height" value="0.11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CACDA76-2772-49AF-B284-277F4EE7A673}" emma:medium="tactile" emma:mode="ink">
          <msink:context xmlns:msink="http://schemas.microsoft.com/ink/2010/main" type="writingRegion" rotatedBoundingBox="10031,15323 10077,15323 10077,15343 10031,15343"/>
        </emma:interpretation>
      </emma:emma>
    </inkml:annotationXML>
    <inkml:traceGroup>
      <inkml:annotationXML>
        <emma:emma xmlns:emma="http://www.w3.org/2003/04/emma" version="1.0">
          <emma:interpretation id="{1FC04D00-330E-434F-9201-20CDD25CD426}" emma:medium="tactile" emma:mode="ink">
            <msink:context xmlns:msink="http://schemas.microsoft.com/ink/2010/main" type="paragraph" rotatedBoundingBox="10031,15323 10077,15323 10077,15343 10031,153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C1355D-92D3-4C39-BF2C-63CDF23A138B}" emma:medium="tactile" emma:mode="ink">
              <msink:context xmlns:msink="http://schemas.microsoft.com/ink/2010/main" type="line" rotatedBoundingBox="10031,15323 10077,15323 10077,15343 10031,15343"/>
            </emma:interpretation>
          </emma:emma>
        </inkml:annotationXML>
        <inkml:traceGroup>
          <inkml:annotationXML>
            <emma:emma xmlns:emma="http://www.w3.org/2003/04/emma" version="1.0">
              <emma:interpretation id="{0FFF11FC-F1E6-4AE8-9A4D-C41466B39A9B}" emma:medium="tactile" emma:mode="ink">
                <msink:context xmlns:msink="http://schemas.microsoft.com/ink/2010/main" type="inkWord" rotatedBoundingBox="10031,15323 10077,15323 10077,15343 10031,15343"/>
              </emma:interpretation>
              <emma:one-of disjunction-type="recognition" id="oneOf0">
                <emma:interpretation id="interp0" emma:lang="es-ES" emma:confidence="0">
                  <emma:literal>-</emma:literal>
                </emma:interpretation>
                <emma:interpretation id="interp1" emma:lang="es-ES" emma:confidence="0">
                  <emma:literal>~</emma:literal>
                </emma:interpretation>
                <emma:interpretation id="interp2" emma:lang="es-ES" emma:confidence="0">
                  <emma:literal>u</emma:literal>
                </emma:interpretation>
                <emma:interpretation id="interp3" emma:lang="es-ES" emma:confidence="0">
                  <emma:literal>_</emma:literal>
                </emma:interpretation>
                <emma:interpretation id="interp4" emma:lang="es-ES" emma:confidence="0">
                  <emma:literal>.</emma:literal>
                </emma:interpretation>
              </emma:one-of>
            </emma:emma>
          </inkml:annotationXML>
          <inkml:trace contextRef="#ctx0" brushRef="#br0">0 10 5,'3'5'2,"3"-3"1,-6-2 2,0 0-4,3 0 1,-1 3 0,-2-3 0,3 0-3,0-3 0,0 3 2,-3 0 0,3 0-1,2-2 0,-2 2-2,0-5 0,0 2 0,3-4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t>27/06/2016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t>27/06/2016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t>27/06/2016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t>27/06/2016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t>27/06/2016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t>27/06/2016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t>27/06/2016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t>27/06/2016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t>27/06/2016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t>27/06/2016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t>27/06/2016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6C7F6-03A4-445A-8BCD-697E7AF6889A}" type="datetimeFigureOut">
              <a:rPr lang="es-ES" smtClean="0"/>
              <a:t>27/06/2016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662C9-8BD3-4D98-ACE7-2C34D4785A68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OBJETIV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543" y="2348879"/>
            <a:ext cx="5196457" cy="139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1461676" y="22236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5. EPIDEMIOLOGÍA, SALUD PÚBLICA Y SERVICIOS SALUD</a:t>
            </a:r>
            <a:endParaRPr lang="es-ES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461676" y="539969"/>
            <a:ext cx="6626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[GI/IMIB/C005/2011] </a:t>
            </a:r>
            <a:r>
              <a:rPr lang="es-ES" b="1" dirty="0"/>
              <a:t>– Investigación en Epidemiología y S. Pública</a:t>
            </a:r>
            <a:r>
              <a:rPr lang="es-ES" sz="3200" b="1" dirty="0"/>
              <a:t> </a:t>
            </a:r>
            <a:endParaRPr lang="es-ES" sz="44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461676" y="1124744"/>
            <a:ext cx="355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Proyecto PEGASUS-Murcia</a:t>
            </a:r>
            <a:endParaRPr lang="es-ES" sz="2400" b="1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067944" y="3068960"/>
            <a:ext cx="4618856" cy="30572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1800" dirty="0" smtClean="0"/>
          </a:p>
          <a:p>
            <a:pPr marL="0" indent="0" algn="ctr">
              <a:buNone/>
            </a:pPr>
            <a:endParaRPr lang="es-ES" sz="1800" dirty="0" smtClean="0"/>
          </a:p>
          <a:p>
            <a:pPr marL="0" indent="0" algn="ctr">
              <a:buNone/>
            </a:pPr>
            <a:endParaRPr lang="es-ES" sz="1800" dirty="0"/>
          </a:p>
          <a:p>
            <a:pPr marL="0" indent="0" algn="ctr">
              <a:buNone/>
            </a:pPr>
            <a:endParaRPr lang="es-ES" sz="1800" dirty="0" smtClean="0"/>
          </a:p>
          <a:p>
            <a:pPr marL="0" indent="0" algn="ctr">
              <a:buNone/>
            </a:pPr>
            <a:r>
              <a:rPr lang="es-ES" sz="2000" dirty="0" smtClean="0"/>
              <a:t>Fernando Navarro-</a:t>
            </a:r>
            <a:r>
              <a:rPr lang="es-ES" sz="2000" dirty="0" err="1" smtClean="0"/>
              <a:t>Mateu</a:t>
            </a:r>
            <a:r>
              <a:rPr lang="es-ES" sz="2000" dirty="0" smtClean="0"/>
              <a:t>, MD, PhD (IP)</a:t>
            </a:r>
          </a:p>
          <a:p>
            <a:pPr marL="0" indent="0" algn="ctr">
              <a:buNone/>
            </a:pPr>
            <a:r>
              <a:rPr lang="es-ES" sz="1600" dirty="0" smtClean="0"/>
              <a:t>Psiquiatra. Coordinador Unidad de Docencia, Investigación y </a:t>
            </a:r>
            <a:r>
              <a:rPr lang="es-ES" sz="1600" dirty="0" err="1" smtClean="0"/>
              <a:t>Fórmación</a:t>
            </a:r>
            <a:r>
              <a:rPr lang="es-ES" sz="1600" dirty="0" smtClean="0"/>
              <a:t> en Salud Mental (UDIF-SM)</a:t>
            </a:r>
          </a:p>
          <a:p>
            <a:pPr marL="0" indent="0" algn="ctr">
              <a:buNone/>
            </a:pPr>
            <a:r>
              <a:rPr lang="es-ES" sz="1600" dirty="0" smtClean="0"/>
              <a:t>Servicio Murciano de Salud</a:t>
            </a:r>
            <a:endParaRPr lang="es-ES" sz="1600" dirty="0"/>
          </a:p>
        </p:txBody>
      </p:sp>
      <p:sp>
        <p:nvSpPr>
          <p:cNvPr id="9" name="8 Rectángulo"/>
          <p:cNvSpPr/>
          <p:nvPr/>
        </p:nvSpPr>
        <p:spPr>
          <a:xfrm>
            <a:off x="2915816" y="1621573"/>
            <a:ext cx="5256584" cy="6783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1573"/>
            <a:ext cx="3552007" cy="447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Fondo diapos PUBLICACI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461676" y="22236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5. EPIDEMIOLOGÍA, SALUD PÚBLICA Y SERVICIOS SALUD</a:t>
            </a: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429675" y="539969"/>
            <a:ext cx="6626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[GI/IMIB/C005/2011] </a:t>
            </a:r>
            <a:r>
              <a:rPr lang="es-ES" b="1" dirty="0"/>
              <a:t>– Investigación en Epidemiología y S. Pública</a:t>
            </a:r>
            <a:r>
              <a:rPr lang="es-ES" sz="3200" b="1" dirty="0"/>
              <a:t> </a:t>
            </a:r>
            <a:endParaRPr lang="es-ES" sz="4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429675" y="1124744"/>
            <a:ext cx="355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Proyecto PEGASUS-Murcia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6993" y="1586409"/>
            <a:ext cx="7200800" cy="4476672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2123728" y="6165304"/>
            <a:ext cx="5256584" cy="6783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322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Fondo diapos PUBLICACI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461676" y="22236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5. EPIDEMIOLOGÍA, SALUD PÚBLICA Y SERVICIOS SALUD</a:t>
            </a: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429675" y="539969"/>
            <a:ext cx="6626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[GI/IMIB/C005/2011] </a:t>
            </a:r>
            <a:r>
              <a:rPr lang="es-ES" b="1" dirty="0"/>
              <a:t>– Investigación en Epidemiología y S. Pública</a:t>
            </a:r>
            <a:r>
              <a:rPr lang="es-ES" sz="3200" b="1" dirty="0"/>
              <a:t> </a:t>
            </a:r>
            <a:endParaRPr lang="es-ES" sz="4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429675" y="1124744"/>
            <a:ext cx="355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Proyecto PEGASUS-Murcia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86409"/>
            <a:ext cx="7771606" cy="463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123728" y="6217894"/>
            <a:ext cx="5256584" cy="625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433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Fondo diapos PUBLICACI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461676" y="22236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5. EPIDEMIOLOGÍA, SALUD PÚBLICA Y SERVICIOS SALUD</a:t>
            </a: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429675" y="539969"/>
            <a:ext cx="6626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[GI/IMIB/C005/2011] </a:t>
            </a:r>
            <a:r>
              <a:rPr lang="es-ES" b="1" dirty="0"/>
              <a:t>– Investigación en Epidemiología y S. Pública</a:t>
            </a:r>
            <a:r>
              <a:rPr lang="es-ES" sz="3200" b="1" dirty="0"/>
              <a:t> </a:t>
            </a:r>
            <a:endParaRPr lang="es-ES" sz="4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429675" y="1124744"/>
            <a:ext cx="355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Proyecto PEGASUS-Murcia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86408"/>
            <a:ext cx="7252438" cy="457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"/>
          <a:stretch/>
        </p:blipFill>
        <p:spPr bwMode="auto">
          <a:xfrm rot="21232673">
            <a:off x="3133385" y="2520889"/>
            <a:ext cx="3381375" cy="291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2123728" y="6165304"/>
            <a:ext cx="5256584" cy="6783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86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Fondo diapos PUBLICACI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461676" y="22236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5. EPIDEMIOLOGÍA, SALUD PÚBLICA Y SERVICIOS SALUD</a:t>
            </a: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429675" y="539969"/>
            <a:ext cx="6626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[GI/IMIB/C005/2011] </a:t>
            </a:r>
            <a:r>
              <a:rPr lang="es-ES" b="1" dirty="0"/>
              <a:t>– Investigación en Epidemiología y S. Pública</a:t>
            </a:r>
            <a:r>
              <a:rPr lang="es-ES" sz="3200" b="1" dirty="0"/>
              <a:t> </a:t>
            </a:r>
            <a:endParaRPr lang="es-ES" sz="4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429675" y="1124744"/>
            <a:ext cx="355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Proyecto PEGASUS-Murcia</a:t>
            </a:r>
          </a:p>
        </p:txBody>
      </p:sp>
      <p:grpSp>
        <p:nvGrpSpPr>
          <p:cNvPr id="10" name="9 Grupo"/>
          <p:cNvGrpSpPr/>
          <p:nvPr/>
        </p:nvGrpSpPr>
        <p:grpSpPr>
          <a:xfrm>
            <a:off x="683569" y="1586408"/>
            <a:ext cx="7713548" cy="4650903"/>
            <a:chOff x="1088919" y="1586409"/>
            <a:chExt cx="7308197" cy="446997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919" y="1586409"/>
              <a:ext cx="7308197" cy="4469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8 Rectángulo"/>
            <p:cNvSpPr/>
            <p:nvPr/>
          </p:nvSpPr>
          <p:spPr>
            <a:xfrm>
              <a:off x="6948264" y="4005064"/>
              <a:ext cx="576064" cy="216024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 dirty="0" smtClean="0"/>
                <a:t>2022</a:t>
              </a:r>
              <a:endParaRPr lang="es-ES" sz="1100" b="1" dirty="0"/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2123728" y="6237311"/>
            <a:ext cx="5256584" cy="6063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417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Fondo diapos PUBLICACI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461676" y="22236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5. EPIDEMIOLOGÍA, SALUD PÚBLICA Y SERVICIOS SALUD</a:t>
            </a: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429675" y="539969"/>
            <a:ext cx="6626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[GI/IMIB/C005/2011] </a:t>
            </a:r>
            <a:r>
              <a:rPr lang="es-ES" b="1" dirty="0"/>
              <a:t>– Investigación en Epidemiología y S. Pública</a:t>
            </a:r>
            <a:r>
              <a:rPr lang="es-ES" sz="3200" b="1" dirty="0"/>
              <a:t> </a:t>
            </a:r>
            <a:endParaRPr lang="es-ES" sz="4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429675" y="1124744"/>
            <a:ext cx="355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Proyecto PEGASUS-Murcia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543" y="1621573"/>
            <a:ext cx="5196457" cy="139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1573"/>
            <a:ext cx="3552007" cy="447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4572000" y="3857434"/>
            <a:ext cx="3208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Muchas </a:t>
            </a:r>
          </a:p>
          <a:p>
            <a:pPr algn="r"/>
            <a:r>
              <a:rPr lang="es-E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Gracias</a:t>
            </a:r>
            <a:endParaRPr lang="es-E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123728" y="6165304"/>
            <a:ext cx="5256584" cy="6783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964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OBJETIV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380"/>
            <a:ext cx="9144000" cy="6858000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1461676" y="22236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5. EPIDEMIOLOGÍA, SALUD PÚBLICA Y SERVICIOS SALUD</a:t>
            </a:r>
            <a:endParaRPr lang="es-ES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461676" y="539969"/>
            <a:ext cx="6626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[GI/IMIB/C005/2011] </a:t>
            </a:r>
            <a:r>
              <a:rPr lang="es-ES" b="1" dirty="0"/>
              <a:t>– Investigación en Epidemiología y S. Pública</a:t>
            </a:r>
            <a:r>
              <a:rPr lang="es-ES" sz="3200" b="1" dirty="0"/>
              <a:t> </a:t>
            </a:r>
            <a:endParaRPr lang="es-ES" sz="44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461676" y="1124744"/>
            <a:ext cx="355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Proyecto PEGASUS-Murcia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"/>
          </p:nvPr>
        </p:nvSpPr>
        <p:spPr>
          <a:xfrm>
            <a:off x="598555" y="2132856"/>
            <a:ext cx="8352928" cy="3845024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s-ES" b="1" dirty="0" smtClean="0"/>
              <a:t>Evaluar </a:t>
            </a:r>
            <a:r>
              <a:rPr lang="es-ES" b="1" dirty="0"/>
              <a:t>la </a:t>
            </a:r>
            <a:r>
              <a:rPr lang="es-ES" b="1" dirty="0" smtClean="0"/>
              <a:t>prevalencia, calidad de vida y discapacidad </a:t>
            </a:r>
            <a:r>
              <a:rPr lang="es-ES" b="1" dirty="0"/>
              <a:t>de los </a:t>
            </a:r>
            <a:r>
              <a:rPr lang="es-ES" b="1" dirty="0" err="1"/>
              <a:t>Tr</a:t>
            </a:r>
            <a:r>
              <a:rPr lang="es-ES" b="1" dirty="0"/>
              <a:t>. Mentales en la población general de Murcia y los factores de riesgo/protección asociados</a:t>
            </a:r>
          </a:p>
          <a:p>
            <a:pPr>
              <a:buFont typeface="+mj-lt"/>
              <a:buAutoNum type="arabicPeriod"/>
            </a:pPr>
            <a:r>
              <a:rPr lang="es-ES" b="1" dirty="0"/>
              <a:t>Creación de una red multidisciplinar </a:t>
            </a:r>
            <a:r>
              <a:rPr lang="es-ES" b="1" dirty="0" smtClean="0"/>
              <a:t>colaborativa de </a:t>
            </a:r>
            <a:r>
              <a:rPr lang="es-ES" b="1" dirty="0"/>
              <a:t>investigación en S</a:t>
            </a:r>
            <a:r>
              <a:rPr lang="es-ES" b="1" dirty="0" smtClean="0"/>
              <a:t>. Mental</a:t>
            </a:r>
            <a:endParaRPr lang="es-ES" b="1" dirty="0"/>
          </a:p>
          <a:p>
            <a:pPr>
              <a:buFont typeface="+mj-lt"/>
              <a:buAutoNum type="arabicPeriod"/>
            </a:pPr>
            <a:r>
              <a:rPr lang="es-ES" b="1" dirty="0"/>
              <a:t>Proyección internacional</a:t>
            </a:r>
          </a:p>
          <a:p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2123728" y="6165304"/>
            <a:ext cx="5256584" cy="6783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19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0" y="-5121"/>
            <a:ext cx="9144000" cy="6858000"/>
            <a:chOff x="0" y="-5121"/>
            <a:chExt cx="9144000" cy="6858000"/>
          </a:xfrm>
        </p:grpSpPr>
        <p:pic>
          <p:nvPicPr>
            <p:cNvPr id="10" name="9 Imagen" descr="Fondo diapos OBJETIVO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5121"/>
              <a:ext cx="9144000" cy="6858000"/>
            </a:xfrm>
            <a:prstGeom prst="rect">
              <a:avLst/>
            </a:prstGeom>
          </p:spPr>
        </p:pic>
        <p:sp>
          <p:nvSpPr>
            <p:cNvPr id="2" name="1 Rectángulo"/>
            <p:cNvSpPr/>
            <p:nvPr/>
          </p:nvSpPr>
          <p:spPr>
            <a:xfrm>
              <a:off x="3347864" y="1586409"/>
              <a:ext cx="2592288" cy="4744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3" name="12 CuadroTexto"/>
          <p:cNvSpPr txBox="1"/>
          <p:nvPr/>
        </p:nvSpPr>
        <p:spPr>
          <a:xfrm>
            <a:off x="1461676" y="22236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5. EPIDEMIOLOGÍA, SALUD PÚBLICA Y SERVICIOS SALUD</a:t>
            </a:r>
            <a:endParaRPr lang="es-ES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461676" y="539969"/>
            <a:ext cx="6626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[GI/IMIB/C005/2011] </a:t>
            </a:r>
            <a:r>
              <a:rPr lang="es-ES" b="1" dirty="0"/>
              <a:t>– Investigación en Epidemiología y S. Pública</a:t>
            </a:r>
            <a:r>
              <a:rPr lang="es-ES" sz="3200" b="1" dirty="0"/>
              <a:t> </a:t>
            </a:r>
            <a:endParaRPr lang="es-ES" sz="4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461676" y="1124744"/>
            <a:ext cx="355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Proyecto PEGASUS-Murcia</a:t>
            </a: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500597" y="2873664"/>
            <a:ext cx="4054326" cy="1362786"/>
          </a:xfrm>
          <a:prstGeom prst="flowChartAlternateProcess">
            <a:avLst/>
          </a:prstGeom>
          <a:solidFill>
            <a:srgbClr val="0033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E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Murcia WMH </a:t>
            </a:r>
            <a:r>
              <a:rPr lang="es-ES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Survey</a:t>
            </a:r>
            <a:r>
              <a:rPr lang="es-E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s-E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s-E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 PEGASUS-Murcia Project”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es-ES" b="1" dirty="0">
                <a:solidFill>
                  <a:schemeClr val="bg1"/>
                </a:solidFill>
              </a:rPr>
              <a:t>Cross-</a:t>
            </a:r>
            <a:r>
              <a:rPr lang="es-ES" b="1" dirty="0" err="1">
                <a:solidFill>
                  <a:schemeClr val="bg1"/>
                </a:solidFill>
              </a:rPr>
              <a:t>Sectional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Study</a:t>
            </a:r>
            <a:endParaRPr lang="es-ES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s-ES" sz="2000" b="1" dirty="0">
                <a:solidFill>
                  <a:schemeClr val="bg1"/>
                </a:solidFill>
              </a:rPr>
              <a:t>2010 - 2012</a:t>
            </a: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4618831" y="3474888"/>
            <a:ext cx="2376488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0033CC"/>
              </a:gs>
              <a:gs pos="100000">
                <a:srgbClr val="00800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s-ES"/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3151642" y="4866690"/>
            <a:ext cx="3820204" cy="1260630"/>
          </a:xfrm>
          <a:prstGeom prst="flowChartAlternateProcess">
            <a:avLst/>
          </a:prstGeom>
          <a:solidFill>
            <a:srgbClr val="6600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>
            <a:lvl1pPr>
              <a:defRPr sz="24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ES" altLang="es-AR" sz="2800" dirty="0" smtClean="0">
                <a:solidFill>
                  <a:schemeClr val="bg1"/>
                </a:solidFill>
              </a:rPr>
              <a:t>3 Case-Control </a:t>
            </a:r>
            <a:r>
              <a:rPr lang="es-ES" altLang="es-AR" sz="2800" dirty="0" err="1">
                <a:solidFill>
                  <a:schemeClr val="bg1"/>
                </a:solidFill>
              </a:rPr>
              <a:t>Studies</a:t>
            </a:r>
            <a:endParaRPr lang="es-ES" altLang="es-AR" sz="2800" dirty="0">
              <a:solidFill>
                <a:schemeClr val="bg1"/>
              </a:solidFill>
            </a:endParaRPr>
          </a:p>
          <a:p>
            <a:pPr algn="ctr"/>
            <a:r>
              <a:rPr lang="es-ES" altLang="es-AR" sz="2000" dirty="0">
                <a:solidFill>
                  <a:schemeClr val="bg1"/>
                </a:solidFill>
              </a:rPr>
              <a:t>In </a:t>
            </a:r>
            <a:r>
              <a:rPr lang="es-ES" altLang="es-AR" sz="2000" dirty="0" err="1">
                <a:solidFill>
                  <a:schemeClr val="bg1"/>
                </a:solidFill>
              </a:rPr>
              <a:t>collaboration</a:t>
            </a:r>
            <a:r>
              <a:rPr lang="es-ES" altLang="es-AR" sz="2000" dirty="0">
                <a:solidFill>
                  <a:schemeClr val="bg1"/>
                </a:solidFill>
              </a:rPr>
              <a:t> </a:t>
            </a:r>
            <a:r>
              <a:rPr lang="es-ES" altLang="es-AR" sz="2000" dirty="0" err="1">
                <a:solidFill>
                  <a:schemeClr val="bg1"/>
                </a:solidFill>
              </a:rPr>
              <a:t>with</a:t>
            </a:r>
            <a:r>
              <a:rPr lang="es-ES" altLang="es-AR" sz="2000" dirty="0">
                <a:solidFill>
                  <a:schemeClr val="bg1"/>
                </a:solidFill>
              </a:rPr>
              <a:t> </a:t>
            </a:r>
            <a:r>
              <a:rPr lang="es-ES" altLang="es-AR" sz="2000" dirty="0" err="1">
                <a:solidFill>
                  <a:schemeClr val="bg1"/>
                </a:solidFill>
              </a:rPr>
              <a:t>clinicians</a:t>
            </a:r>
            <a:endParaRPr lang="es-ES" altLang="es-AR" sz="2000" dirty="0">
              <a:solidFill>
                <a:schemeClr val="bg1"/>
              </a:solidFill>
            </a:endParaRPr>
          </a:p>
          <a:p>
            <a:pPr algn="ctr"/>
            <a:r>
              <a:rPr lang="es-ES" altLang="es-AR" sz="2000" dirty="0">
                <a:solidFill>
                  <a:schemeClr val="bg1"/>
                </a:solidFill>
              </a:rPr>
              <a:t>2012 - …</a:t>
            </a: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4694238" y="4051151"/>
            <a:ext cx="647700" cy="790575"/>
          </a:xfrm>
          <a:prstGeom prst="upDownArrow">
            <a:avLst>
              <a:gd name="adj1" fmla="val 50000"/>
              <a:gd name="adj2" fmla="val 24412"/>
            </a:avLst>
          </a:prstGeom>
          <a:solidFill>
            <a:srgbClr val="9900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>
            <a:lvl1pPr>
              <a:defRPr sz="24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es-AR" altLang="es-AR"/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3531872" y="1586094"/>
            <a:ext cx="3402943" cy="1056319"/>
          </a:xfrm>
          <a:prstGeom prst="flowChartAlternateProcess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>
            <a:lvl1pPr>
              <a:defRPr sz="24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ES" altLang="es-AR" sz="2800" dirty="0">
                <a:solidFill>
                  <a:schemeClr val="tx1"/>
                </a:solidFill>
              </a:rPr>
              <a:t>     </a:t>
            </a:r>
            <a:r>
              <a:rPr lang="es-ES" altLang="es-AR" sz="2800" dirty="0" smtClean="0">
                <a:solidFill>
                  <a:schemeClr val="tx1"/>
                </a:solidFill>
              </a:rPr>
              <a:t>6 Meta-</a:t>
            </a:r>
            <a:r>
              <a:rPr lang="es-ES" altLang="es-AR" sz="2800" dirty="0" err="1" smtClean="0">
                <a:solidFill>
                  <a:schemeClr val="tx1"/>
                </a:solidFill>
              </a:rPr>
              <a:t>analysis</a:t>
            </a:r>
            <a:r>
              <a:rPr lang="es-ES" altLang="es-AR" sz="2800" dirty="0" smtClean="0">
                <a:solidFill>
                  <a:schemeClr val="tx1"/>
                </a:solidFill>
              </a:rPr>
              <a:t>   </a:t>
            </a:r>
            <a:endParaRPr lang="es-ES" altLang="es-AR" sz="2800" dirty="0">
              <a:solidFill>
                <a:schemeClr val="tx1"/>
              </a:solidFill>
            </a:endParaRPr>
          </a:p>
          <a:p>
            <a:pPr algn="ctr"/>
            <a:r>
              <a:rPr lang="es-ES" altLang="es-AR" sz="2800" dirty="0">
                <a:solidFill>
                  <a:schemeClr val="tx1"/>
                </a:solidFill>
              </a:rPr>
              <a:t>		</a:t>
            </a:r>
            <a:r>
              <a:rPr lang="es-ES" altLang="es-AR" sz="2000" dirty="0">
                <a:solidFill>
                  <a:schemeClr val="tx1"/>
                </a:solidFill>
              </a:rPr>
              <a:t>2012 - …        </a:t>
            </a:r>
            <a:endParaRPr lang="es-ES" altLang="es-AR" dirty="0">
              <a:solidFill>
                <a:schemeClr val="tx1"/>
              </a:solidFill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4694238" y="2687039"/>
            <a:ext cx="647700" cy="790575"/>
          </a:xfrm>
          <a:prstGeom prst="upDownArrow">
            <a:avLst>
              <a:gd name="adj1" fmla="val 50000"/>
              <a:gd name="adj2" fmla="val 24412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>
            <a:lvl1pPr>
              <a:defRPr sz="24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es-AR" altLang="es-AR"/>
          </a:p>
        </p:txBody>
      </p:sp>
      <p:sp>
        <p:nvSpPr>
          <p:cNvPr id="22" name="21 Rectángulo"/>
          <p:cNvSpPr/>
          <p:nvPr/>
        </p:nvSpPr>
        <p:spPr>
          <a:xfrm>
            <a:off x="2123728" y="6165304"/>
            <a:ext cx="5256584" cy="6783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29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Fondo diapos OBJETIV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461676" y="22236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5. EPIDEMIOLOGÍA, SALUD PÚBLICA Y SERVICIOS SALUD</a:t>
            </a: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461676" y="539969"/>
            <a:ext cx="6626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[GI/IMIB/C005/2011] </a:t>
            </a:r>
            <a:r>
              <a:rPr lang="es-ES" b="1" dirty="0"/>
              <a:t>– Investigación en Epidemiología y S. Pública</a:t>
            </a:r>
            <a:r>
              <a:rPr lang="es-ES" sz="3200" b="1" dirty="0"/>
              <a:t> </a:t>
            </a:r>
            <a:endParaRPr lang="es-ES" sz="4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461676" y="1124744"/>
            <a:ext cx="355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Proyecto PEGASUS-Murcia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785340"/>
              </p:ext>
            </p:extLst>
          </p:nvPr>
        </p:nvGraphicFramePr>
        <p:xfrm>
          <a:off x="455232" y="1643317"/>
          <a:ext cx="7429499" cy="4081468"/>
        </p:xfrm>
        <a:graphic>
          <a:graphicData uri="http://schemas.openxmlformats.org/drawingml/2006/table">
            <a:tbl>
              <a:tblPr/>
              <a:tblGrid>
                <a:gridCol w="2247195"/>
                <a:gridCol w="1098046"/>
                <a:gridCol w="1415142"/>
                <a:gridCol w="1257905"/>
                <a:gridCol w="1411211"/>
              </a:tblGrid>
              <a:tr h="914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000" b="1" dirty="0" smtClean="0">
                        <a:solidFill>
                          <a:srgbClr val="FFFFFF"/>
                        </a:solidFill>
                        <a:latin typeface="Arial Narrow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AREAS</a:t>
                      </a:r>
                      <a:endParaRPr lang="es-ES" sz="24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3A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000" b="1" dirty="0" smtClean="0">
                        <a:solidFill>
                          <a:srgbClr val="FFFFFF"/>
                        </a:solidFill>
                        <a:latin typeface="Arial Narrow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 err="1" smtClean="0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Interv</a:t>
                      </a:r>
                      <a:endParaRPr lang="es-ES" sz="24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3A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Response </a:t>
                      </a:r>
                      <a:r>
                        <a:rPr lang="es-ES" sz="2000" b="1" dirty="0" err="1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Rates</a:t>
                      </a:r>
                      <a:r>
                        <a:rPr lang="es-ES" sz="2000" b="1" dirty="0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 </a:t>
                      </a:r>
                      <a:endParaRPr lang="es-ES" sz="24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3A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 err="1" smtClean="0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Biol</a:t>
                      </a:r>
                      <a:r>
                        <a:rPr lang="es-ES" sz="2000" b="1" dirty="0" smtClean="0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" sz="2000" b="1" dirty="0" err="1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Samples</a:t>
                      </a:r>
                      <a:endParaRPr lang="es-ES" sz="24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3A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 err="1" smtClean="0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Biol</a:t>
                      </a:r>
                      <a:r>
                        <a:rPr lang="es-ES" sz="2000" b="1" dirty="0" smtClean="0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" sz="2000" b="1" dirty="0" err="1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Donation</a:t>
                      </a:r>
                      <a:r>
                        <a:rPr lang="es-ES" sz="2000" b="1" dirty="0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" sz="2000" b="1" dirty="0" err="1" smtClean="0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Rates</a:t>
                      </a:r>
                      <a:endParaRPr lang="es-ES" sz="24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3A38"/>
                    </a:solidFill>
                  </a:tcPr>
                </a:tc>
              </a:tr>
              <a:tr h="310497">
                <a:tc>
                  <a:txBody>
                    <a:bodyPr/>
                    <a:lstStyle/>
                    <a:p>
                      <a:pPr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I : </a:t>
                      </a:r>
                      <a:r>
                        <a:rPr lang="es-ES" sz="2000" dirty="0" smtClean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    M</a:t>
                      </a:r>
                      <a:r>
                        <a:rPr lang="es-ES" sz="20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. Oeste</a:t>
                      </a:r>
                      <a:endParaRPr lang="es-ES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464</a:t>
                      </a:r>
                      <a:endParaRPr lang="es-ES" sz="2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65%</a:t>
                      </a:r>
                      <a:endParaRPr lang="es-ES" sz="2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418</a:t>
                      </a:r>
                      <a:endParaRPr lang="es-ES" sz="2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90%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310497">
                <a:tc>
                  <a:txBody>
                    <a:bodyPr/>
                    <a:lstStyle/>
                    <a:p>
                      <a:pPr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II: </a:t>
                      </a:r>
                      <a:r>
                        <a:rPr lang="es-ES" sz="2000" dirty="0" smtClean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    Cartagena</a:t>
                      </a:r>
                      <a:endParaRPr lang="es-ES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397</a:t>
                      </a:r>
                      <a:endParaRPr lang="es-ES" sz="2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65%</a:t>
                      </a:r>
                      <a:endParaRPr lang="es-ES" sz="2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348</a:t>
                      </a:r>
                      <a:endParaRPr lang="es-ES" sz="2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88%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</a:tr>
              <a:tr h="310497">
                <a:tc>
                  <a:txBody>
                    <a:bodyPr/>
                    <a:lstStyle/>
                    <a:p>
                      <a:pPr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s-ES" sz="2000" b="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III: </a:t>
                      </a:r>
                      <a:r>
                        <a:rPr lang="es-ES" sz="2000" b="0" dirty="0" smtClean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   LORCA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415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71%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346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83%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310497">
                <a:tc>
                  <a:txBody>
                    <a:bodyPr/>
                    <a:lstStyle/>
                    <a:p>
                      <a:pPr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IV: </a:t>
                      </a:r>
                      <a:r>
                        <a:rPr lang="es-ES" sz="2000" dirty="0" smtClean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   Noroeste</a:t>
                      </a:r>
                      <a:endParaRPr lang="es-ES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115</a:t>
                      </a:r>
                      <a:endParaRPr lang="es-ES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68%</a:t>
                      </a:r>
                      <a:endParaRPr lang="es-ES" sz="2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105</a:t>
                      </a:r>
                      <a:endParaRPr lang="es-ES" sz="2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91%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</a:tr>
              <a:tr h="310497">
                <a:tc>
                  <a:txBody>
                    <a:bodyPr/>
                    <a:lstStyle/>
                    <a:p>
                      <a:pPr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V: </a:t>
                      </a:r>
                      <a:r>
                        <a:rPr lang="es-ES" sz="2000" dirty="0" smtClean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    Altiplano</a:t>
                      </a:r>
                      <a:endParaRPr lang="es-ES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92</a:t>
                      </a:r>
                      <a:endParaRPr lang="es-ES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70%</a:t>
                      </a:r>
                      <a:endParaRPr lang="es-ES" sz="2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84</a:t>
                      </a:r>
                      <a:endParaRPr lang="es-ES" sz="2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91%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310497">
                <a:tc>
                  <a:txBody>
                    <a:bodyPr/>
                    <a:lstStyle/>
                    <a:p>
                      <a:pPr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VI: </a:t>
                      </a:r>
                      <a:r>
                        <a:rPr lang="es-ES" sz="2000" dirty="0" smtClean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   Vega </a:t>
                      </a:r>
                      <a:r>
                        <a:rPr lang="es-ES" sz="20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Media</a:t>
                      </a:r>
                      <a:endParaRPr lang="es-ES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518</a:t>
                      </a:r>
                      <a:endParaRPr lang="es-ES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69%</a:t>
                      </a:r>
                      <a:endParaRPr lang="es-ES" sz="2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438</a:t>
                      </a:r>
                      <a:endParaRPr lang="es-ES" sz="2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85%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</a:tr>
              <a:tr h="310497">
                <a:tc>
                  <a:txBody>
                    <a:bodyPr/>
                    <a:lstStyle/>
                    <a:p>
                      <a:pPr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VII: </a:t>
                      </a:r>
                      <a:r>
                        <a:rPr lang="es-ES" sz="2000" dirty="0" smtClean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  M</a:t>
                      </a:r>
                      <a:r>
                        <a:rPr lang="es-ES" sz="20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. Este</a:t>
                      </a:r>
                      <a:endParaRPr lang="es-ES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405</a:t>
                      </a:r>
                      <a:endParaRPr lang="es-ES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70%</a:t>
                      </a:r>
                      <a:endParaRPr lang="es-ES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364</a:t>
                      </a:r>
                      <a:endParaRPr lang="es-ES" sz="2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90%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310497">
                <a:tc>
                  <a:txBody>
                    <a:bodyPr/>
                    <a:lstStyle/>
                    <a:p>
                      <a:pPr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VIII: </a:t>
                      </a:r>
                      <a:r>
                        <a:rPr lang="es-ES" sz="2000" dirty="0" smtClean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" sz="2000" dirty="0" err="1" smtClean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M.Menor</a:t>
                      </a:r>
                      <a:endParaRPr lang="es-ES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161</a:t>
                      </a:r>
                      <a:endParaRPr lang="es-ES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66%</a:t>
                      </a:r>
                      <a:endParaRPr lang="es-ES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147</a:t>
                      </a:r>
                      <a:endParaRPr lang="es-ES" sz="2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91%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</a:tr>
              <a:tr h="310497">
                <a:tc>
                  <a:txBody>
                    <a:bodyPr/>
                    <a:lstStyle/>
                    <a:p>
                      <a:pPr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IX: </a:t>
                      </a:r>
                      <a:r>
                        <a:rPr lang="es-ES" sz="2000" dirty="0" smtClean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   Vega </a:t>
                      </a:r>
                      <a:r>
                        <a:rPr lang="es-ES" sz="20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Alta</a:t>
                      </a:r>
                      <a:endParaRPr lang="es-ES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69</a:t>
                      </a:r>
                      <a:endParaRPr lang="es-ES" sz="2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62%</a:t>
                      </a:r>
                      <a:endParaRPr lang="es-ES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61</a:t>
                      </a:r>
                      <a:endParaRPr lang="es-ES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88%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72595"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s-ES" sz="2400" b="1" dirty="0">
                          <a:solidFill>
                            <a:srgbClr val="9E3A38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TOTALES</a:t>
                      </a:r>
                      <a:endParaRPr lang="es-ES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s-ES" sz="2400" b="1" dirty="0" smtClean="0">
                          <a:solidFill>
                            <a:srgbClr val="9E3A38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2,621</a:t>
                      </a:r>
                      <a:endParaRPr lang="es-ES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solidFill>
                            <a:srgbClr val="9E3A38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68%</a:t>
                      </a:r>
                      <a:endParaRPr lang="es-ES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solidFill>
                            <a:srgbClr val="9E3A38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2,311</a:t>
                      </a:r>
                      <a:endParaRPr lang="es-ES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solidFill>
                            <a:srgbClr val="9E3A38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88%</a:t>
                      </a:r>
                      <a:endParaRPr lang="es-ES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9" name="11 Grupo"/>
          <p:cNvGrpSpPr>
            <a:grpSpLocks/>
          </p:cNvGrpSpPr>
          <p:nvPr/>
        </p:nvGrpSpPr>
        <p:grpSpPr bwMode="auto">
          <a:xfrm>
            <a:off x="6932892" y="3558258"/>
            <a:ext cx="2189139" cy="1310902"/>
            <a:chOff x="7769752" y="1214423"/>
            <a:chExt cx="2214542" cy="1925313"/>
          </a:xfrm>
        </p:grpSpPr>
        <p:pic>
          <p:nvPicPr>
            <p:cNvPr id="10" name="6 Imagen" descr="epicentro-terremoto-lorca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88" t="4936" b="6790"/>
            <a:stretch>
              <a:fillRect/>
            </a:stretch>
          </p:blipFill>
          <p:spPr bwMode="auto">
            <a:xfrm>
              <a:off x="7769752" y="1282349"/>
              <a:ext cx="2214542" cy="185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8 CuadroTexto"/>
            <p:cNvSpPr txBox="1">
              <a:spLocks noChangeArrowheads="1"/>
            </p:cNvSpPr>
            <p:nvPr/>
          </p:nvSpPr>
          <p:spPr bwMode="auto">
            <a:xfrm>
              <a:off x="7858144" y="1214423"/>
              <a:ext cx="1428737" cy="1220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ES" altLang="es-AR" dirty="0" err="1">
                  <a:solidFill>
                    <a:schemeClr val="tx1"/>
                  </a:solidFill>
                </a:rPr>
                <a:t>May</a:t>
              </a:r>
              <a:r>
                <a:rPr lang="es-ES" altLang="es-AR" dirty="0">
                  <a:solidFill>
                    <a:schemeClr val="tx1"/>
                  </a:solidFill>
                </a:rPr>
                <a:t> 11, 2011</a:t>
              </a:r>
            </a:p>
          </p:txBody>
        </p:sp>
      </p:grpSp>
      <p:pic>
        <p:nvPicPr>
          <p:cNvPr id="12" name="3 Marcador de contenido" descr="terremoto lorca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614" y="4653136"/>
            <a:ext cx="2189140" cy="13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368384" y="3183519"/>
            <a:ext cx="7358062" cy="3698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/>
          <a:lstStyle>
            <a:lvl1pPr>
              <a:defRPr sz="24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es-ES" altLang="es-AR"/>
          </a:p>
        </p:txBody>
      </p:sp>
      <p:sp>
        <p:nvSpPr>
          <p:cNvPr id="14" name="13 Rectángulo"/>
          <p:cNvSpPr/>
          <p:nvPr/>
        </p:nvSpPr>
        <p:spPr>
          <a:xfrm>
            <a:off x="2123728" y="6165304"/>
            <a:ext cx="5256584" cy="6783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918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PROYECT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1461676" y="22236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5. EPIDEMIOLOGÍA, SALUD PÚBLICA Y SERVICIOS SALUD</a:t>
            </a:r>
            <a:endParaRPr lang="es-ES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461676" y="539969"/>
            <a:ext cx="6626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[GI/IMIB/C005/2011] </a:t>
            </a:r>
            <a:r>
              <a:rPr lang="es-ES" b="1" dirty="0"/>
              <a:t>– Investigación en Epidemiología y S. Pública</a:t>
            </a:r>
            <a:r>
              <a:rPr lang="es-ES" sz="3200" b="1" dirty="0"/>
              <a:t> </a:t>
            </a:r>
            <a:endParaRPr lang="es-ES" sz="44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461676" y="1124744"/>
            <a:ext cx="355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Proyecto PEGASUS-Murcia</a:t>
            </a:r>
          </a:p>
        </p:txBody>
      </p:sp>
      <p:grpSp>
        <p:nvGrpSpPr>
          <p:cNvPr id="19" name="2 Grupo"/>
          <p:cNvGrpSpPr>
            <a:grpSpLocks/>
          </p:cNvGrpSpPr>
          <p:nvPr/>
        </p:nvGrpSpPr>
        <p:grpSpPr bwMode="auto">
          <a:xfrm>
            <a:off x="467544" y="2078038"/>
            <a:ext cx="8496944" cy="1674812"/>
            <a:chOff x="2729345" y="1772816"/>
            <a:chExt cx="7307791" cy="1674812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" t="3534" r="5322" b="68193"/>
            <a:stretch>
              <a:fillRect/>
            </a:stretch>
          </p:blipFill>
          <p:spPr bwMode="auto">
            <a:xfrm>
              <a:off x="2729346" y="1772816"/>
              <a:ext cx="730779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" t="43941" r="5322" b="42920"/>
            <a:stretch>
              <a:fillRect/>
            </a:stretch>
          </p:blipFill>
          <p:spPr bwMode="auto">
            <a:xfrm>
              <a:off x="2729345" y="2915816"/>
              <a:ext cx="7307791" cy="53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2 Grupo"/>
          <p:cNvGrpSpPr/>
          <p:nvPr/>
        </p:nvGrpSpPr>
        <p:grpSpPr>
          <a:xfrm>
            <a:off x="467544" y="4077072"/>
            <a:ext cx="8036573" cy="1989757"/>
            <a:chOff x="920190" y="4149080"/>
            <a:chExt cx="8036573" cy="1989757"/>
          </a:xfrm>
        </p:grpSpPr>
        <p:pic>
          <p:nvPicPr>
            <p:cNvPr id="22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0"/>
            <a:stretch/>
          </p:blipFill>
          <p:spPr bwMode="auto">
            <a:xfrm>
              <a:off x="920190" y="4149080"/>
              <a:ext cx="8036573" cy="1122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920190" y="5203650"/>
              <a:ext cx="6864225" cy="935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11 Rectángulo"/>
          <p:cNvSpPr/>
          <p:nvPr/>
        </p:nvSpPr>
        <p:spPr>
          <a:xfrm>
            <a:off x="2123728" y="6165304"/>
            <a:ext cx="5256584" cy="6783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Fondo diapos PUBLICACI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8" r="66901" b="61591"/>
          <a:stretch/>
        </p:blipFill>
        <p:spPr bwMode="auto">
          <a:xfrm>
            <a:off x="899592" y="1484784"/>
            <a:ext cx="5184576" cy="270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528" y="4394721"/>
            <a:ext cx="4650857" cy="154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http://www.abbreviations.com/images/1571430_PG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5" t="4167" r="14940" b="39597"/>
          <a:stretch>
            <a:fillRect/>
          </a:stretch>
        </p:blipFill>
        <p:spPr bwMode="auto">
          <a:xfrm>
            <a:off x="395536" y="4136067"/>
            <a:ext cx="3937000" cy="1947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461676" y="22236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5. EPIDEMIOLOGÍA, SALUD PÚBLICA Y SERVICIOS SALUD</a:t>
            </a:r>
            <a:endParaRPr lang="es-ES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461676" y="539969"/>
            <a:ext cx="6626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[GI/IMIB/C005/2011] </a:t>
            </a:r>
            <a:r>
              <a:rPr lang="es-ES" b="1" dirty="0"/>
              <a:t>– Investigación en Epidemiología y S. Pública</a:t>
            </a:r>
            <a:r>
              <a:rPr lang="es-ES" sz="3200" b="1" dirty="0"/>
              <a:t> </a:t>
            </a:r>
            <a:endParaRPr lang="es-ES" sz="44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461676" y="1124744"/>
            <a:ext cx="355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Proyecto PEGASUS-Murcia</a:t>
            </a: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8050" y="2636911"/>
            <a:ext cx="3384550" cy="4114800"/>
          </a:xfrm>
          <a:prstGeom prst="rect">
            <a:avLst/>
          </a:prstGeom>
        </p:spPr>
      </p:pic>
      <p:sp>
        <p:nvSpPr>
          <p:cNvPr id="14" name="9 Elipse"/>
          <p:cNvSpPr>
            <a:spLocks noChangeArrowheads="1"/>
          </p:cNvSpPr>
          <p:nvPr/>
        </p:nvSpPr>
        <p:spPr bwMode="auto">
          <a:xfrm>
            <a:off x="5788050" y="5086424"/>
            <a:ext cx="2879725" cy="395287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buChar char="4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buChar char="4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buChar char="4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buChar char="4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s-ES" altLang="es-ES"/>
          </a:p>
        </p:txBody>
      </p:sp>
      <p:sp>
        <p:nvSpPr>
          <p:cNvPr id="15" name="14 Rectángulo"/>
          <p:cNvSpPr/>
          <p:nvPr/>
        </p:nvSpPr>
        <p:spPr>
          <a:xfrm>
            <a:off x="2123728" y="6165304"/>
            <a:ext cx="3664322" cy="6783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75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Fondo diapos PUBLICACI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461676" y="22236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5. EPIDEMIOLOGÍA, SALUD PÚBLICA Y SERVICIOS SALUD</a:t>
            </a: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461676" y="539969"/>
            <a:ext cx="6626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[GI/IMIB/C005/2011] </a:t>
            </a:r>
            <a:r>
              <a:rPr lang="es-ES" b="1" dirty="0"/>
              <a:t>– Investigación en Epidemiología y S. Pública</a:t>
            </a:r>
            <a:r>
              <a:rPr lang="es-ES" sz="3200" b="1" dirty="0"/>
              <a:t> </a:t>
            </a:r>
            <a:endParaRPr lang="es-ES" sz="4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461676" y="1124744"/>
            <a:ext cx="355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Proyecto PEGASUS-Murcia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86409"/>
            <a:ext cx="7488831" cy="469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2123728" y="6281866"/>
            <a:ext cx="5256584" cy="5617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Flecha derecha"/>
          <p:cNvSpPr/>
          <p:nvPr/>
        </p:nvSpPr>
        <p:spPr>
          <a:xfrm>
            <a:off x="6948264" y="4869160"/>
            <a:ext cx="1656184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600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PUBLICACI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06" y="12438"/>
            <a:ext cx="9144000" cy="685800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1461676" y="22236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5. EPIDEMIOLOGÍA, SALUD PÚBLICA Y SERVICIOS SALUD</a:t>
            </a:r>
            <a:endParaRPr lang="es-ES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461676" y="539969"/>
            <a:ext cx="6626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[GI/IMIB/C005/2011] </a:t>
            </a:r>
            <a:r>
              <a:rPr lang="es-ES" b="1" dirty="0"/>
              <a:t>– Investigación en Epidemiología y S. Pública</a:t>
            </a:r>
            <a:r>
              <a:rPr lang="es-ES" sz="3200" b="1" dirty="0"/>
              <a:t> </a:t>
            </a:r>
            <a:endParaRPr lang="es-ES" sz="44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461676" y="1124744"/>
            <a:ext cx="355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Proyecto PEGASUS-Murcia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2"/>
          <a:stretch/>
        </p:blipFill>
        <p:spPr bwMode="auto">
          <a:xfrm>
            <a:off x="988100" y="1556792"/>
            <a:ext cx="790143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359190" y="2022908"/>
            <a:ext cx="5832648" cy="1872208"/>
            <a:chOff x="0" y="1433513"/>
            <a:chExt cx="12487275" cy="399097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33513"/>
              <a:ext cx="12487275" cy="399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2564904"/>
              <a:ext cx="4962525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" name="3 Conector recto"/>
          <p:cNvCxnSpPr/>
          <p:nvPr/>
        </p:nvCxnSpPr>
        <p:spPr>
          <a:xfrm>
            <a:off x="1272442" y="5877272"/>
            <a:ext cx="733200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5 Entrada de lápiz"/>
              <p14:cNvContentPartPr/>
              <p14:nvPr/>
            </p14:nvContentPartPr>
            <p14:xfrm>
              <a:off x="3611335" y="5516455"/>
              <a:ext cx="16920" cy="7560"/>
            </p14:xfrm>
          </p:contentPart>
        </mc:Choice>
        <mc:Fallback xmlns="">
          <p:pic>
            <p:nvPicPr>
              <p:cNvPr id="6" name="5 Entrada de lápiz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05575" y="5509615"/>
                <a:ext cx="29520" cy="2232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13 Rectángulo"/>
          <p:cNvSpPr/>
          <p:nvPr/>
        </p:nvSpPr>
        <p:spPr>
          <a:xfrm>
            <a:off x="2123728" y="6525344"/>
            <a:ext cx="5256584" cy="3182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7 Conector recto"/>
          <p:cNvCxnSpPr/>
          <p:nvPr/>
        </p:nvCxnSpPr>
        <p:spPr>
          <a:xfrm>
            <a:off x="4139326" y="3717032"/>
            <a:ext cx="151216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PUBLICACI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1461676" y="22236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5. EPIDEMIOLOGÍA, SALUD PÚBLICA Y SERVICIOS SALUD</a:t>
            </a:r>
            <a:endParaRPr lang="es-ES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429675" y="539969"/>
            <a:ext cx="6626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[GI/IMIB/C005/2011] </a:t>
            </a:r>
            <a:r>
              <a:rPr lang="es-ES" b="1" dirty="0"/>
              <a:t>– Investigación en Epidemiología y S. Pública</a:t>
            </a:r>
            <a:r>
              <a:rPr lang="es-ES" sz="3200" b="1" dirty="0"/>
              <a:t> </a:t>
            </a:r>
            <a:endParaRPr lang="es-ES" sz="44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429675" y="1124744"/>
            <a:ext cx="355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Proyecto PEGASUS-Murcia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23" y="1552267"/>
            <a:ext cx="4816970" cy="19233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2123728" y="6165304"/>
            <a:ext cx="5256584" cy="6783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5203828" y="1586409"/>
            <a:ext cx="1922191" cy="474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479" y="2535186"/>
            <a:ext cx="4906037" cy="2259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93" y="3500588"/>
            <a:ext cx="6204231" cy="1877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657" y="3861048"/>
            <a:ext cx="6113343" cy="25261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368922" y="5528904"/>
            <a:ext cx="4873174" cy="858289"/>
            <a:chOff x="368922" y="5517232"/>
            <a:chExt cx="4873174" cy="73980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922" y="5517232"/>
              <a:ext cx="4873174" cy="739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"/>
            <p:cNvCxnSpPr>
              <a:endCxn id="2051" idx="3"/>
            </p:cNvCxnSpPr>
            <p:nvPr/>
          </p:nvCxnSpPr>
          <p:spPr>
            <a:xfrm>
              <a:off x="4499992" y="5887136"/>
              <a:ext cx="74210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478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503</Words>
  <Application>Microsoft Office PowerPoint</Application>
  <PresentationFormat>Presentación en pantalla (4:3)</PresentationFormat>
  <Paragraphs>121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Luis Garcia-Marcos</dc:creator>
  <cp:lastModifiedBy>FerMu NaMaMu</cp:lastModifiedBy>
  <cp:revision>30</cp:revision>
  <dcterms:created xsi:type="dcterms:W3CDTF">2016-04-25T16:24:49Z</dcterms:created>
  <dcterms:modified xsi:type="dcterms:W3CDTF">2016-06-27T21:10:22Z</dcterms:modified>
</cp:coreProperties>
</file>