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1" autoAdjust="0"/>
    <p:restoredTop sz="94660"/>
  </p:normalViewPr>
  <p:slideViewPr>
    <p:cSldViewPr>
      <p:cViewPr varScale="1">
        <p:scale>
          <a:sx n="72" d="100"/>
          <a:sy n="72" d="100"/>
        </p:scale>
        <p:origin x="-39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27/05/2016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27/05/2016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27/05/2016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27/05/2016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27/05/2016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27/05/2016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27/05/2016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27/05/2016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27/05/2016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27/05/2016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27/05/2016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6C7F6-03A4-445A-8BCD-697E7AF6889A}" type="datetimeFigureOut">
              <a:rPr lang="es-ES" smtClean="0"/>
              <a:pPr/>
              <a:t>27/05/2016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la.imib.e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Fondo diapos OBJETIV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9552" y="2041098"/>
            <a:ext cx="842493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ES" sz="2400" b="1" dirty="0" smtClean="0"/>
              <a:t>Línea de investigación. </a:t>
            </a:r>
            <a:r>
              <a:rPr lang="es-ES" sz="2400" dirty="0" smtClean="0"/>
              <a:t>Cohortes al nacimiento</a:t>
            </a:r>
          </a:p>
          <a:p>
            <a:pPr marL="342900" indent="-342900"/>
            <a:r>
              <a:rPr lang="es-ES" sz="2400" b="1" dirty="0" smtClean="0">
                <a:solidFill>
                  <a:srgbClr val="004DE6"/>
                </a:solidFill>
              </a:rPr>
              <a:t>Estudio NELA: </a:t>
            </a:r>
            <a:r>
              <a:rPr lang="es-ES" sz="2400" b="1" dirty="0" err="1" smtClean="0">
                <a:solidFill>
                  <a:srgbClr val="004DE6"/>
                </a:solidFill>
              </a:rPr>
              <a:t>Nutrition</a:t>
            </a:r>
            <a:r>
              <a:rPr lang="es-ES" sz="2400" b="1" dirty="0" smtClean="0">
                <a:solidFill>
                  <a:srgbClr val="004DE6"/>
                </a:solidFill>
              </a:rPr>
              <a:t> in </a:t>
            </a:r>
            <a:r>
              <a:rPr lang="es-ES" sz="2400" b="1" dirty="0" err="1" smtClean="0">
                <a:solidFill>
                  <a:srgbClr val="004DE6"/>
                </a:solidFill>
              </a:rPr>
              <a:t>Early</a:t>
            </a:r>
            <a:r>
              <a:rPr lang="es-ES" sz="2400" b="1" dirty="0" smtClean="0">
                <a:solidFill>
                  <a:srgbClr val="004DE6"/>
                </a:solidFill>
              </a:rPr>
              <a:t> </a:t>
            </a:r>
            <a:r>
              <a:rPr lang="es-ES" sz="2400" b="1" dirty="0" err="1" smtClean="0">
                <a:solidFill>
                  <a:srgbClr val="004DE6"/>
                </a:solidFill>
              </a:rPr>
              <a:t>Life</a:t>
            </a:r>
            <a:r>
              <a:rPr lang="es-ES" sz="2400" b="1" dirty="0" smtClean="0">
                <a:solidFill>
                  <a:srgbClr val="004DE6"/>
                </a:solidFill>
              </a:rPr>
              <a:t> and </a:t>
            </a:r>
            <a:r>
              <a:rPr lang="es-ES" sz="2400" b="1" dirty="0" err="1" smtClean="0">
                <a:solidFill>
                  <a:srgbClr val="004DE6"/>
                </a:solidFill>
              </a:rPr>
              <a:t>Asthma</a:t>
            </a:r>
            <a:r>
              <a:rPr lang="es-ES" sz="2400" b="1" dirty="0" smtClean="0">
                <a:solidFill>
                  <a:srgbClr val="004DE6"/>
                </a:solidFill>
              </a:rPr>
              <a:t> </a:t>
            </a:r>
            <a:r>
              <a:rPr lang="es-ES" b="1" dirty="0" smtClean="0">
                <a:solidFill>
                  <a:srgbClr val="004DE6"/>
                </a:solidFill>
              </a:rPr>
              <a:t>(</a:t>
            </a:r>
            <a:r>
              <a:rPr lang="es-ES" b="1" dirty="0" smtClean="0">
                <a:solidFill>
                  <a:srgbClr val="004DE6"/>
                </a:solidFill>
                <a:hlinkClick r:id="rId3"/>
              </a:rPr>
              <a:t>www.nela.imib.es</a:t>
            </a:r>
            <a:r>
              <a:rPr lang="es-ES" b="1" dirty="0" smtClean="0">
                <a:solidFill>
                  <a:srgbClr val="004DE6"/>
                </a:solidFill>
              </a:rPr>
              <a:t>)</a:t>
            </a:r>
          </a:p>
          <a:p>
            <a:pPr marL="342900" indent="-342900"/>
            <a:endParaRPr lang="es-ES" b="1" dirty="0" smtClean="0">
              <a:solidFill>
                <a:srgbClr val="0070C0"/>
              </a:solidFill>
            </a:endParaRPr>
          </a:p>
          <a:p>
            <a:pPr marL="342900" indent="-342900"/>
            <a:endParaRPr lang="es-ES" sz="1200" b="1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Establecimiento de una cohorte al nacimiento prospectiva de base poblacional. Reclutamiento y seguimiento de 1000 parejas madre-hijo/a desde la semana 20 de gestación hasta los 7 años de edad.</a:t>
            </a:r>
          </a:p>
          <a:p>
            <a:pPr marL="342900" indent="-342900">
              <a:buFont typeface="+mj-lt"/>
              <a:buAutoNum type="arabicPeriod"/>
            </a:pPr>
            <a:endParaRPr lang="es-ES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Investigar el papel de la nutrición durante el embarazo y los primeros años de vida en el desarrollo de asma y alergias en la infancia.</a:t>
            </a:r>
          </a:p>
          <a:p>
            <a:pPr marL="342900" indent="-342900">
              <a:buFont typeface="+mj-lt"/>
              <a:buAutoNum type="arabicPeriod"/>
            </a:pPr>
            <a:endParaRPr lang="es-ES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Creación de un </a:t>
            </a:r>
            <a:r>
              <a:rPr lang="es-ES" sz="2000" dirty="0" err="1" smtClean="0"/>
              <a:t>biobanco</a:t>
            </a:r>
            <a:r>
              <a:rPr lang="es-ES" sz="2000" dirty="0" smtClean="0"/>
              <a:t> de muestras biológicas de los participantes que permita investigar los mecanismos  moleculares  (</a:t>
            </a:r>
            <a:r>
              <a:rPr lang="es-ES" sz="2000" dirty="0" err="1" smtClean="0"/>
              <a:t>ómicas</a:t>
            </a:r>
            <a:r>
              <a:rPr lang="es-ES" sz="2000" dirty="0" smtClean="0"/>
              <a:t>) implicados en el origen temprano del asma y las alergias.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75656" y="1494"/>
            <a:ext cx="766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Enfermedades cardiovasculares y respiratorias </a:t>
            </a:r>
            <a:endParaRPr lang="es-ES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548680"/>
            <a:ext cx="4010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Investigación en Pediatría</a:t>
            </a:r>
            <a:endParaRPr lang="es-ES" sz="2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26858"/>
            <a:ext cx="3648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Eva Morales Bartolomé</a:t>
            </a:r>
            <a:endParaRPr lang="es-ES" sz="2800" b="1" dirty="0"/>
          </a:p>
        </p:txBody>
      </p:sp>
      <p:pic>
        <p:nvPicPr>
          <p:cNvPr id="10" name="9 Imagen" descr="Pin NELA def amarillo.tif"/>
          <p:cNvPicPr>
            <a:picLocks noChangeAspect="1"/>
          </p:cNvPicPr>
          <p:nvPr/>
        </p:nvPicPr>
        <p:blipFill>
          <a:blip r:embed="rId4" cstate="print"/>
          <a:srcRect t="4141"/>
          <a:stretch>
            <a:fillRect/>
          </a:stretch>
        </p:blipFill>
        <p:spPr>
          <a:xfrm>
            <a:off x="7308304" y="620688"/>
            <a:ext cx="1691680" cy="1666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Fondo diapos PROYEC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83568" y="2276872"/>
            <a:ext cx="7848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ES" sz="2000" b="1" dirty="0" smtClean="0"/>
              <a:t>1. Título: </a:t>
            </a:r>
            <a:r>
              <a:rPr lang="es-ES" sz="2000" dirty="0" smtClean="0"/>
              <a:t>Dieta mediterránea durante el embarazo, defensa antioxidante, y función pulmonar, asma y alergias en mujeres embarazadas y su descendencia: un estudio de cohortes (CP14/00046)</a:t>
            </a:r>
          </a:p>
          <a:p>
            <a:pPr marL="342900" indent="-342900"/>
            <a:r>
              <a:rPr lang="es-ES" sz="2000" b="1" dirty="0" smtClean="0"/>
              <a:t>IP: </a:t>
            </a:r>
            <a:r>
              <a:rPr lang="es-ES" sz="2000" dirty="0" smtClean="0"/>
              <a:t>Eva Morales Bartolomé</a:t>
            </a:r>
          </a:p>
          <a:p>
            <a:pPr marL="342900" indent="-342900"/>
            <a:r>
              <a:rPr lang="es-ES" sz="2000" b="1" dirty="0" smtClean="0"/>
              <a:t>Agencia financiadora: </a:t>
            </a:r>
            <a:r>
              <a:rPr lang="es-ES" sz="2000" dirty="0" smtClean="0"/>
              <a:t>Instituto de Salud Carlos </a:t>
            </a:r>
            <a:r>
              <a:rPr lang="es-ES" sz="2000" dirty="0" smtClean="0"/>
              <a:t>III.</a:t>
            </a:r>
            <a:endParaRPr lang="es-ES" sz="2000" dirty="0" smtClean="0"/>
          </a:p>
          <a:p>
            <a:pPr marL="342900" indent="-342900"/>
            <a:r>
              <a:rPr lang="es-ES" sz="2000" b="1" dirty="0" smtClean="0"/>
              <a:t>Presupuesto: </a:t>
            </a:r>
            <a:r>
              <a:rPr lang="es-ES" sz="2000" dirty="0" smtClean="0"/>
              <a:t>121.500 €.</a:t>
            </a:r>
            <a:r>
              <a:rPr lang="es-ES" sz="2000" b="1" dirty="0" smtClean="0"/>
              <a:t> Duración: </a:t>
            </a:r>
            <a:r>
              <a:rPr lang="es-ES" sz="2000" dirty="0" smtClean="0"/>
              <a:t>2015-2017.</a:t>
            </a:r>
          </a:p>
          <a:p>
            <a:pPr marL="342900" indent="-342900"/>
            <a:endParaRPr lang="es-ES" sz="2000" dirty="0" smtClean="0"/>
          </a:p>
          <a:p>
            <a:pPr marL="342900" indent="-342900"/>
            <a:r>
              <a:rPr lang="es-ES" sz="2000" b="1" dirty="0" smtClean="0"/>
              <a:t>2. Título: </a:t>
            </a:r>
            <a:r>
              <a:rPr lang="es-ES" sz="2000" dirty="0" err="1" smtClean="0"/>
              <a:t>Unraveling</a:t>
            </a:r>
            <a:r>
              <a:rPr lang="es-ES" sz="2000" dirty="0" smtClean="0"/>
              <a:t> in </a:t>
            </a:r>
            <a:r>
              <a:rPr lang="es-ES" sz="2000" dirty="0" err="1" smtClean="0"/>
              <a:t>utero</a:t>
            </a:r>
            <a:r>
              <a:rPr lang="es-ES" sz="2000" dirty="0" smtClean="0"/>
              <a:t> </a:t>
            </a:r>
            <a:r>
              <a:rPr lang="es-ES" sz="2000" dirty="0" err="1" smtClean="0"/>
              <a:t>determinants</a:t>
            </a:r>
            <a:r>
              <a:rPr lang="es-ES" sz="2000" dirty="0" smtClean="0"/>
              <a:t> </a:t>
            </a:r>
            <a:r>
              <a:rPr lang="es-ES" sz="2000" dirty="0" err="1" smtClean="0"/>
              <a:t>predicting</a:t>
            </a:r>
            <a:r>
              <a:rPr lang="es-ES" sz="2000" dirty="0" smtClean="0"/>
              <a:t> </a:t>
            </a:r>
            <a:r>
              <a:rPr lang="es-ES" sz="2000" dirty="0" err="1" smtClean="0"/>
              <a:t>lung</a:t>
            </a:r>
            <a:r>
              <a:rPr lang="es-ES" sz="2000" dirty="0" smtClean="0"/>
              <a:t> </a:t>
            </a:r>
            <a:r>
              <a:rPr lang="es-ES" sz="2000" dirty="0" err="1" smtClean="0"/>
              <a:t>function</a:t>
            </a:r>
            <a:r>
              <a:rPr lang="es-ES" sz="2000" dirty="0" smtClean="0"/>
              <a:t> in </a:t>
            </a:r>
            <a:r>
              <a:rPr lang="es-ES" sz="2000" dirty="0" err="1" smtClean="0"/>
              <a:t>infants</a:t>
            </a:r>
            <a:r>
              <a:rPr lang="es-ES" sz="2000" dirty="0" smtClean="0"/>
              <a:t>: a </a:t>
            </a:r>
            <a:r>
              <a:rPr lang="es-ES" sz="2000" dirty="0" err="1" smtClean="0"/>
              <a:t>step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prenatal </a:t>
            </a:r>
            <a:r>
              <a:rPr lang="es-ES" sz="2000" dirty="0" err="1" smtClean="0"/>
              <a:t>prevention</a:t>
            </a:r>
            <a:r>
              <a:rPr lang="es-ES" sz="2000" dirty="0" smtClean="0"/>
              <a:t> of </a:t>
            </a:r>
            <a:r>
              <a:rPr lang="es-ES" sz="2000" dirty="0" err="1" smtClean="0"/>
              <a:t>asthma</a:t>
            </a:r>
            <a:r>
              <a:rPr lang="es-ES" sz="2000" dirty="0" smtClean="0"/>
              <a:t> (PIE15/00051)</a:t>
            </a:r>
          </a:p>
          <a:p>
            <a:pPr marL="342900" indent="-342900"/>
            <a:r>
              <a:rPr lang="es-ES" sz="2000" b="1" dirty="0" smtClean="0"/>
              <a:t>IP: </a:t>
            </a:r>
            <a:r>
              <a:rPr lang="es-ES" sz="2000" dirty="0" smtClean="0"/>
              <a:t>Luis García-Marcos</a:t>
            </a:r>
          </a:p>
          <a:p>
            <a:pPr marL="342900" indent="-342900"/>
            <a:r>
              <a:rPr lang="es-ES" sz="2000" b="1" dirty="0" smtClean="0"/>
              <a:t>Agencia financiadora: </a:t>
            </a:r>
            <a:r>
              <a:rPr lang="es-ES" sz="2000" dirty="0" smtClean="0"/>
              <a:t>Instituto de Salud Carlos </a:t>
            </a:r>
            <a:r>
              <a:rPr lang="es-ES" sz="2000" dirty="0" smtClean="0"/>
              <a:t>III.</a:t>
            </a:r>
            <a:endParaRPr lang="es-ES" sz="2000" dirty="0" smtClean="0"/>
          </a:p>
          <a:p>
            <a:pPr marL="342900" indent="-342900"/>
            <a:r>
              <a:rPr lang="es-ES" sz="2000" b="1" dirty="0" smtClean="0"/>
              <a:t>Presupuesto: </a:t>
            </a:r>
            <a:r>
              <a:rPr lang="es-ES" sz="2000" dirty="0" smtClean="0"/>
              <a:t>910.250 €. </a:t>
            </a:r>
            <a:r>
              <a:rPr lang="es-ES" sz="2000" b="1" dirty="0" smtClean="0"/>
              <a:t>Duración: </a:t>
            </a:r>
            <a:r>
              <a:rPr lang="es-ES" sz="2000" dirty="0" smtClean="0"/>
              <a:t>2016-2018.</a:t>
            </a:r>
          </a:p>
          <a:p>
            <a:pPr marL="342900" indent="-342900"/>
            <a:endParaRPr lang="es-ES" sz="2000" b="1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6308"/>
            <a:ext cx="766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b="1" dirty="0" smtClean="0">
                <a:solidFill>
                  <a:prstClr val="black"/>
                </a:solidFill>
              </a:rPr>
              <a:t>Enfermedades cardiovasculares y respiratorias 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44664" y="544868"/>
            <a:ext cx="4010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prstClr val="black"/>
                </a:solidFill>
              </a:rPr>
              <a:t>Investigación en Pediatría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582168" y="1023046"/>
            <a:ext cx="3648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prstClr val="black"/>
                </a:solidFill>
              </a:rPr>
              <a:t>Eva Morales Bartolomé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906688" y="1139526"/>
            <a:ext cx="1513457" cy="7773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WP 2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Maternal adiposity and fetal growth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err="1" smtClean="0">
                <a:latin typeface="Calibri" pitchFamily="34" charset="0"/>
                <a:cs typeface="Times New Roman" pitchFamily="18" charset="0"/>
              </a:rPr>
              <a:t>Lider</a:t>
            </a:r>
            <a:r>
              <a:rPr lang="en-US" sz="1100" dirty="0" smtClean="0">
                <a:latin typeface="Calibri" pitchFamily="34" charset="0"/>
                <a:cs typeface="Times New Roman" pitchFamily="18" charset="0"/>
              </a:rPr>
              <a:t>: A. Nieto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477295" y="1139526"/>
            <a:ext cx="1514475" cy="7773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WP 3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Maternal nutrition during pregnancy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err="1" smtClean="0">
                <a:latin typeface="Calibri" pitchFamily="34" charset="0"/>
                <a:cs typeface="Times New Roman" pitchFamily="18" charset="0"/>
              </a:rPr>
              <a:t>Lider</a:t>
            </a:r>
            <a:r>
              <a:rPr lang="en-US" sz="1100" dirty="0" smtClean="0">
                <a:latin typeface="Calibri" pitchFamily="34" charset="0"/>
                <a:cs typeface="Times New Roman" pitchFamily="18" charset="0"/>
              </a:rPr>
              <a:t>: C. Martinez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3477295" y="2060848"/>
            <a:ext cx="1514475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WP 4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Nutritional biomarkers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err="1" smtClean="0">
                <a:latin typeface="Calibri" pitchFamily="34" charset="0"/>
                <a:cs typeface="Times New Roman" pitchFamily="18" charset="0"/>
              </a:rPr>
              <a:t>Lider</a:t>
            </a:r>
            <a:r>
              <a:rPr lang="en-US" sz="1100" dirty="0" smtClean="0">
                <a:latin typeface="Calibri" pitchFamily="34" charset="0"/>
                <a:cs typeface="Times New Roman" pitchFamily="18" charset="0"/>
              </a:rPr>
              <a:t>: E. </a:t>
            </a:r>
            <a:r>
              <a:rPr lang="en-US" sz="1100" dirty="0" err="1" smtClean="0">
                <a:latin typeface="Calibri" pitchFamily="34" charset="0"/>
                <a:cs typeface="Times New Roman" pitchFamily="18" charset="0"/>
              </a:rPr>
              <a:t>Larqué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5077495" y="1149052"/>
            <a:ext cx="1400175" cy="7677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WP 5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Residential air pollution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 dirty="0" err="1" smtClean="0">
                <a:latin typeface="Calibri" pitchFamily="34" charset="0"/>
                <a:cs typeface="Times New Roman" pitchFamily="18" charset="0"/>
              </a:rPr>
              <a:t>Lider</a:t>
            </a:r>
            <a:r>
              <a:rPr lang="en-GB" sz="1100" dirty="0" smtClean="0">
                <a:latin typeface="Calibri" pitchFamily="34" charset="0"/>
                <a:cs typeface="Times New Roman" pitchFamily="18" charset="0"/>
              </a:rPr>
              <a:t>: P .Jimenez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6563395" y="1149052"/>
            <a:ext cx="1371600" cy="7677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WP 6</a:t>
            </a:r>
            <a:endParaRPr kumimoji="0" lang="en-US" sz="9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Endocrine disruptors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err="1" smtClean="0">
                <a:latin typeface="Calibri" pitchFamily="34" charset="0"/>
                <a:cs typeface="Times New Roman" pitchFamily="18" charset="0"/>
              </a:rPr>
              <a:t>Lider</a:t>
            </a:r>
            <a:r>
              <a:rPr lang="en-US" sz="1100" dirty="0" smtClean="0">
                <a:latin typeface="Calibri" pitchFamily="34" charset="0"/>
                <a:cs typeface="Times New Roman" pitchFamily="18" charset="0"/>
              </a:rPr>
              <a:t>: A. Torres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3905920" y="2964083"/>
            <a:ext cx="1933575" cy="331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SYSTEMS BIOLOGY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907704" y="3679525"/>
            <a:ext cx="1931541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WP 7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Maternal &amp; Fetal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Microbiome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err="1" smtClean="0">
                <a:latin typeface="Calibri" pitchFamily="34" charset="0"/>
                <a:cs typeface="Times New Roman" pitchFamily="18" charset="0"/>
              </a:rPr>
              <a:t>Lider</a:t>
            </a:r>
            <a:r>
              <a:rPr lang="en-US" sz="1100" dirty="0" smtClean="0">
                <a:latin typeface="Calibri" pitchFamily="34" charset="0"/>
                <a:cs typeface="Times New Roman" pitchFamily="18" charset="0"/>
              </a:rPr>
              <a:t>: G. </a:t>
            </a:r>
            <a:r>
              <a:rPr lang="en-US" sz="1100" dirty="0" err="1" smtClean="0">
                <a:latin typeface="Calibri" pitchFamily="34" charset="0"/>
                <a:cs typeface="Times New Roman" pitchFamily="18" charset="0"/>
              </a:rPr>
              <a:t>Yagüe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3929732" y="3666796"/>
            <a:ext cx="1866403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WP 8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Newborn Immune System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err="1" smtClean="0">
                <a:latin typeface="Calibri" pitchFamily="34" charset="0"/>
                <a:cs typeface="Times New Roman" pitchFamily="18" charset="0"/>
              </a:rPr>
              <a:t>Lider</a:t>
            </a:r>
            <a:r>
              <a:rPr lang="en-US" sz="1100" dirty="0" smtClean="0">
                <a:latin typeface="Calibri" pitchFamily="34" charset="0"/>
                <a:cs typeface="Times New Roman" pitchFamily="18" charset="0"/>
              </a:rPr>
              <a:t>: T. Hernandez/E. </a:t>
            </a:r>
            <a:r>
              <a:rPr lang="en-US" sz="1100" dirty="0" err="1" smtClean="0">
                <a:latin typeface="Calibri" pitchFamily="34" charset="0"/>
                <a:cs typeface="Times New Roman" pitchFamily="18" charset="0"/>
              </a:rPr>
              <a:t>Martín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5874544" y="3673488"/>
            <a:ext cx="1721792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WP 9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Epigenetics</a:t>
            </a:r>
            <a:endParaRPr lang="en-US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Lider</a:t>
            </a:r>
            <a:r>
              <a:rPr lang="en-US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 E. Morales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4031333" y="4653136"/>
            <a:ext cx="1584325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WP 10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Breathomics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err="1" smtClean="0">
                <a:latin typeface="Calibri" pitchFamily="34" charset="0"/>
                <a:cs typeface="Times New Roman" pitchFamily="18" charset="0"/>
              </a:rPr>
              <a:t>Lider</a:t>
            </a:r>
            <a:r>
              <a:rPr lang="en-US" sz="1100" dirty="0" smtClean="0">
                <a:latin typeface="Calibri" pitchFamily="34" charset="0"/>
                <a:cs typeface="Times New Roman" pitchFamily="18" charset="0"/>
              </a:rPr>
              <a:t>: M. </a:t>
            </a:r>
            <a:r>
              <a:rPr lang="en-US" sz="1100" dirty="0" err="1" smtClean="0">
                <a:latin typeface="Calibri" pitchFamily="34" charset="0"/>
                <a:cs typeface="Times New Roman" pitchFamily="18" charset="0"/>
              </a:rPr>
              <a:t>Cánovas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3772570" y="5373216"/>
            <a:ext cx="2152650" cy="5859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WP 11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Lung Function in Early Life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err="1" smtClean="0">
                <a:latin typeface="Calibri" pitchFamily="34" charset="0"/>
                <a:cs typeface="Times New Roman" pitchFamily="18" charset="0"/>
              </a:rPr>
              <a:t>Lider</a:t>
            </a:r>
            <a:r>
              <a:rPr lang="en-US" sz="1100" dirty="0" smtClean="0">
                <a:latin typeface="Calibri" pitchFamily="34" charset="0"/>
                <a:cs typeface="Times New Roman" pitchFamily="18" charset="0"/>
              </a:rPr>
              <a:t>: M. Sanchez-Solis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034508" y="220364"/>
            <a:ext cx="2265684" cy="561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WP 1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General management and follow-up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 dirty="0" err="1" smtClean="0">
                <a:cs typeface="Arial" pitchFamily="34" charset="0"/>
              </a:rPr>
              <a:t>Lider</a:t>
            </a:r>
            <a:r>
              <a:rPr lang="en-GB" sz="1100" dirty="0" smtClean="0">
                <a:cs typeface="Arial" pitchFamily="34" charset="0"/>
              </a:rPr>
              <a:t>: L. Garcia-Marcos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362" name="AutoShape 26"/>
          <p:cNvSpPr>
            <a:spLocks noChangeShapeType="1"/>
          </p:cNvSpPr>
          <p:nvPr/>
        </p:nvSpPr>
        <p:spPr bwMode="auto">
          <a:xfrm>
            <a:off x="4810795" y="756939"/>
            <a:ext cx="0" cy="187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61" name="AutoShape 25"/>
          <p:cNvSpPr>
            <a:spLocks noChangeShapeType="1"/>
          </p:cNvSpPr>
          <p:nvPr/>
        </p:nvSpPr>
        <p:spPr bwMode="auto">
          <a:xfrm>
            <a:off x="2569245" y="947439"/>
            <a:ext cx="46323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60" name="AutoShape 24"/>
          <p:cNvSpPr>
            <a:spLocks noChangeShapeType="1"/>
          </p:cNvSpPr>
          <p:nvPr/>
        </p:nvSpPr>
        <p:spPr bwMode="auto">
          <a:xfrm>
            <a:off x="2562895" y="947439"/>
            <a:ext cx="0" cy="187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59" name="AutoShape 23"/>
          <p:cNvSpPr>
            <a:spLocks noChangeShapeType="1"/>
          </p:cNvSpPr>
          <p:nvPr/>
        </p:nvSpPr>
        <p:spPr bwMode="auto">
          <a:xfrm>
            <a:off x="4220245" y="956964"/>
            <a:ext cx="0" cy="187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58" name="AutoShape 22"/>
          <p:cNvSpPr>
            <a:spLocks noChangeShapeType="1"/>
          </p:cNvSpPr>
          <p:nvPr/>
        </p:nvSpPr>
        <p:spPr bwMode="auto">
          <a:xfrm>
            <a:off x="5753770" y="956964"/>
            <a:ext cx="0" cy="187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57" name="AutoShape 21"/>
          <p:cNvSpPr>
            <a:spLocks noChangeShapeType="1"/>
          </p:cNvSpPr>
          <p:nvPr/>
        </p:nvSpPr>
        <p:spPr bwMode="auto">
          <a:xfrm>
            <a:off x="7211095" y="942677"/>
            <a:ext cx="0" cy="187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56" name="AutoShape 20"/>
          <p:cNvSpPr>
            <a:spLocks noChangeShapeType="1"/>
          </p:cNvSpPr>
          <p:nvPr/>
        </p:nvSpPr>
        <p:spPr bwMode="auto">
          <a:xfrm>
            <a:off x="4229770" y="1916832"/>
            <a:ext cx="0" cy="187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55" name="AutoShape 19"/>
          <p:cNvSpPr>
            <a:spLocks noChangeShapeType="1"/>
          </p:cNvSpPr>
          <p:nvPr/>
        </p:nvSpPr>
        <p:spPr bwMode="auto">
          <a:xfrm>
            <a:off x="2569245" y="2780928"/>
            <a:ext cx="46323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54" name="AutoShape 18"/>
          <p:cNvSpPr>
            <a:spLocks noChangeShapeType="1"/>
          </p:cNvSpPr>
          <p:nvPr/>
        </p:nvSpPr>
        <p:spPr bwMode="auto">
          <a:xfrm>
            <a:off x="2569245" y="1916832"/>
            <a:ext cx="0" cy="86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53" name="AutoShape 17"/>
          <p:cNvSpPr>
            <a:spLocks noChangeShapeType="1"/>
          </p:cNvSpPr>
          <p:nvPr/>
        </p:nvSpPr>
        <p:spPr bwMode="auto">
          <a:xfrm>
            <a:off x="4239295" y="2636912"/>
            <a:ext cx="0" cy="14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52" name="AutoShape 16"/>
          <p:cNvSpPr>
            <a:spLocks noChangeShapeType="1"/>
          </p:cNvSpPr>
          <p:nvPr/>
        </p:nvSpPr>
        <p:spPr bwMode="auto">
          <a:xfrm>
            <a:off x="5760120" y="1916920"/>
            <a:ext cx="0" cy="86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51" name="AutoShape 15"/>
          <p:cNvSpPr>
            <a:spLocks noChangeShapeType="1"/>
          </p:cNvSpPr>
          <p:nvPr/>
        </p:nvSpPr>
        <p:spPr bwMode="auto">
          <a:xfrm>
            <a:off x="7211095" y="1916920"/>
            <a:ext cx="0" cy="86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50" name="AutoShape 14"/>
          <p:cNvSpPr>
            <a:spLocks noChangeShapeType="1"/>
          </p:cNvSpPr>
          <p:nvPr/>
        </p:nvSpPr>
        <p:spPr bwMode="auto">
          <a:xfrm>
            <a:off x="4839370" y="2780928"/>
            <a:ext cx="0" cy="180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49" name="AutoShape 13"/>
          <p:cNvSpPr>
            <a:spLocks noChangeShapeType="1"/>
          </p:cNvSpPr>
          <p:nvPr/>
        </p:nvSpPr>
        <p:spPr bwMode="auto">
          <a:xfrm>
            <a:off x="3015333" y="3468350"/>
            <a:ext cx="3409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48" name="AutoShape 12"/>
          <p:cNvSpPr>
            <a:spLocks noChangeShapeType="1"/>
          </p:cNvSpPr>
          <p:nvPr/>
        </p:nvSpPr>
        <p:spPr bwMode="auto">
          <a:xfrm>
            <a:off x="4839370" y="3284984"/>
            <a:ext cx="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47" name="AutoShape 11"/>
          <p:cNvSpPr>
            <a:spLocks noChangeShapeType="1"/>
          </p:cNvSpPr>
          <p:nvPr/>
        </p:nvSpPr>
        <p:spPr bwMode="auto">
          <a:xfrm>
            <a:off x="3015333" y="3479236"/>
            <a:ext cx="0" cy="187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46" name="AutoShape 10"/>
          <p:cNvSpPr>
            <a:spLocks noChangeShapeType="1"/>
          </p:cNvSpPr>
          <p:nvPr/>
        </p:nvSpPr>
        <p:spPr bwMode="auto">
          <a:xfrm>
            <a:off x="4839370" y="3479236"/>
            <a:ext cx="0" cy="187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45" name="AutoShape 9"/>
          <p:cNvSpPr>
            <a:spLocks noChangeShapeType="1"/>
          </p:cNvSpPr>
          <p:nvPr/>
        </p:nvSpPr>
        <p:spPr bwMode="auto">
          <a:xfrm>
            <a:off x="6419159" y="3479236"/>
            <a:ext cx="0" cy="187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44" name="AutoShape 8"/>
          <p:cNvSpPr>
            <a:spLocks noChangeShapeType="1"/>
          </p:cNvSpPr>
          <p:nvPr/>
        </p:nvSpPr>
        <p:spPr bwMode="auto">
          <a:xfrm>
            <a:off x="3015333" y="4487348"/>
            <a:ext cx="3409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43" name="AutoShape 7"/>
          <p:cNvSpPr>
            <a:spLocks noChangeShapeType="1"/>
          </p:cNvSpPr>
          <p:nvPr/>
        </p:nvSpPr>
        <p:spPr bwMode="auto">
          <a:xfrm>
            <a:off x="3015333" y="4293096"/>
            <a:ext cx="0" cy="187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42" name="AutoShape 6"/>
          <p:cNvSpPr>
            <a:spLocks noChangeShapeType="1"/>
          </p:cNvSpPr>
          <p:nvPr/>
        </p:nvSpPr>
        <p:spPr bwMode="auto">
          <a:xfrm>
            <a:off x="4834608" y="4293096"/>
            <a:ext cx="0" cy="187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41" name="AutoShape 5"/>
          <p:cNvSpPr>
            <a:spLocks noChangeShapeType="1"/>
          </p:cNvSpPr>
          <p:nvPr/>
        </p:nvSpPr>
        <p:spPr bwMode="auto">
          <a:xfrm>
            <a:off x="6434808" y="4293096"/>
            <a:ext cx="0" cy="187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40" name="AutoShape 4"/>
          <p:cNvSpPr>
            <a:spLocks noChangeShapeType="1"/>
          </p:cNvSpPr>
          <p:nvPr/>
        </p:nvSpPr>
        <p:spPr bwMode="auto">
          <a:xfrm>
            <a:off x="4834608" y="4498234"/>
            <a:ext cx="0" cy="14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39" name="AutoShape 3"/>
          <p:cNvSpPr>
            <a:spLocks noChangeShapeType="1"/>
          </p:cNvSpPr>
          <p:nvPr/>
        </p:nvSpPr>
        <p:spPr bwMode="auto">
          <a:xfrm>
            <a:off x="4834608" y="5229200"/>
            <a:ext cx="0" cy="14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477295" y="6093296"/>
            <a:ext cx="2619375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WP 12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Data integration and prediction algorithms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 dirty="0" err="1" smtClean="0">
                <a:latin typeface="+mj-lt"/>
                <a:cs typeface="Arial" pitchFamily="34" charset="0"/>
              </a:rPr>
              <a:t>Lider</a:t>
            </a:r>
            <a:r>
              <a:rPr lang="en-GB" sz="1100" dirty="0" smtClean="0">
                <a:latin typeface="+mj-lt"/>
                <a:cs typeface="Arial" pitchFamily="34" charset="0"/>
              </a:rPr>
              <a:t>: JT. </a:t>
            </a:r>
            <a:r>
              <a:rPr lang="en-GB" sz="1100" dirty="0" err="1" smtClean="0">
                <a:latin typeface="+mj-lt"/>
                <a:cs typeface="Arial" pitchFamily="34" charset="0"/>
              </a:rPr>
              <a:t>Fernández</a:t>
            </a:r>
            <a:r>
              <a:rPr lang="en-GB" sz="1100" dirty="0" smtClean="0">
                <a:latin typeface="+mj-lt"/>
                <a:cs typeface="Arial" pitchFamily="34" charset="0"/>
              </a:rPr>
              <a:t> /A. Esteban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4337" name="AutoShape 1"/>
          <p:cNvSpPr>
            <a:spLocks noChangeShapeType="1"/>
          </p:cNvSpPr>
          <p:nvPr/>
        </p:nvSpPr>
        <p:spPr bwMode="auto">
          <a:xfrm>
            <a:off x="4834608" y="5949280"/>
            <a:ext cx="0" cy="14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75" name="Rectangle 39"/>
          <p:cNvSpPr>
            <a:spLocks noChangeArrowheads="1"/>
          </p:cNvSpPr>
          <p:nvPr/>
        </p:nvSpPr>
        <p:spPr bwMode="auto">
          <a:xfrm>
            <a:off x="2051720" y="-2368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3" name="1 Título"/>
          <p:cNvSpPr txBox="1">
            <a:spLocks/>
          </p:cNvSpPr>
          <p:nvPr/>
        </p:nvSpPr>
        <p:spPr>
          <a:xfrm>
            <a:off x="107504" y="72008"/>
            <a:ext cx="3888432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NELA: Proyecto Integrado de Excelencia del IMIB-</a:t>
            </a:r>
            <a:r>
              <a:rPr lang="es-ES" sz="22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Arrixaca</a:t>
            </a: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074848" cy="638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8990685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9552" y="2277447"/>
            <a:ext cx="8208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600" dirty="0" smtClean="0"/>
              <a:t>den </a:t>
            </a:r>
            <a:r>
              <a:rPr lang="es-ES" sz="1600" dirty="0" err="1" smtClean="0"/>
              <a:t>Dekker</a:t>
            </a:r>
            <a:r>
              <a:rPr lang="es-ES" sz="1600" dirty="0" smtClean="0"/>
              <a:t> HT, </a:t>
            </a:r>
            <a:r>
              <a:rPr lang="es-ES" sz="1600" dirty="0" err="1" smtClean="0"/>
              <a:t>Sonnenschein</a:t>
            </a:r>
            <a:r>
              <a:rPr lang="es-ES" sz="1600" dirty="0" smtClean="0"/>
              <a:t>-van der </a:t>
            </a:r>
            <a:r>
              <a:rPr lang="es-ES" sz="1600" dirty="0" err="1" smtClean="0"/>
              <a:t>Voort</a:t>
            </a:r>
            <a:r>
              <a:rPr lang="es-ES" sz="1600" dirty="0" smtClean="0"/>
              <a:t> AMM,  de </a:t>
            </a:r>
            <a:r>
              <a:rPr lang="es-ES" sz="1600" dirty="0" err="1" smtClean="0"/>
              <a:t>Jongste</a:t>
            </a:r>
            <a:r>
              <a:rPr lang="es-ES" sz="1600" dirty="0" smtClean="0"/>
              <a:t> JC, </a:t>
            </a:r>
            <a:r>
              <a:rPr lang="es-ES" sz="1600" dirty="0" err="1" smtClean="0"/>
              <a:t>Anessi</a:t>
            </a:r>
            <a:r>
              <a:rPr lang="es-ES" sz="1600" dirty="0" smtClean="0"/>
              <a:t> –</a:t>
            </a:r>
            <a:r>
              <a:rPr lang="es-ES" sz="1600" dirty="0" err="1" smtClean="0"/>
              <a:t>Maesano</a:t>
            </a:r>
            <a:r>
              <a:rPr lang="es-ES" sz="1600" dirty="0" smtClean="0"/>
              <a:t> I, </a:t>
            </a:r>
            <a:r>
              <a:rPr lang="es-ES" sz="1600" dirty="0" err="1" smtClean="0"/>
              <a:t>Arshad</a:t>
            </a:r>
            <a:r>
              <a:rPr lang="es-ES" sz="1600" dirty="0" smtClean="0"/>
              <a:t> SH, Barros H, </a:t>
            </a:r>
            <a:r>
              <a:rPr lang="es-ES" sz="1600" dirty="0" err="1" smtClean="0"/>
              <a:t>Beardsmore</a:t>
            </a:r>
            <a:r>
              <a:rPr lang="es-ES" sz="1600" dirty="0" smtClean="0"/>
              <a:t> CS, </a:t>
            </a:r>
            <a:r>
              <a:rPr lang="es-ES" sz="1600" dirty="0" err="1" smtClean="0"/>
              <a:t>Bisgaard</a:t>
            </a:r>
            <a:r>
              <a:rPr lang="es-ES" sz="1600" dirty="0" smtClean="0"/>
              <a:t> H, </a:t>
            </a:r>
            <a:r>
              <a:rPr lang="es-ES" sz="1600" dirty="0" err="1" smtClean="0"/>
              <a:t>Chatzi</a:t>
            </a:r>
            <a:r>
              <a:rPr lang="es-ES" sz="1600" dirty="0" smtClean="0"/>
              <a:t> L, </a:t>
            </a:r>
            <a:r>
              <a:rPr lang="es-ES" sz="1600" dirty="0" err="1" smtClean="0"/>
              <a:t>Correia</a:t>
            </a:r>
            <a:r>
              <a:rPr lang="es-ES" sz="1600" dirty="0" smtClean="0"/>
              <a:t> S, Craig L, </a:t>
            </a:r>
            <a:r>
              <a:rPr lang="es-ES" sz="1600" dirty="0" err="1" smtClean="0"/>
              <a:t>Devereux</a:t>
            </a:r>
            <a:r>
              <a:rPr lang="es-ES" sz="1600" dirty="0" smtClean="0"/>
              <a:t> G, van der </a:t>
            </a:r>
            <a:r>
              <a:rPr lang="es-ES" sz="1600" dirty="0" err="1" smtClean="0"/>
              <a:t>Ent</a:t>
            </a:r>
            <a:r>
              <a:rPr lang="es-ES" sz="1600" dirty="0" smtClean="0"/>
              <a:t> CK, </a:t>
            </a:r>
            <a:r>
              <a:rPr lang="es-ES" sz="1600" dirty="0" err="1" smtClean="0"/>
              <a:t>Esplugues</a:t>
            </a:r>
            <a:r>
              <a:rPr lang="es-ES" sz="1600" dirty="0" smtClean="0"/>
              <a:t> A, </a:t>
            </a:r>
            <a:r>
              <a:rPr lang="es-ES" sz="1600" dirty="0" err="1" smtClean="0"/>
              <a:t>Fantini</a:t>
            </a:r>
            <a:r>
              <a:rPr lang="es-ES" sz="1600" dirty="0" smtClean="0"/>
              <a:t> MP, </a:t>
            </a:r>
            <a:r>
              <a:rPr lang="es-ES" sz="1600" dirty="0" err="1" smtClean="0"/>
              <a:t>Flexeder</a:t>
            </a:r>
            <a:r>
              <a:rPr lang="es-ES" sz="1600" dirty="0" smtClean="0"/>
              <a:t> C, Frey U, </a:t>
            </a:r>
            <a:r>
              <a:rPr lang="es-ES" sz="1600" dirty="0" err="1" smtClean="0"/>
              <a:t>Forastiere</a:t>
            </a:r>
            <a:r>
              <a:rPr lang="es-ES" sz="1600" dirty="0" smtClean="0"/>
              <a:t> F, </a:t>
            </a:r>
            <a:r>
              <a:rPr lang="es-ES" sz="1600" dirty="0" err="1" smtClean="0"/>
              <a:t>Gehring</a:t>
            </a:r>
            <a:r>
              <a:rPr lang="es-ES" sz="1600" dirty="0" smtClean="0"/>
              <a:t> U, </a:t>
            </a:r>
            <a:r>
              <a:rPr lang="es-ES" sz="1600" dirty="0" err="1" smtClean="0"/>
              <a:t>Gori</a:t>
            </a:r>
            <a:r>
              <a:rPr lang="es-ES" sz="1600" dirty="0" smtClean="0"/>
              <a:t> D, van der </a:t>
            </a:r>
            <a:r>
              <a:rPr lang="es-ES" sz="1600" dirty="0" err="1" smtClean="0"/>
              <a:t>Gugten</a:t>
            </a:r>
            <a:r>
              <a:rPr lang="es-ES" sz="1600" dirty="0" smtClean="0"/>
              <a:t> AC, Henderson AJ, </a:t>
            </a:r>
            <a:r>
              <a:rPr lang="es-ES" sz="1600" dirty="0" err="1" smtClean="0"/>
              <a:t>Heude</a:t>
            </a:r>
            <a:r>
              <a:rPr lang="es-ES" sz="1600" dirty="0" smtClean="0"/>
              <a:t> B, </a:t>
            </a:r>
            <a:r>
              <a:rPr lang="es-ES" sz="1600" dirty="0" err="1" smtClean="0"/>
              <a:t>Ibarluzea</a:t>
            </a:r>
            <a:r>
              <a:rPr lang="es-ES" sz="1600" dirty="0" smtClean="0"/>
              <a:t> J, </a:t>
            </a:r>
            <a:r>
              <a:rPr lang="es-ES" sz="1600" dirty="0" err="1" smtClean="0"/>
              <a:t>Inskip</a:t>
            </a:r>
            <a:r>
              <a:rPr lang="es-ES" sz="1600" dirty="0" smtClean="0"/>
              <a:t> HM, </a:t>
            </a:r>
            <a:r>
              <a:rPr lang="es-ES" sz="1600" dirty="0" err="1" smtClean="0"/>
              <a:t>Keil</a:t>
            </a:r>
            <a:r>
              <a:rPr lang="es-ES" sz="1600" dirty="0" smtClean="0"/>
              <a:t> T, </a:t>
            </a:r>
            <a:r>
              <a:rPr lang="es-ES" sz="1600" dirty="0" err="1" smtClean="0"/>
              <a:t>Kogevinas</a:t>
            </a:r>
            <a:r>
              <a:rPr lang="es-ES" sz="1600" dirty="0" smtClean="0"/>
              <a:t> M, </a:t>
            </a:r>
            <a:r>
              <a:rPr lang="es-ES" sz="1600" dirty="0" err="1" smtClean="0"/>
              <a:t>Kreiner-Møller</a:t>
            </a:r>
            <a:r>
              <a:rPr lang="es-ES" sz="1600" dirty="0" smtClean="0"/>
              <a:t> E, </a:t>
            </a:r>
            <a:r>
              <a:rPr lang="es-ES" sz="1600" dirty="0" err="1" smtClean="0"/>
              <a:t>Kuehni</a:t>
            </a:r>
            <a:r>
              <a:rPr lang="es-ES" sz="1600" dirty="0" smtClean="0"/>
              <a:t> CE, </a:t>
            </a:r>
            <a:r>
              <a:rPr lang="es-ES" sz="1600" dirty="0" err="1" smtClean="0"/>
              <a:t>Lau</a:t>
            </a:r>
            <a:r>
              <a:rPr lang="es-ES" sz="1600" dirty="0" smtClean="0"/>
              <a:t> S, </a:t>
            </a:r>
            <a:r>
              <a:rPr lang="es-ES" sz="1600" dirty="0" err="1" smtClean="0"/>
              <a:t>Mélen</a:t>
            </a:r>
            <a:r>
              <a:rPr lang="es-ES" sz="1600" dirty="0" smtClean="0"/>
              <a:t> E, </a:t>
            </a:r>
            <a:r>
              <a:rPr lang="es-ES" sz="1600" dirty="0" err="1" smtClean="0"/>
              <a:t>Mommers</a:t>
            </a:r>
            <a:r>
              <a:rPr lang="es-ES" sz="1600" dirty="0" smtClean="0"/>
              <a:t> M, </a:t>
            </a:r>
            <a:r>
              <a:rPr lang="es-ES" sz="1600" b="1" dirty="0" smtClean="0"/>
              <a:t>Morales E</a:t>
            </a:r>
            <a:r>
              <a:rPr lang="es-ES" sz="1600" dirty="0" smtClean="0"/>
              <a:t>, </a:t>
            </a:r>
            <a:r>
              <a:rPr lang="es-ES" sz="1600" dirty="0" err="1" smtClean="0"/>
              <a:t>Penders</a:t>
            </a:r>
            <a:r>
              <a:rPr lang="es-ES" sz="1600" dirty="0" smtClean="0"/>
              <a:t> J, Pike KC, Porta D, Roberts G, Schmidt A, </a:t>
            </a:r>
            <a:r>
              <a:rPr lang="es-ES" sz="1600" dirty="0" err="1" smtClean="0"/>
              <a:t>Schultz</a:t>
            </a:r>
            <a:r>
              <a:rPr lang="es-ES" sz="1600" dirty="0" smtClean="0"/>
              <a:t> ES, </a:t>
            </a:r>
            <a:r>
              <a:rPr lang="es-ES" sz="1600" dirty="0" err="1" smtClean="0"/>
              <a:t>Schulz</a:t>
            </a:r>
            <a:r>
              <a:rPr lang="es-ES" sz="1600" dirty="0" smtClean="0"/>
              <a:t> H, </a:t>
            </a:r>
            <a:r>
              <a:rPr lang="es-ES" sz="1600" dirty="0" err="1" smtClean="0"/>
              <a:t>Sunyer</a:t>
            </a:r>
            <a:r>
              <a:rPr lang="es-ES" sz="1600" dirty="0" smtClean="0"/>
              <a:t> J, </a:t>
            </a:r>
            <a:r>
              <a:rPr lang="es-ES" sz="1600" dirty="0" err="1" smtClean="0"/>
              <a:t>Torrent</a:t>
            </a:r>
            <a:r>
              <a:rPr lang="es-ES" sz="1600" dirty="0" smtClean="0"/>
              <a:t> M, </a:t>
            </a:r>
            <a:r>
              <a:rPr lang="es-ES" sz="1600" dirty="0" err="1" smtClean="0"/>
              <a:t>Wijga</a:t>
            </a:r>
            <a:r>
              <a:rPr lang="es-ES" sz="1600" dirty="0" smtClean="0"/>
              <a:t> AH, Zabaleta C, </a:t>
            </a:r>
            <a:r>
              <a:rPr lang="es-ES" sz="1600" dirty="0" err="1" smtClean="0"/>
              <a:t>Jaddoe</a:t>
            </a:r>
            <a:r>
              <a:rPr lang="es-ES" sz="1600" dirty="0" smtClean="0"/>
              <a:t> VVWV, </a:t>
            </a:r>
            <a:r>
              <a:rPr lang="es-ES" sz="1600" dirty="0" err="1" smtClean="0"/>
              <a:t>Duijts</a:t>
            </a:r>
            <a:r>
              <a:rPr lang="es-ES" sz="1600" dirty="0" smtClean="0"/>
              <a:t> L. </a:t>
            </a:r>
            <a:r>
              <a:rPr lang="es-ES" sz="1600" dirty="0" err="1" smtClean="0"/>
              <a:t>Early</a:t>
            </a:r>
            <a:r>
              <a:rPr lang="es-ES" sz="1600" dirty="0" smtClean="0"/>
              <a:t> </a:t>
            </a:r>
            <a:r>
              <a:rPr lang="es-ES" sz="1600" dirty="0" err="1" smtClean="0"/>
              <a:t>growth</a:t>
            </a:r>
            <a:r>
              <a:rPr lang="es-ES" sz="1600" dirty="0" smtClean="0"/>
              <a:t> </a:t>
            </a:r>
            <a:r>
              <a:rPr lang="es-ES" sz="1600" dirty="0" err="1" smtClean="0"/>
              <a:t>characteristics</a:t>
            </a:r>
            <a:r>
              <a:rPr lang="es-ES" sz="1600" dirty="0" smtClean="0"/>
              <a:t> and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risk</a:t>
            </a:r>
            <a:r>
              <a:rPr lang="es-ES" sz="1600" dirty="0" smtClean="0"/>
              <a:t> of </a:t>
            </a:r>
            <a:r>
              <a:rPr lang="es-ES" sz="1600" dirty="0" err="1" smtClean="0"/>
              <a:t>reduced</a:t>
            </a:r>
            <a:r>
              <a:rPr lang="es-ES" sz="1600" dirty="0" smtClean="0"/>
              <a:t> </a:t>
            </a:r>
            <a:r>
              <a:rPr lang="es-ES" sz="1600" dirty="0" err="1" smtClean="0"/>
              <a:t>lung</a:t>
            </a:r>
            <a:r>
              <a:rPr lang="es-ES" sz="1600" dirty="0" smtClean="0"/>
              <a:t> </a:t>
            </a:r>
            <a:r>
              <a:rPr lang="es-ES" sz="1600" dirty="0" err="1" smtClean="0"/>
              <a:t>function</a:t>
            </a:r>
            <a:r>
              <a:rPr lang="es-ES" sz="1600" dirty="0" smtClean="0"/>
              <a:t> and </a:t>
            </a:r>
            <a:r>
              <a:rPr lang="es-ES" sz="1600" dirty="0" err="1" smtClean="0"/>
              <a:t>asthma</a:t>
            </a:r>
            <a:r>
              <a:rPr lang="es-ES" sz="1600" dirty="0" smtClean="0"/>
              <a:t>: a meta-</a:t>
            </a:r>
            <a:r>
              <a:rPr lang="es-ES" sz="1600" dirty="0" err="1" smtClean="0"/>
              <a:t>analysis</a:t>
            </a:r>
            <a:r>
              <a:rPr lang="es-ES" sz="1600" dirty="0" smtClean="0"/>
              <a:t> of 25,000 </a:t>
            </a:r>
            <a:r>
              <a:rPr lang="es-ES" sz="1600" dirty="0" err="1" smtClean="0"/>
              <a:t>children</a:t>
            </a:r>
            <a:r>
              <a:rPr lang="es-ES" sz="1600" dirty="0" smtClean="0"/>
              <a:t>. </a:t>
            </a:r>
            <a:r>
              <a:rPr lang="es-ES" sz="1600" i="1" dirty="0" smtClean="0"/>
              <a:t>J </a:t>
            </a:r>
            <a:r>
              <a:rPr lang="es-ES" sz="1600" i="1" dirty="0" err="1" smtClean="0"/>
              <a:t>Allergy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Clin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Immunol</a:t>
            </a:r>
            <a:r>
              <a:rPr lang="es-ES" sz="1600" dirty="0" smtClean="0"/>
              <a:t>. 2016;137(4):1026-35.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 err="1" smtClean="0"/>
              <a:t>Vilahur</a:t>
            </a:r>
            <a:r>
              <a:rPr lang="es-ES" sz="1600" dirty="0" smtClean="0"/>
              <a:t> N, Bustamante M, </a:t>
            </a:r>
            <a:r>
              <a:rPr lang="es-ES" sz="1600" b="1" dirty="0" smtClean="0"/>
              <a:t>Morales E</a:t>
            </a:r>
            <a:r>
              <a:rPr lang="es-ES" sz="1600" dirty="0" smtClean="0"/>
              <a:t>, Motta V, </a:t>
            </a:r>
            <a:r>
              <a:rPr lang="es-ES" sz="1600" dirty="0" err="1" smtClean="0"/>
              <a:t>Fernandez</a:t>
            </a:r>
            <a:r>
              <a:rPr lang="es-ES" sz="1600" dirty="0" smtClean="0"/>
              <a:t> MF, Salas LA, </a:t>
            </a:r>
            <a:r>
              <a:rPr lang="es-ES" sz="1600" dirty="0" err="1" smtClean="0"/>
              <a:t>Escaramis</a:t>
            </a:r>
            <a:r>
              <a:rPr lang="es-ES" sz="1600" dirty="0" smtClean="0"/>
              <a:t> G, Ballester F, Murcia M, </a:t>
            </a:r>
            <a:r>
              <a:rPr lang="es-ES" sz="1600" dirty="0" err="1" smtClean="0"/>
              <a:t>Tardon</a:t>
            </a:r>
            <a:r>
              <a:rPr lang="es-ES" sz="1600" dirty="0" smtClean="0"/>
              <a:t> A, Riaño I, Santa-Marina L, </a:t>
            </a:r>
            <a:r>
              <a:rPr lang="es-ES" sz="1600" dirty="0" err="1" smtClean="0"/>
              <a:t>Ibarluzea</a:t>
            </a:r>
            <a:r>
              <a:rPr lang="es-ES" sz="1600" dirty="0" smtClean="0"/>
              <a:t> J, Arrebola JP, </a:t>
            </a:r>
            <a:r>
              <a:rPr lang="es-ES" sz="1600" dirty="0" err="1" smtClean="0"/>
              <a:t>Estivill</a:t>
            </a:r>
            <a:r>
              <a:rPr lang="es-ES" sz="1600" dirty="0" smtClean="0"/>
              <a:t> X, </a:t>
            </a:r>
            <a:r>
              <a:rPr lang="es-ES" sz="1600" dirty="0" err="1" smtClean="0"/>
              <a:t>Bollati</a:t>
            </a:r>
            <a:r>
              <a:rPr lang="es-ES" sz="1600" dirty="0" smtClean="0"/>
              <a:t> V, </a:t>
            </a:r>
            <a:r>
              <a:rPr lang="es-ES" sz="1600" dirty="0" err="1" smtClean="0"/>
              <a:t>Sunyer</a:t>
            </a:r>
            <a:r>
              <a:rPr lang="es-ES" sz="1600" dirty="0" smtClean="0"/>
              <a:t> J, Olea N. Prenatal </a:t>
            </a:r>
            <a:r>
              <a:rPr lang="es-ES" sz="1600" dirty="0" err="1" smtClean="0"/>
              <a:t>exposure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mixtures of </a:t>
            </a:r>
            <a:r>
              <a:rPr lang="es-ES" sz="1600" dirty="0" err="1" smtClean="0"/>
              <a:t>xenoestrogens</a:t>
            </a:r>
            <a:r>
              <a:rPr lang="es-ES" sz="1600" dirty="0" smtClean="0"/>
              <a:t> and </a:t>
            </a:r>
            <a:r>
              <a:rPr lang="es-ES" sz="1600" dirty="0" err="1" smtClean="0"/>
              <a:t>genome-wide</a:t>
            </a:r>
            <a:r>
              <a:rPr lang="es-ES" sz="1600" dirty="0" smtClean="0"/>
              <a:t> DNA </a:t>
            </a:r>
            <a:r>
              <a:rPr lang="es-ES" sz="1600" dirty="0" err="1" smtClean="0"/>
              <a:t>methylation</a:t>
            </a:r>
            <a:r>
              <a:rPr lang="es-ES" sz="1600" dirty="0" smtClean="0"/>
              <a:t> in </a:t>
            </a:r>
            <a:r>
              <a:rPr lang="es-ES" sz="1600" dirty="0" err="1" smtClean="0"/>
              <a:t>human</a:t>
            </a:r>
            <a:r>
              <a:rPr lang="es-ES" sz="1600" dirty="0" smtClean="0"/>
              <a:t> placenta. </a:t>
            </a:r>
            <a:r>
              <a:rPr lang="es-ES" sz="1600" i="1" dirty="0" err="1" smtClean="0"/>
              <a:t>Epigenomics</a:t>
            </a:r>
            <a:r>
              <a:rPr lang="es-ES" sz="1600" dirty="0" smtClean="0"/>
              <a:t>. 2016;8(1):43-54.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b="1" dirty="0" smtClean="0"/>
              <a:t>Morales E</a:t>
            </a:r>
            <a:r>
              <a:rPr lang="es-ES" sz="1600" dirty="0" smtClean="0"/>
              <a:t>, </a:t>
            </a:r>
            <a:r>
              <a:rPr lang="es-ES" sz="1600" dirty="0" err="1" smtClean="0"/>
              <a:t>Garcia</a:t>
            </a:r>
            <a:r>
              <a:rPr lang="es-ES" sz="1600" dirty="0" smtClean="0"/>
              <a:t>-Esteban R, Asensio de la Cruz O, </a:t>
            </a:r>
            <a:r>
              <a:rPr lang="es-ES" sz="1600" dirty="0" err="1" smtClean="0"/>
              <a:t>Basterrechea</a:t>
            </a:r>
            <a:r>
              <a:rPr lang="es-ES" sz="1600" dirty="0" smtClean="0"/>
              <a:t> M, </a:t>
            </a:r>
            <a:r>
              <a:rPr lang="es-ES" sz="1600" dirty="0" err="1" smtClean="0"/>
              <a:t>Lertxundi</a:t>
            </a:r>
            <a:r>
              <a:rPr lang="es-ES" sz="1600" dirty="0" smtClean="0"/>
              <a:t> A, </a:t>
            </a:r>
            <a:r>
              <a:rPr lang="es-ES" sz="1600" dirty="0" err="1" smtClean="0"/>
              <a:t>Martinez</a:t>
            </a:r>
            <a:r>
              <a:rPr lang="es-ES" sz="1600" dirty="0" smtClean="0"/>
              <a:t> López de </a:t>
            </a:r>
            <a:r>
              <a:rPr lang="es-ES" sz="1600" dirty="0" err="1" smtClean="0"/>
              <a:t>Dicastillo</a:t>
            </a:r>
            <a:r>
              <a:rPr lang="es-ES" sz="1600" dirty="0" smtClean="0"/>
              <a:t> MD, Zabaleta C, </a:t>
            </a:r>
            <a:r>
              <a:rPr lang="es-ES" sz="1600" dirty="0" err="1" smtClean="0"/>
              <a:t>Sunyer</a:t>
            </a:r>
            <a:r>
              <a:rPr lang="es-ES" sz="1600" dirty="0" smtClean="0"/>
              <a:t> J. </a:t>
            </a:r>
            <a:r>
              <a:rPr lang="es-ES" sz="1600" dirty="0" err="1" smtClean="0"/>
              <a:t>Intrauterine</a:t>
            </a:r>
            <a:r>
              <a:rPr lang="es-ES" sz="1600" dirty="0" smtClean="0"/>
              <a:t> and </a:t>
            </a:r>
            <a:r>
              <a:rPr lang="es-ES" sz="1600" dirty="0" err="1" smtClean="0"/>
              <a:t>early</a:t>
            </a:r>
            <a:r>
              <a:rPr lang="es-ES" sz="1600" dirty="0" smtClean="0"/>
              <a:t> postnatal </a:t>
            </a:r>
            <a:r>
              <a:rPr lang="es-ES" sz="1600" dirty="0" err="1" smtClean="0"/>
              <a:t>exposure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</a:t>
            </a:r>
            <a:r>
              <a:rPr lang="es-ES" sz="1600" dirty="0" err="1" smtClean="0"/>
              <a:t>outdoor</a:t>
            </a:r>
            <a:r>
              <a:rPr lang="es-ES" sz="1600" dirty="0" smtClean="0"/>
              <a:t> air </a:t>
            </a:r>
            <a:r>
              <a:rPr lang="es-ES" sz="1600" dirty="0" err="1" smtClean="0"/>
              <a:t>pollution</a:t>
            </a:r>
            <a:r>
              <a:rPr lang="es-ES" sz="1600" dirty="0" smtClean="0"/>
              <a:t> and </a:t>
            </a:r>
            <a:r>
              <a:rPr lang="es-ES" sz="1600" dirty="0" err="1" smtClean="0"/>
              <a:t>lung</a:t>
            </a:r>
            <a:r>
              <a:rPr lang="es-ES" sz="1600" dirty="0" smtClean="0"/>
              <a:t> </a:t>
            </a:r>
            <a:r>
              <a:rPr lang="es-ES" sz="1600" dirty="0" err="1" smtClean="0"/>
              <a:t>function</a:t>
            </a:r>
            <a:r>
              <a:rPr lang="es-ES" sz="1600" dirty="0" smtClean="0"/>
              <a:t> at </a:t>
            </a:r>
            <a:r>
              <a:rPr lang="es-ES" sz="1600" dirty="0" err="1" smtClean="0"/>
              <a:t>preschool</a:t>
            </a:r>
            <a:r>
              <a:rPr lang="es-ES" sz="1600" dirty="0" smtClean="0"/>
              <a:t> </a:t>
            </a:r>
            <a:r>
              <a:rPr lang="es-ES" sz="1600" dirty="0" err="1" smtClean="0"/>
              <a:t>age</a:t>
            </a:r>
            <a:r>
              <a:rPr lang="es-ES" sz="1600" dirty="0" smtClean="0"/>
              <a:t>. </a:t>
            </a:r>
            <a:r>
              <a:rPr lang="es-ES" sz="1600" i="1" dirty="0" err="1" smtClean="0"/>
              <a:t>Thorax</a:t>
            </a:r>
            <a:r>
              <a:rPr lang="es-ES" sz="1600" dirty="0" smtClean="0"/>
              <a:t> 2015;70(1):64-73.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7120"/>
            <a:ext cx="766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Enfermedades cardiovasculares y respiratorias </a:t>
            </a:r>
            <a:endParaRPr lang="es-ES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545680"/>
            <a:ext cx="4010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prstClr val="black"/>
                </a:solidFill>
              </a:rPr>
              <a:t>Investigación en Pediatría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582168" y="1023858"/>
            <a:ext cx="3648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prstClr val="black"/>
                </a:solidFill>
              </a:rPr>
              <a:t>Eva Morales Bartolomé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679</Words>
  <Application>Microsoft Office PowerPoint</Application>
  <PresentationFormat>Presentación en pantalla (4:3)</PresentationFormat>
  <Paragraphs>68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 Garcia-Marcos</dc:creator>
  <cp:lastModifiedBy>Eva</cp:lastModifiedBy>
  <cp:revision>30</cp:revision>
  <dcterms:created xsi:type="dcterms:W3CDTF">2016-04-25T16:24:49Z</dcterms:created>
  <dcterms:modified xsi:type="dcterms:W3CDTF">2016-05-27T07:29:10Z</dcterms:modified>
</cp:coreProperties>
</file>