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9" r:id="rId2"/>
    <p:sldId id="260" r:id="rId3"/>
    <p:sldId id="256" r:id="rId4"/>
    <p:sldId id="257" r:id="rId5"/>
    <p:sldId id="258" r:id="rId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sin título" id="{AF99EC58-C8E2-1B44-B254-E500EFC292D3}">
          <p14:sldIdLst>
            <p14:sldId id="259"/>
            <p14:sldId id="260"/>
            <p14:sldId id="256"/>
            <p14:sldId id="257"/>
            <p14:sldId id="258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88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6E077D-6941-874D-8088-973FDB83841E}" type="datetimeFigureOut">
              <a:rPr lang="es-ES" smtClean="0"/>
              <a:t>11/7/16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A3A8C1-F858-9443-BA85-28D098A14CE1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625601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Marcador de imagen de diapositiva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Marcador de nota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s-ES_tradnl" smtClean="0"/>
              <a:t>8 investigadores estables; 4 IP de las líneas de investigación que se describirán mas adelante; 4 investigadores  1Tecnico; 5 investigadores en formación</a:t>
            </a:r>
          </a:p>
          <a:p>
            <a:pPr eaLnBrk="1" hangingPunct="1">
              <a:spcBef>
                <a:spcPct val="0"/>
              </a:spcBef>
            </a:pPr>
            <a:r>
              <a:rPr lang="es-ES_tradnl" smtClean="0">
                <a:solidFill>
                  <a:srgbClr val="262626"/>
                </a:solidFill>
                <a:latin typeface="ArialMT" charset="0"/>
              </a:rPr>
              <a:t>El grupo es pionero en el desarrollo de protocolos de reproducción asistida en porcino, destacando sus resultados en inseminación intrauterina profunda, inseminación laparoscópica con semen sexado, transferencia no quirúrgica de embriones y criopreservación de gametos y embriones. Se ha conseguido reducir 20 veces el número de espermatozoides necesario por inseminación. Se ha obtenido por primera vez a nivel mundial descendencia viva con embriones vitrificados, semen sexado y semen criopreservado depositados en la profundidad de un cuerno uterino bajo condiciones de campo.</a:t>
            </a:r>
            <a:endParaRPr lang="es-ES_tradnl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Marcador de imagen de diapositiva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Marcador de nota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s-ES_tradnl" smtClean="0"/>
              <a:t>8 investigadores estables; 4 IP de las líneas de investigación que se describirán mas adelante; 4 investigadores  1Tecnico; 5 investigadores en formación</a:t>
            </a:r>
          </a:p>
          <a:p>
            <a:pPr eaLnBrk="1" hangingPunct="1">
              <a:spcBef>
                <a:spcPct val="0"/>
              </a:spcBef>
            </a:pPr>
            <a:r>
              <a:rPr lang="es-ES_tradnl" smtClean="0">
                <a:solidFill>
                  <a:srgbClr val="262626"/>
                </a:solidFill>
                <a:latin typeface="ArialMT" charset="0"/>
              </a:rPr>
              <a:t>El grupo es pionero en el desarrollo de protocolos de reproducción asistida en porcino, destacando sus resultados en inseminación intrauterina profunda, inseminación laparoscópica con semen sexado, transferencia no quirúrgica de embriones y criopreservación de gametos y embriones. Se ha conseguido reducir 20 veces el número de espermatozoides necesario por inseminación. Se ha obtenido por primera vez a nivel mundial descendencia viva con embriones vitrificados, semen sexado y semen criopreservado depositados en la profundidad de un cuerno uterino bajo condiciones de campo.</a:t>
            </a:r>
            <a:endParaRPr lang="es-ES_tradnl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6C7F6-03A4-445A-8BCD-697E7AF6889A}" type="datetimeFigureOut">
              <a:rPr lang="es-ES" smtClean="0"/>
              <a:t>11/7/16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62C9-8BD3-4D98-ACE7-2C34D4785A68}" type="slidenum">
              <a:rPr lang="es-ES" smtClean="0"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6C7F6-03A4-445A-8BCD-697E7AF6889A}" type="datetimeFigureOut">
              <a:rPr lang="es-ES" smtClean="0"/>
              <a:t>11/7/16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62C9-8BD3-4D98-ACE7-2C34D4785A68}" type="slidenum">
              <a:rPr lang="es-ES" smtClean="0"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6C7F6-03A4-445A-8BCD-697E7AF6889A}" type="datetimeFigureOut">
              <a:rPr lang="es-ES" smtClean="0"/>
              <a:t>11/7/16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62C9-8BD3-4D98-ACE7-2C34D4785A68}" type="slidenum">
              <a:rPr lang="es-ES" smtClean="0"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6C7F6-03A4-445A-8BCD-697E7AF6889A}" type="datetimeFigureOut">
              <a:rPr lang="es-ES" smtClean="0"/>
              <a:t>11/7/16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62C9-8BD3-4D98-ACE7-2C34D4785A68}" type="slidenum">
              <a:rPr lang="es-ES" smtClean="0"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6C7F6-03A4-445A-8BCD-697E7AF6889A}" type="datetimeFigureOut">
              <a:rPr lang="es-ES" smtClean="0"/>
              <a:t>11/7/16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62C9-8BD3-4D98-ACE7-2C34D4785A68}" type="slidenum">
              <a:rPr lang="es-ES" smtClean="0"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6C7F6-03A4-445A-8BCD-697E7AF6889A}" type="datetimeFigureOut">
              <a:rPr lang="es-ES" smtClean="0"/>
              <a:t>11/7/16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62C9-8BD3-4D98-ACE7-2C34D4785A68}" type="slidenum">
              <a:rPr lang="es-ES" smtClean="0"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6C7F6-03A4-445A-8BCD-697E7AF6889A}" type="datetimeFigureOut">
              <a:rPr lang="es-ES" smtClean="0"/>
              <a:t>11/7/16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62C9-8BD3-4D98-ACE7-2C34D4785A68}" type="slidenum">
              <a:rPr lang="es-ES" smtClean="0"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6C7F6-03A4-445A-8BCD-697E7AF6889A}" type="datetimeFigureOut">
              <a:rPr lang="es-ES" smtClean="0"/>
              <a:t>11/7/16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62C9-8BD3-4D98-ACE7-2C34D4785A68}" type="slidenum">
              <a:rPr lang="es-ES" smtClean="0"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6C7F6-03A4-445A-8BCD-697E7AF6889A}" type="datetimeFigureOut">
              <a:rPr lang="es-ES" smtClean="0"/>
              <a:t>11/7/16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62C9-8BD3-4D98-ACE7-2C34D4785A68}" type="slidenum">
              <a:rPr lang="es-ES" smtClean="0"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6C7F6-03A4-445A-8BCD-697E7AF6889A}" type="datetimeFigureOut">
              <a:rPr lang="es-ES" smtClean="0"/>
              <a:t>11/7/16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62C9-8BD3-4D98-ACE7-2C34D4785A68}" type="slidenum">
              <a:rPr lang="es-ES" smtClean="0"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6C7F6-03A4-445A-8BCD-697E7AF6889A}" type="datetimeFigureOut">
              <a:rPr lang="es-ES" smtClean="0"/>
              <a:t>11/7/16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62C9-8BD3-4D98-ACE7-2C34D4785A68}" type="slidenum">
              <a:rPr lang="es-ES" smtClean="0"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86C7F6-03A4-445A-8BCD-697E7AF6889A}" type="datetimeFigureOut">
              <a:rPr lang="es-ES" smtClean="0"/>
              <a:t>11/7/16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9662C9-8BD3-4D98-ACE7-2C34D4785A68}" type="slidenum">
              <a:rPr lang="es-ES" smtClean="0"/>
              <a:t>‹Nr.›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ángulo redondeado 19"/>
          <p:cNvSpPr/>
          <p:nvPr/>
        </p:nvSpPr>
        <p:spPr bwMode="auto">
          <a:xfrm>
            <a:off x="339328" y="2852936"/>
            <a:ext cx="8465344" cy="3024336"/>
          </a:xfrm>
          <a:prstGeom prst="round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glow rad="101600">
              <a:schemeClr val="accent1">
                <a:alpha val="75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lIns="64291" tIns="32146" rIns="64291" bIns="32146">
            <a:prstTxWarp prst="textNoShape">
              <a:avLst/>
            </a:prstTxWarp>
          </a:bodyPr>
          <a:lstStyle/>
          <a:p>
            <a:pPr>
              <a:defRPr/>
            </a:pPr>
            <a:endParaRPr lang="es-ES_tradnl"/>
          </a:p>
        </p:txBody>
      </p:sp>
      <p:sp>
        <p:nvSpPr>
          <p:cNvPr id="12" name="Rectángulo 11"/>
          <p:cNvSpPr/>
          <p:nvPr/>
        </p:nvSpPr>
        <p:spPr bwMode="auto">
          <a:xfrm>
            <a:off x="660797" y="1774775"/>
            <a:ext cx="7707437" cy="3571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4291" tIns="32146" rIns="64291" bIns="32146" anchor="ctr"/>
          <a:lstStyle/>
          <a:p>
            <a:pPr algn="ctr">
              <a:defRPr/>
            </a:pPr>
            <a:endParaRPr lang="es-ES" sz="1300"/>
          </a:p>
        </p:txBody>
      </p:sp>
      <p:sp>
        <p:nvSpPr>
          <p:cNvPr id="19464" name="CuadroTexto 10"/>
          <p:cNvSpPr txBox="1">
            <a:spLocks noChangeArrowheads="1"/>
          </p:cNvSpPr>
          <p:nvPr/>
        </p:nvSpPr>
        <p:spPr bwMode="auto">
          <a:xfrm>
            <a:off x="619498" y="1364010"/>
            <a:ext cx="5338332" cy="3419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4291" tIns="32146" rIns="64291" bIns="32146">
            <a:prstTxWarp prst="textNoShape">
              <a:avLst/>
            </a:prstTxWarp>
            <a:spAutoFit/>
          </a:bodyPr>
          <a:lstStyle/>
          <a:p>
            <a:r>
              <a:rPr lang="es-ES_tradnl" b="1"/>
              <a:t>Grupo GI/IMIB/007/2011: Biología de la Reproducción</a:t>
            </a:r>
          </a:p>
        </p:txBody>
      </p:sp>
      <p:sp>
        <p:nvSpPr>
          <p:cNvPr id="19465" name="Rectángulo 16"/>
          <p:cNvSpPr>
            <a:spLocks noChangeArrowheads="1"/>
          </p:cNvSpPr>
          <p:nvPr/>
        </p:nvSpPr>
        <p:spPr bwMode="auto">
          <a:xfrm>
            <a:off x="714375" y="2636912"/>
            <a:ext cx="4071938" cy="33889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4291" tIns="32146" rIns="64291" bIns="32146">
            <a:prstTxWarp prst="textNoShape">
              <a:avLst/>
            </a:prstTxWarp>
            <a:spAutoFit/>
          </a:bodyPr>
          <a:lstStyle/>
          <a:p>
            <a:endParaRPr lang="en-US" b="1" dirty="0"/>
          </a:p>
          <a:p>
            <a:r>
              <a:rPr lang="en-US" b="1" dirty="0"/>
              <a:t>Emilio A. </a:t>
            </a:r>
            <a:r>
              <a:rPr lang="en-US" b="1" dirty="0" err="1"/>
              <a:t>Martínez</a:t>
            </a:r>
            <a:r>
              <a:rPr lang="en-US" dirty="0"/>
              <a:t>: CU</a:t>
            </a:r>
            <a:endParaRPr lang="es-ES_tradnl" dirty="0"/>
          </a:p>
          <a:p>
            <a:r>
              <a:rPr lang="en-GB" b="1" dirty="0" err="1"/>
              <a:t>Jordi</a:t>
            </a:r>
            <a:r>
              <a:rPr lang="en-GB" b="1" dirty="0"/>
              <a:t> Roca: </a:t>
            </a:r>
            <a:r>
              <a:rPr lang="en-US" dirty="0" smtClean="0"/>
              <a:t>CU</a:t>
            </a:r>
            <a:endParaRPr lang="en-GB" dirty="0"/>
          </a:p>
          <a:p>
            <a:r>
              <a:rPr lang="en-GB" b="1" dirty="0"/>
              <a:t>Luis Miguel Pastor</a:t>
            </a:r>
            <a:r>
              <a:rPr lang="en-GB" dirty="0"/>
              <a:t>: CU</a:t>
            </a:r>
          </a:p>
          <a:p>
            <a:r>
              <a:rPr lang="en-GB" b="1" dirty="0" err="1"/>
              <a:t>Xiomara</a:t>
            </a:r>
            <a:r>
              <a:rPr lang="en-GB" b="1" dirty="0"/>
              <a:t> Lucas</a:t>
            </a:r>
            <a:r>
              <a:rPr lang="en-GB" dirty="0"/>
              <a:t>: TU</a:t>
            </a:r>
          </a:p>
          <a:p>
            <a:r>
              <a:rPr lang="es-ES_tradnl" b="1" dirty="0"/>
              <a:t>María</a:t>
            </a:r>
            <a:r>
              <a:rPr lang="en-GB" b="1" dirty="0"/>
              <a:t> Antonia Gil:</a:t>
            </a:r>
            <a:r>
              <a:rPr lang="en-GB" dirty="0"/>
              <a:t> TU</a:t>
            </a:r>
          </a:p>
          <a:p>
            <a:r>
              <a:rPr lang="en-GB" b="1" dirty="0"/>
              <a:t>Cristina </a:t>
            </a:r>
            <a:r>
              <a:rPr lang="en-GB" b="1" dirty="0" err="1"/>
              <a:t>Cuello</a:t>
            </a:r>
            <a:r>
              <a:rPr lang="en-GB" b="1" dirty="0"/>
              <a:t>: </a:t>
            </a:r>
            <a:r>
              <a:rPr lang="en-GB" dirty="0"/>
              <a:t>TU</a:t>
            </a:r>
          </a:p>
          <a:p>
            <a:r>
              <a:rPr lang="en-GB" b="1" dirty="0" err="1"/>
              <a:t>Inmaculada</a:t>
            </a:r>
            <a:r>
              <a:rPr lang="en-GB" b="1" dirty="0"/>
              <a:t> </a:t>
            </a:r>
            <a:r>
              <a:rPr lang="en-GB" b="1" dirty="0" err="1"/>
              <a:t>Parrilla</a:t>
            </a:r>
            <a:r>
              <a:rPr lang="en-GB" b="1" dirty="0"/>
              <a:t>:</a:t>
            </a:r>
            <a:r>
              <a:rPr lang="en-GB" dirty="0"/>
              <a:t> </a:t>
            </a:r>
            <a:r>
              <a:rPr lang="en-GB" dirty="0" smtClean="0"/>
              <a:t>TU</a:t>
            </a:r>
            <a:endParaRPr lang="en-GB" dirty="0"/>
          </a:p>
          <a:p>
            <a:r>
              <a:rPr lang="en-GB" b="1" dirty="0"/>
              <a:t>José L. </a:t>
            </a:r>
            <a:r>
              <a:rPr lang="en-GB" b="1" dirty="0" err="1"/>
              <a:t>Vázquez</a:t>
            </a:r>
            <a:r>
              <a:rPr lang="en-GB" dirty="0"/>
              <a:t>: PCD</a:t>
            </a:r>
          </a:p>
          <a:p>
            <a:r>
              <a:rPr lang="en-GB" b="1" dirty="0"/>
              <a:t>Maria Dolores Ortega: </a:t>
            </a:r>
            <a:r>
              <a:rPr lang="en-GB" dirty="0"/>
              <a:t>TEC</a:t>
            </a:r>
          </a:p>
          <a:p>
            <a:endParaRPr lang="en-GB" dirty="0"/>
          </a:p>
          <a:p>
            <a:endParaRPr lang="es-ES_tradnl" dirty="0"/>
          </a:p>
        </p:txBody>
      </p:sp>
      <p:sp>
        <p:nvSpPr>
          <p:cNvPr id="19466" name="CuadroTexto 17"/>
          <p:cNvSpPr txBox="1">
            <a:spLocks noChangeArrowheads="1"/>
          </p:cNvSpPr>
          <p:nvPr/>
        </p:nvSpPr>
        <p:spPr bwMode="auto">
          <a:xfrm>
            <a:off x="71437" y="2303859"/>
            <a:ext cx="1373768" cy="3419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4291" tIns="32146" rIns="64291" bIns="32146">
            <a:prstTxWarp prst="textNoShape">
              <a:avLst/>
            </a:prstTxWarp>
            <a:spAutoFit/>
          </a:bodyPr>
          <a:lstStyle/>
          <a:p>
            <a:pPr>
              <a:buClr>
                <a:srgbClr val="C4FF1E"/>
              </a:buClr>
              <a:buFont typeface="Wingdings" pitchFamily="-105" charset="2"/>
              <a:buChar char=""/>
            </a:pPr>
            <a:r>
              <a:rPr lang="es-ES_tradnl" b="1" u="sng"/>
              <a:t> Miembros</a:t>
            </a:r>
          </a:p>
        </p:txBody>
      </p:sp>
      <p:sp>
        <p:nvSpPr>
          <p:cNvPr id="19467" name="Rectángulo 18"/>
          <p:cNvSpPr>
            <a:spLocks noChangeArrowheads="1"/>
          </p:cNvSpPr>
          <p:nvPr/>
        </p:nvSpPr>
        <p:spPr bwMode="auto">
          <a:xfrm>
            <a:off x="4464844" y="3144788"/>
            <a:ext cx="4500563" cy="25579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4291" tIns="32146" rIns="64291" bIns="32146">
            <a:prstTxWarp prst="textNoShape">
              <a:avLst/>
            </a:prstTxWarp>
            <a:spAutoFit/>
          </a:bodyPr>
          <a:lstStyle/>
          <a:p>
            <a:r>
              <a:rPr lang="en-US" b="1" dirty="0"/>
              <a:t>Esther Beltran </a:t>
            </a:r>
            <a:r>
              <a:rPr lang="en-US" dirty="0"/>
              <a:t>(As)</a:t>
            </a:r>
          </a:p>
          <a:p>
            <a:r>
              <a:rPr lang="en-US" b="1" dirty="0"/>
              <a:t>Vicente </a:t>
            </a:r>
            <a:r>
              <a:rPr lang="en-US" b="1" dirty="0" err="1"/>
              <a:t>Seco</a:t>
            </a:r>
            <a:r>
              <a:rPr lang="en-US" b="1" dirty="0"/>
              <a:t> </a:t>
            </a:r>
            <a:r>
              <a:rPr lang="en-US" dirty="0"/>
              <a:t>(As</a:t>
            </a:r>
            <a:r>
              <a:rPr lang="en-US" dirty="0" smtClean="0"/>
              <a:t>)</a:t>
            </a:r>
            <a:endParaRPr lang="en-US" dirty="0"/>
          </a:p>
          <a:p>
            <a:r>
              <a:rPr lang="es-ES_tradnl" b="1" dirty="0"/>
              <a:t>Cristina A. Martínez: </a:t>
            </a:r>
            <a:r>
              <a:rPr lang="es-ES_tradnl" dirty="0"/>
              <a:t>(</a:t>
            </a:r>
            <a:r>
              <a:rPr lang="es-ES_tradnl" dirty="0" err="1"/>
              <a:t>PreDoc</a:t>
            </a:r>
            <a:r>
              <a:rPr lang="es-ES_tradnl" dirty="0"/>
              <a:t>)</a:t>
            </a:r>
          </a:p>
          <a:p>
            <a:r>
              <a:rPr lang="es-ES_tradnl" b="1" dirty="0"/>
              <a:t>Alicia </a:t>
            </a:r>
            <a:r>
              <a:rPr lang="es-ES_tradnl" b="1" dirty="0" err="1"/>
              <a:t>Nohalez</a:t>
            </a:r>
            <a:r>
              <a:rPr lang="es-ES_tradnl" b="1" dirty="0"/>
              <a:t>: </a:t>
            </a:r>
            <a:r>
              <a:rPr lang="es-ES_tradnl" dirty="0"/>
              <a:t>(</a:t>
            </a:r>
            <a:r>
              <a:rPr lang="es-ES_tradnl" dirty="0" err="1"/>
              <a:t>PreDoc</a:t>
            </a:r>
            <a:r>
              <a:rPr lang="es-ES_tradnl" dirty="0"/>
              <a:t>)</a:t>
            </a:r>
          </a:p>
          <a:p>
            <a:r>
              <a:rPr lang="es-ES_tradnl" b="1" dirty="0"/>
              <a:t>Cristina Pérez: </a:t>
            </a:r>
            <a:r>
              <a:rPr lang="es-ES_tradnl" dirty="0"/>
              <a:t>(</a:t>
            </a:r>
            <a:r>
              <a:rPr lang="es-ES_tradnl" dirty="0" err="1"/>
              <a:t>PreDoc</a:t>
            </a:r>
            <a:r>
              <a:rPr lang="es-ES_tradnl" dirty="0"/>
              <a:t>)</a:t>
            </a:r>
          </a:p>
          <a:p>
            <a:r>
              <a:rPr lang="es-ES_tradnl" b="1" dirty="0"/>
              <a:t>Isabel Barranco </a:t>
            </a:r>
            <a:r>
              <a:rPr lang="es-ES_tradnl" dirty="0"/>
              <a:t>(</a:t>
            </a:r>
            <a:r>
              <a:rPr lang="es-ES_tradnl" dirty="0" err="1"/>
              <a:t>PreDoc</a:t>
            </a:r>
            <a:r>
              <a:rPr lang="es-ES_tradnl" dirty="0"/>
              <a:t>)</a:t>
            </a:r>
          </a:p>
          <a:p>
            <a:r>
              <a:rPr lang="es-ES_tradnl" b="1" dirty="0" err="1"/>
              <a:t>Junwei</a:t>
            </a:r>
            <a:r>
              <a:rPr lang="es-ES_tradnl" b="1" dirty="0"/>
              <a:t> Li </a:t>
            </a:r>
            <a:r>
              <a:rPr lang="es-ES_tradnl" dirty="0"/>
              <a:t>(</a:t>
            </a:r>
            <a:r>
              <a:rPr lang="es-ES_tradnl" dirty="0" err="1"/>
              <a:t>PreDoc</a:t>
            </a:r>
            <a:r>
              <a:rPr lang="es-ES_tradnl" dirty="0"/>
              <a:t>)</a:t>
            </a:r>
            <a:endParaRPr lang="en-GB" dirty="0"/>
          </a:p>
          <a:p>
            <a:endParaRPr lang="en-GB" dirty="0"/>
          </a:p>
          <a:p>
            <a:endParaRPr lang="es-ES_tradnl" dirty="0"/>
          </a:p>
        </p:txBody>
      </p:sp>
      <p:sp>
        <p:nvSpPr>
          <p:cNvPr id="19468" name="CuadroTexto 20"/>
          <p:cNvSpPr txBox="1">
            <a:spLocks noChangeArrowheads="1"/>
          </p:cNvSpPr>
          <p:nvPr/>
        </p:nvSpPr>
        <p:spPr bwMode="auto">
          <a:xfrm>
            <a:off x="1149697" y="1774776"/>
            <a:ext cx="5926697" cy="372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4291" tIns="32146" rIns="64291" bIns="32146">
            <a:prstTxWarp prst="textNoShape">
              <a:avLst/>
            </a:prstTxWarp>
            <a:spAutoFit/>
          </a:bodyPr>
          <a:lstStyle/>
          <a:p>
            <a:r>
              <a:rPr lang="es-ES_tradnl" sz="2000" b="1" dirty="0">
                <a:solidFill>
                  <a:srgbClr val="376092"/>
                </a:solidFill>
              </a:rPr>
              <a:t>GI “Reproducción Animal”: Grupo de Excelencia CARM</a:t>
            </a:r>
          </a:p>
        </p:txBody>
      </p:sp>
      <p:sp>
        <p:nvSpPr>
          <p:cNvPr id="19469" name="Rectangle 4"/>
          <p:cNvSpPr>
            <a:spLocks/>
          </p:cNvSpPr>
          <p:nvPr/>
        </p:nvSpPr>
        <p:spPr bwMode="auto">
          <a:xfrm>
            <a:off x="35719" y="-27384"/>
            <a:ext cx="9093771" cy="830997"/>
          </a:xfrm>
          <a:prstGeom prst="rect">
            <a:avLst/>
          </a:prstGeom>
          <a:solidFill>
            <a:srgbClr val="C4FF1E"/>
          </a:solidFill>
          <a:ln w="12700">
            <a:noFill/>
            <a:miter lim="800000"/>
            <a:headEnd/>
            <a:tailEnd/>
          </a:ln>
        </p:spPr>
        <p:txBody>
          <a:bodyPr lIns="0" tIns="0" rIns="40638" bIns="0">
            <a:prstTxWarp prst="textNoShape">
              <a:avLst/>
            </a:prstTxWarp>
            <a:spAutoFit/>
          </a:bodyPr>
          <a:lstStyle/>
          <a:p>
            <a:pPr marL="40182" algn="ctr"/>
            <a:r>
              <a:rPr lang="en-US" sz="1700" b="1" dirty="0">
                <a:ea typeface="Arial" pitchFamily="-105" charset="0"/>
                <a:cs typeface="Arial" pitchFamily="-105" charset="0"/>
              </a:rPr>
              <a:t>AREA 7</a:t>
            </a:r>
            <a:r>
              <a:rPr lang="en-US" sz="1700" dirty="0">
                <a:ea typeface="Arial" pitchFamily="-105" charset="0"/>
                <a:cs typeface="Arial" pitchFamily="-105" charset="0"/>
              </a:rPr>
              <a:t>: </a:t>
            </a:r>
          </a:p>
          <a:p>
            <a:pPr marL="40182" algn="ctr"/>
            <a:r>
              <a:rPr lang="en-US" sz="1700" b="1" dirty="0">
                <a:ea typeface="Arial" pitchFamily="-105" charset="0"/>
                <a:cs typeface="Arial" pitchFamily="-105" charset="0"/>
              </a:rPr>
              <a:t>BIOTECNOLOGIA. APLICACIONES SANITARIAS EN BIOCIENCIAS</a:t>
            </a:r>
          </a:p>
          <a:p>
            <a:pPr marL="40182" algn="ctr"/>
            <a:endParaRPr lang="en-US" sz="2000" dirty="0">
              <a:ea typeface="Arial" pitchFamily="-105" charset="0"/>
              <a:cs typeface="Arial" pitchFamily="-105" charset="0"/>
            </a:endParaRPr>
          </a:p>
        </p:txBody>
      </p:sp>
      <p:pic>
        <p:nvPicPr>
          <p:cNvPr id="1947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081367" y="53578"/>
            <a:ext cx="991195" cy="56257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143533507"/>
      </p:ext>
    </p:extLst>
  </p:cSld>
  <p:clrMapOvr>
    <a:masterClrMapping/>
  </p:clrMapOvr>
  <p:transition xmlns:p14="http://schemas.microsoft.com/office/powerpoint/2010/main" spd="med">
    <p:wip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 11"/>
          <p:cNvSpPr/>
          <p:nvPr/>
        </p:nvSpPr>
        <p:spPr bwMode="auto">
          <a:xfrm>
            <a:off x="660797" y="1774775"/>
            <a:ext cx="7707437" cy="3571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4291" tIns="32146" rIns="64291" bIns="32146" anchor="ctr"/>
          <a:lstStyle/>
          <a:p>
            <a:pPr algn="ctr">
              <a:defRPr/>
            </a:pPr>
            <a:endParaRPr lang="es-ES" sz="1300"/>
          </a:p>
        </p:txBody>
      </p:sp>
      <p:sp>
        <p:nvSpPr>
          <p:cNvPr id="21509" name="CuadroTexto 10"/>
          <p:cNvSpPr txBox="1">
            <a:spLocks noChangeArrowheads="1"/>
          </p:cNvSpPr>
          <p:nvPr/>
        </p:nvSpPr>
        <p:spPr bwMode="auto">
          <a:xfrm>
            <a:off x="619498" y="1364010"/>
            <a:ext cx="5338332" cy="3419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4291" tIns="32146" rIns="64291" bIns="32146">
            <a:prstTxWarp prst="textNoShape">
              <a:avLst/>
            </a:prstTxWarp>
            <a:spAutoFit/>
          </a:bodyPr>
          <a:lstStyle/>
          <a:p>
            <a:r>
              <a:rPr lang="es-ES_tradnl" b="1"/>
              <a:t>Grupo GI/IMIB/007/2011: Biología de la Reproducción</a:t>
            </a:r>
          </a:p>
        </p:txBody>
      </p:sp>
      <p:sp>
        <p:nvSpPr>
          <p:cNvPr id="21510" name="CuadroTexto 20"/>
          <p:cNvSpPr txBox="1">
            <a:spLocks noChangeArrowheads="1"/>
          </p:cNvSpPr>
          <p:nvPr/>
        </p:nvSpPr>
        <p:spPr bwMode="auto">
          <a:xfrm>
            <a:off x="1149697" y="1774776"/>
            <a:ext cx="5926697" cy="372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4291" tIns="32146" rIns="64291" bIns="32146">
            <a:prstTxWarp prst="textNoShape">
              <a:avLst/>
            </a:prstTxWarp>
            <a:spAutoFit/>
          </a:bodyPr>
          <a:lstStyle/>
          <a:p>
            <a:r>
              <a:rPr lang="es-ES_tradnl" sz="2000" b="1">
                <a:solidFill>
                  <a:srgbClr val="376092"/>
                </a:solidFill>
              </a:rPr>
              <a:t>GI “Reproducción Animal”: Grupo de Excelencia CARM</a:t>
            </a:r>
          </a:p>
        </p:txBody>
      </p:sp>
      <p:sp>
        <p:nvSpPr>
          <p:cNvPr id="21511" name="Rectangle 4"/>
          <p:cNvSpPr>
            <a:spLocks/>
          </p:cNvSpPr>
          <p:nvPr/>
        </p:nvSpPr>
        <p:spPr bwMode="auto">
          <a:xfrm>
            <a:off x="35719" y="-27384"/>
            <a:ext cx="9093771" cy="830997"/>
          </a:xfrm>
          <a:prstGeom prst="rect">
            <a:avLst/>
          </a:prstGeom>
          <a:solidFill>
            <a:srgbClr val="C4FF1E"/>
          </a:solidFill>
          <a:ln w="12700">
            <a:noFill/>
            <a:miter lim="800000"/>
            <a:headEnd/>
            <a:tailEnd/>
          </a:ln>
        </p:spPr>
        <p:txBody>
          <a:bodyPr lIns="0" tIns="0" rIns="40638" bIns="0">
            <a:prstTxWarp prst="textNoShape">
              <a:avLst/>
            </a:prstTxWarp>
            <a:spAutoFit/>
          </a:bodyPr>
          <a:lstStyle/>
          <a:p>
            <a:pPr marL="40182" algn="ctr"/>
            <a:r>
              <a:rPr lang="en-US" sz="1700" b="1" dirty="0">
                <a:ea typeface="Arial" pitchFamily="-105" charset="0"/>
                <a:cs typeface="Arial" pitchFamily="-105" charset="0"/>
              </a:rPr>
              <a:t>AREA 7</a:t>
            </a:r>
            <a:r>
              <a:rPr lang="en-US" sz="1700" dirty="0">
                <a:ea typeface="Arial" pitchFamily="-105" charset="0"/>
                <a:cs typeface="Arial" pitchFamily="-105" charset="0"/>
              </a:rPr>
              <a:t>: </a:t>
            </a:r>
          </a:p>
          <a:p>
            <a:pPr marL="40182" algn="ctr"/>
            <a:r>
              <a:rPr lang="en-US" sz="1700" b="1" dirty="0">
                <a:ea typeface="Arial" pitchFamily="-105" charset="0"/>
                <a:cs typeface="Arial" pitchFamily="-105" charset="0"/>
              </a:rPr>
              <a:t>BIOTECNOLOGIA. APLICACIONES SANITARIAS EN BIOCIENCIAS</a:t>
            </a:r>
          </a:p>
          <a:p>
            <a:pPr marL="40182" algn="ctr"/>
            <a:endParaRPr lang="en-US" sz="2000" dirty="0">
              <a:ea typeface="Arial" pitchFamily="-105" charset="0"/>
              <a:cs typeface="Arial" pitchFamily="-105" charset="0"/>
            </a:endParaRPr>
          </a:p>
        </p:txBody>
      </p:sp>
      <p:pic>
        <p:nvPicPr>
          <p:cNvPr id="2151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081367" y="53578"/>
            <a:ext cx="991195" cy="56257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grpSp>
        <p:nvGrpSpPr>
          <p:cNvPr id="21513" name="Agrupar 24"/>
          <p:cNvGrpSpPr>
            <a:grpSpLocks/>
          </p:cNvGrpSpPr>
          <p:nvPr/>
        </p:nvGrpSpPr>
        <p:grpSpPr bwMode="auto">
          <a:xfrm>
            <a:off x="602877" y="2250281"/>
            <a:ext cx="8001571" cy="4286250"/>
            <a:chOff x="2999326" y="4182302"/>
            <a:chExt cx="8384767" cy="5098121"/>
          </a:xfrm>
        </p:grpSpPr>
        <p:pic>
          <p:nvPicPr>
            <p:cNvPr id="14" name="Imagen 13" descr="cerdosjugandonuestra.jpg"/>
            <p:cNvPicPr>
              <a:picLocks/>
            </p:cNvPicPr>
            <p:nvPr/>
          </p:nvPicPr>
          <p:blipFill>
            <a:blip r:embed="rId4">
              <a:lum bright="70000" contrast="-70000"/>
            </a:blip>
            <a:stretch>
              <a:fillRect/>
            </a:stretch>
          </p:blipFill>
          <p:spPr>
            <a:xfrm>
              <a:off x="4739790" y="4800600"/>
              <a:ext cx="4089722" cy="3778832"/>
            </a:xfrm>
            <a:prstGeom prst="octagon">
              <a:avLst/>
            </a:prstGeom>
            <a:effectLst>
              <a:glow rad="139700">
                <a:schemeClr val="bg1">
                  <a:lumMod val="50000"/>
                  <a:alpha val="75000"/>
                </a:schemeClr>
              </a:glow>
            </a:effectLst>
          </p:spPr>
        </p:pic>
        <p:sp>
          <p:nvSpPr>
            <p:cNvPr id="15" name="Bisel 14"/>
            <p:cNvSpPr/>
            <p:nvPr/>
          </p:nvSpPr>
          <p:spPr>
            <a:xfrm>
              <a:off x="4284790" y="4182302"/>
              <a:ext cx="2050425" cy="898810"/>
            </a:xfrm>
            <a:prstGeom prst="bevel">
              <a:avLst>
                <a:gd name="adj" fmla="val 6408"/>
              </a:avLst>
            </a:prstGeom>
            <a:solidFill>
              <a:srgbClr val="7F7F7F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>
                <a:defRPr/>
              </a:pPr>
              <a:r>
                <a:rPr lang="en-GB" sz="2000" b="1" dirty="0" err="1">
                  <a:solidFill>
                    <a:schemeClr val="tx1"/>
                  </a:solidFill>
                  <a:latin typeface="Arial"/>
                  <a:ea typeface="Verdana" pitchFamily="-65" charset="0"/>
                  <a:cs typeface="Arial"/>
                </a:rPr>
                <a:t>Inseminación</a:t>
              </a:r>
              <a:endParaRPr lang="en-GB" sz="2000" b="1" dirty="0">
                <a:solidFill>
                  <a:schemeClr val="tx1"/>
                </a:solidFill>
                <a:latin typeface="Arial"/>
                <a:ea typeface="Verdana" pitchFamily="-65" charset="0"/>
                <a:cs typeface="Arial"/>
              </a:endParaRPr>
            </a:p>
            <a:p>
              <a:pPr algn="ctr">
                <a:defRPr/>
              </a:pPr>
              <a:r>
                <a:rPr lang="en-GB" sz="2000" b="1" dirty="0">
                  <a:solidFill>
                    <a:schemeClr val="tx1"/>
                  </a:solidFill>
                  <a:latin typeface="Arial"/>
                  <a:ea typeface="Verdana" pitchFamily="-65" charset="0"/>
                  <a:cs typeface="Arial"/>
                </a:rPr>
                <a:t>Artificial</a:t>
              </a:r>
            </a:p>
          </p:txBody>
        </p:sp>
        <p:sp>
          <p:nvSpPr>
            <p:cNvPr id="16" name="Bisel 15"/>
            <p:cNvSpPr/>
            <p:nvPr/>
          </p:nvSpPr>
          <p:spPr>
            <a:xfrm>
              <a:off x="2999326" y="5333363"/>
              <a:ext cx="1814153" cy="898809"/>
            </a:xfrm>
            <a:prstGeom prst="bevel">
              <a:avLst>
                <a:gd name="adj" fmla="val 6408"/>
              </a:avLst>
            </a:prstGeom>
            <a:solidFill>
              <a:srgbClr val="7F7F7F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2000" b="1" dirty="0" smtClean="0">
                  <a:solidFill>
                    <a:schemeClr val="tx1"/>
                  </a:solidFill>
                  <a:latin typeface="Arial"/>
                  <a:cs typeface="Arial"/>
                </a:rPr>
                <a:t>IVP: IVM</a:t>
              </a:r>
              <a:r>
                <a:rPr lang="en-GB" sz="2000" b="1" dirty="0">
                  <a:solidFill>
                    <a:schemeClr val="tx1"/>
                  </a:solidFill>
                  <a:latin typeface="Arial"/>
                  <a:cs typeface="Arial"/>
                </a:rPr>
                <a:t>/IVF/</a:t>
              </a:r>
              <a:r>
                <a:rPr lang="en-GB" sz="2000" b="1" dirty="0" smtClean="0">
                  <a:solidFill>
                    <a:schemeClr val="tx1"/>
                  </a:solidFill>
                  <a:latin typeface="Arial"/>
                  <a:cs typeface="Arial"/>
                </a:rPr>
                <a:t>IVC</a:t>
              </a:r>
              <a:endParaRPr lang="en-GB" sz="2000" b="1" dirty="0">
                <a:solidFill>
                  <a:schemeClr val="tx1"/>
                </a:solidFill>
                <a:latin typeface="Arial"/>
                <a:cs typeface="Arial"/>
              </a:endParaRPr>
            </a:p>
          </p:txBody>
        </p:sp>
        <p:sp>
          <p:nvSpPr>
            <p:cNvPr id="17" name="Bisel 16"/>
            <p:cNvSpPr/>
            <p:nvPr/>
          </p:nvSpPr>
          <p:spPr>
            <a:xfrm>
              <a:off x="3953774" y="8284696"/>
              <a:ext cx="2525649" cy="995727"/>
            </a:xfrm>
            <a:prstGeom prst="bevel">
              <a:avLst>
                <a:gd name="adj" fmla="val 6408"/>
              </a:avLst>
            </a:prstGeom>
            <a:solidFill>
              <a:srgbClr val="7F7F7F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>
                <a:defRPr/>
              </a:pPr>
              <a:r>
                <a:rPr lang="en-GB" sz="2000" b="1" dirty="0" err="1">
                  <a:solidFill>
                    <a:schemeClr val="tx1"/>
                  </a:solidFill>
                  <a:latin typeface="Arial"/>
                  <a:ea typeface="Verdana" pitchFamily="-65" charset="0"/>
                  <a:cs typeface="Arial"/>
                </a:rPr>
                <a:t>Transferencia</a:t>
              </a:r>
              <a:r>
                <a:rPr lang="en-GB" sz="2000" b="1" dirty="0">
                  <a:solidFill>
                    <a:schemeClr val="tx1"/>
                  </a:solidFill>
                  <a:latin typeface="Arial"/>
                  <a:ea typeface="Verdana" pitchFamily="-65" charset="0"/>
                  <a:cs typeface="Arial"/>
                </a:rPr>
                <a:t> de </a:t>
              </a:r>
            </a:p>
            <a:p>
              <a:pPr algn="ctr">
                <a:defRPr/>
              </a:pPr>
              <a:r>
                <a:rPr lang="en-GB" sz="2000" b="1" dirty="0" err="1">
                  <a:solidFill>
                    <a:schemeClr val="tx1"/>
                  </a:solidFill>
                  <a:latin typeface="Arial"/>
                  <a:ea typeface="Verdana" pitchFamily="-65" charset="0"/>
                  <a:cs typeface="Arial"/>
                </a:rPr>
                <a:t>embriones</a:t>
              </a:r>
              <a:endParaRPr lang="en-GB" sz="2000" b="1" dirty="0">
                <a:solidFill>
                  <a:schemeClr val="tx1"/>
                </a:solidFill>
                <a:latin typeface="Arial"/>
                <a:ea typeface="Verdana" pitchFamily="-65" charset="0"/>
                <a:cs typeface="Arial"/>
              </a:endParaRPr>
            </a:p>
          </p:txBody>
        </p:sp>
        <p:sp>
          <p:nvSpPr>
            <p:cNvPr id="18" name="Bisel 17"/>
            <p:cNvSpPr/>
            <p:nvPr/>
          </p:nvSpPr>
          <p:spPr>
            <a:xfrm>
              <a:off x="8833623" y="6992907"/>
              <a:ext cx="2550470" cy="897482"/>
            </a:xfrm>
            <a:prstGeom prst="bevel">
              <a:avLst>
                <a:gd name="adj" fmla="val 6408"/>
              </a:avLst>
            </a:prstGeom>
            <a:solidFill>
              <a:srgbClr val="7F7F7F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>
                <a:defRPr/>
              </a:pPr>
              <a:r>
                <a:rPr lang="en-GB" sz="2000" b="1" dirty="0">
                  <a:solidFill>
                    <a:schemeClr val="tx1"/>
                  </a:solidFill>
                  <a:latin typeface="Arial"/>
                  <a:ea typeface="Verdana" pitchFamily="-65" charset="0"/>
                  <a:cs typeface="Arial"/>
                </a:rPr>
                <a:t>Criopreservación </a:t>
              </a:r>
            </a:p>
            <a:p>
              <a:pPr algn="ctr">
                <a:defRPr/>
              </a:pPr>
              <a:r>
                <a:rPr lang="en-GB" sz="2000" b="1" dirty="0" err="1">
                  <a:solidFill>
                    <a:schemeClr val="tx1"/>
                  </a:solidFill>
                  <a:latin typeface="Arial"/>
                  <a:ea typeface="Verdana" pitchFamily="-65" charset="0"/>
                  <a:cs typeface="Arial"/>
                </a:rPr>
                <a:t>espermática</a:t>
              </a:r>
              <a:endParaRPr lang="en-GB" sz="2000" b="1" dirty="0">
                <a:solidFill>
                  <a:schemeClr val="tx1"/>
                </a:solidFill>
                <a:latin typeface="Arial"/>
                <a:ea typeface="Verdana" pitchFamily="-65" charset="0"/>
                <a:cs typeface="Arial"/>
              </a:endParaRPr>
            </a:p>
          </p:txBody>
        </p:sp>
        <p:sp>
          <p:nvSpPr>
            <p:cNvPr id="19" name="Bisel 18"/>
            <p:cNvSpPr/>
            <p:nvPr/>
          </p:nvSpPr>
          <p:spPr>
            <a:xfrm>
              <a:off x="7441719" y="8300627"/>
              <a:ext cx="2206875" cy="898810"/>
            </a:xfrm>
            <a:prstGeom prst="bevel">
              <a:avLst>
                <a:gd name="adj" fmla="val 6408"/>
              </a:avLst>
            </a:prstGeom>
            <a:solidFill>
              <a:srgbClr val="7F7F7F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>
                <a:defRPr/>
              </a:pPr>
              <a:r>
                <a:rPr lang="en-GB" sz="2000" b="1" dirty="0" err="1">
                  <a:solidFill>
                    <a:schemeClr val="tx1"/>
                  </a:solidFill>
                  <a:latin typeface="Arial"/>
                  <a:ea typeface="Verdana" pitchFamily="-65" charset="0"/>
                  <a:cs typeface="Arial"/>
                </a:rPr>
                <a:t>Vitrificación</a:t>
              </a:r>
              <a:r>
                <a:rPr lang="en-GB" sz="2000" b="1" dirty="0">
                  <a:solidFill>
                    <a:schemeClr val="tx1"/>
                  </a:solidFill>
                  <a:latin typeface="Arial"/>
                  <a:ea typeface="Verdana" pitchFamily="-65" charset="0"/>
                  <a:cs typeface="Arial"/>
                </a:rPr>
                <a:t> de </a:t>
              </a:r>
              <a:r>
                <a:rPr lang="en-GB" sz="2000" b="1" dirty="0" err="1">
                  <a:solidFill>
                    <a:schemeClr val="tx1"/>
                  </a:solidFill>
                  <a:latin typeface="Arial"/>
                  <a:ea typeface="Verdana" pitchFamily="-65" charset="0"/>
                  <a:cs typeface="Arial"/>
                </a:rPr>
                <a:t>embriones</a:t>
              </a:r>
              <a:endParaRPr lang="en-GB" sz="2000" b="1" dirty="0">
                <a:solidFill>
                  <a:schemeClr val="tx1"/>
                </a:solidFill>
                <a:latin typeface="Arial"/>
                <a:ea typeface="Verdana" pitchFamily="-65" charset="0"/>
                <a:cs typeface="Arial"/>
              </a:endParaRPr>
            </a:p>
          </p:txBody>
        </p:sp>
        <p:sp>
          <p:nvSpPr>
            <p:cNvPr id="21" name="Bisel 20"/>
            <p:cNvSpPr/>
            <p:nvPr/>
          </p:nvSpPr>
          <p:spPr>
            <a:xfrm>
              <a:off x="8888597" y="5341328"/>
              <a:ext cx="1814152" cy="898809"/>
            </a:xfrm>
            <a:prstGeom prst="bevel">
              <a:avLst>
                <a:gd name="adj" fmla="val 6408"/>
              </a:avLst>
            </a:prstGeom>
            <a:solidFill>
              <a:srgbClr val="7F7F7F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>
                <a:defRPr/>
              </a:pPr>
              <a:r>
                <a:rPr lang="en-GB" sz="1100" b="1">
                  <a:solidFill>
                    <a:schemeClr val="tx1"/>
                  </a:solidFill>
                  <a:latin typeface="Verdana" pitchFamily="-65" charset="0"/>
                  <a:ea typeface="Verdana" pitchFamily="-65" charset="0"/>
                  <a:cs typeface="Verdana" pitchFamily="-65" charset="0"/>
                </a:rPr>
                <a:t>Sperm Sexing</a:t>
              </a:r>
            </a:p>
          </p:txBody>
        </p:sp>
        <p:sp>
          <p:nvSpPr>
            <p:cNvPr id="22" name="Bisel 21"/>
            <p:cNvSpPr/>
            <p:nvPr/>
          </p:nvSpPr>
          <p:spPr>
            <a:xfrm>
              <a:off x="7542311" y="4191596"/>
              <a:ext cx="2106283" cy="898810"/>
            </a:xfrm>
            <a:prstGeom prst="bevel">
              <a:avLst>
                <a:gd name="adj" fmla="val 6408"/>
              </a:avLst>
            </a:prstGeom>
            <a:solidFill>
              <a:srgbClr val="7F7F7F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r>
                <a:rPr lang="en-GB" sz="2000" b="1">
                  <a:solidFill>
                    <a:schemeClr val="tx1"/>
                  </a:solidFill>
                  <a:latin typeface="Arial" pitchFamily="-105" charset="0"/>
                  <a:ea typeface="Verdana" pitchFamily="-105" charset="0"/>
                  <a:cs typeface="Verdana" pitchFamily="-105" charset="0"/>
                </a:rPr>
                <a:t>Cloning y Transgenesis</a:t>
              </a:r>
            </a:p>
          </p:txBody>
        </p:sp>
        <p:sp>
          <p:nvSpPr>
            <p:cNvPr id="23" name="Bisel 22"/>
            <p:cNvSpPr/>
            <p:nvPr/>
          </p:nvSpPr>
          <p:spPr>
            <a:xfrm>
              <a:off x="2999326" y="6988924"/>
              <a:ext cx="1814153" cy="898810"/>
            </a:xfrm>
            <a:prstGeom prst="bevel">
              <a:avLst>
                <a:gd name="adj" fmla="val 6408"/>
              </a:avLst>
            </a:prstGeom>
            <a:solidFill>
              <a:srgbClr val="7F7F7F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2000" b="1" dirty="0">
                  <a:solidFill>
                    <a:schemeClr val="tx1"/>
                  </a:solidFill>
                  <a:latin typeface="Arial"/>
                  <a:cs typeface="Arial"/>
                </a:rPr>
                <a:t>ICSI</a:t>
              </a:r>
            </a:p>
          </p:txBody>
        </p:sp>
        <p:sp>
          <p:nvSpPr>
            <p:cNvPr id="24" name="Bisel 23"/>
            <p:cNvSpPr/>
            <p:nvPr/>
          </p:nvSpPr>
          <p:spPr>
            <a:xfrm>
              <a:off x="8693263" y="5229807"/>
              <a:ext cx="2503086" cy="1367465"/>
            </a:xfrm>
            <a:prstGeom prst="bevel">
              <a:avLst>
                <a:gd name="adj" fmla="val 6408"/>
              </a:avLst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>
                <a:defRPr/>
              </a:pPr>
              <a:r>
                <a:rPr lang="en-GB" sz="2000" b="1" dirty="0" err="1">
                  <a:solidFill>
                    <a:schemeClr val="tx1"/>
                  </a:solidFill>
                  <a:latin typeface="Arial"/>
                  <a:ea typeface="Verdana" pitchFamily="-65" charset="0"/>
                  <a:cs typeface="Arial"/>
                </a:rPr>
                <a:t>Separación</a:t>
              </a:r>
              <a:r>
                <a:rPr lang="en-GB" sz="2000" b="1" dirty="0">
                  <a:solidFill>
                    <a:schemeClr val="tx1"/>
                  </a:solidFill>
                  <a:latin typeface="Arial"/>
                  <a:ea typeface="Verdana" pitchFamily="-65" charset="0"/>
                  <a:cs typeface="Arial"/>
                </a:rPr>
                <a:t> </a:t>
              </a:r>
              <a:r>
                <a:rPr lang="en-GB" sz="2000" b="1" dirty="0" err="1">
                  <a:solidFill>
                    <a:schemeClr val="tx1"/>
                  </a:solidFill>
                  <a:latin typeface="Arial"/>
                  <a:ea typeface="Verdana" pitchFamily="-65" charset="0"/>
                  <a:cs typeface="Arial"/>
                </a:rPr>
                <a:t>espermática</a:t>
              </a:r>
              <a:endParaRPr lang="en-GB" sz="2000" b="1" dirty="0">
                <a:solidFill>
                  <a:schemeClr val="tx1"/>
                </a:solidFill>
                <a:latin typeface="Arial"/>
                <a:ea typeface="Verdana" pitchFamily="-65" charset="0"/>
                <a:cs typeface="Arial"/>
              </a:endParaRPr>
            </a:p>
          </p:txBody>
        </p:sp>
      </p:grpSp>
      <p:sp>
        <p:nvSpPr>
          <p:cNvPr id="21514" name="CuadroTexto 17"/>
          <p:cNvSpPr txBox="1">
            <a:spLocks noChangeArrowheads="1"/>
          </p:cNvSpPr>
          <p:nvPr/>
        </p:nvSpPr>
        <p:spPr bwMode="auto">
          <a:xfrm>
            <a:off x="1907704" y="3542854"/>
            <a:ext cx="4715272" cy="14934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4291" tIns="32146" rIns="64291" bIns="32146">
            <a:prstTxWarp prst="textNoShape">
              <a:avLst/>
            </a:prstTxWarp>
            <a:spAutoFit/>
          </a:bodyPr>
          <a:lstStyle/>
          <a:p>
            <a:pPr algn="ctr">
              <a:buClr>
                <a:srgbClr val="C4FF1E"/>
              </a:buClr>
            </a:pPr>
            <a:r>
              <a:rPr lang="es-ES_tradnl" sz="3100" b="1" dirty="0"/>
              <a:t>Biotecnología de la reproducción en</a:t>
            </a:r>
          </a:p>
          <a:p>
            <a:pPr algn="ctr">
              <a:buClr>
                <a:srgbClr val="C4FF1E"/>
              </a:buClr>
            </a:pPr>
            <a:r>
              <a:rPr lang="es-ES_tradnl" sz="3100" b="1" dirty="0"/>
              <a:t> ganado porcino</a:t>
            </a:r>
          </a:p>
        </p:txBody>
      </p:sp>
    </p:spTree>
    <p:extLst>
      <p:ext uri="{BB962C8B-B14F-4D97-AF65-F5344CB8AC3E}">
        <p14:creationId xmlns:p14="http://schemas.microsoft.com/office/powerpoint/2010/main" val="422248256"/>
      </p:ext>
    </p:extLst>
  </p:cSld>
  <p:clrMapOvr>
    <a:masterClrMapping/>
  </p:clrMapOvr>
  <p:transition xmlns:p14="http://schemas.microsoft.com/office/powerpoint/2010/main" spd="med">
    <p:wip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9 Imagen" descr="Fondo diapos OBJETIVO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915" y="0"/>
            <a:ext cx="9144000" cy="6858000"/>
          </a:xfrm>
          <a:prstGeom prst="rect">
            <a:avLst/>
          </a:prstGeom>
        </p:spPr>
      </p:pic>
      <p:sp>
        <p:nvSpPr>
          <p:cNvPr id="6" name="5 CuadroTexto"/>
          <p:cNvSpPr txBox="1"/>
          <p:nvPr/>
        </p:nvSpPr>
        <p:spPr>
          <a:xfrm>
            <a:off x="827584" y="2163628"/>
            <a:ext cx="784887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s-ES" sz="2000" b="1" dirty="0" smtClean="0"/>
              <a:t>Implementación de la transferencia de embriones en porcino: embriones refrigerados y vitrificados. </a:t>
            </a:r>
            <a:r>
              <a:rPr lang="es-ES" sz="2000" b="1" dirty="0" err="1" smtClean="0"/>
              <a:t>Transcriptóma</a:t>
            </a:r>
            <a:r>
              <a:rPr lang="es-ES" sz="2000" b="1" dirty="0" smtClean="0"/>
              <a:t>, </a:t>
            </a:r>
            <a:r>
              <a:rPr lang="es-ES" sz="2000" b="1" dirty="0" err="1" smtClean="0"/>
              <a:t>metaboloma</a:t>
            </a:r>
            <a:r>
              <a:rPr lang="es-ES" sz="2000" b="1" dirty="0" smtClean="0"/>
              <a:t>, </a:t>
            </a:r>
            <a:r>
              <a:rPr lang="es-ES" sz="2000" b="1" dirty="0" err="1" smtClean="0"/>
              <a:t>secretoma</a:t>
            </a:r>
            <a:r>
              <a:rPr lang="es-ES" sz="2000" b="1" dirty="0" smtClean="0"/>
              <a:t>.</a:t>
            </a:r>
          </a:p>
          <a:p>
            <a:endParaRPr lang="es-ES" sz="2000" b="1" dirty="0" smtClean="0"/>
          </a:p>
          <a:p>
            <a:pPr marL="342900" indent="-342900">
              <a:buFont typeface="+mj-lt"/>
              <a:buAutoNum type="arabicPeriod"/>
            </a:pPr>
            <a:r>
              <a:rPr lang="es-ES" sz="2000" b="1" dirty="0" err="1" smtClean="0"/>
              <a:t>Biomarcadores</a:t>
            </a:r>
            <a:r>
              <a:rPr lang="es-ES" sz="2000" b="1" dirty="0" smtClean="0"/>
              <a:t> de fertilidad en el verraco: Integridad del DNA nuclear; </a:t>
            </a:r>
            <a:r>
              <a:rPr lang="es-ES" sz="2000" b="1" dirty="0" err="1"/>
              <a:t>p</a:t>
            </a:r>
            <a:r>
              <a:rPr lang="es-ES" sz="2000" b="1" dirty="0" err="1" smtClean="0"/>
              <a:t>roteómica</a:t>
            </a:r>
            <a:r>
              <a:rPr lang="es-ES" sz="2000" b="1" dirty="0" smtClean="0"/>
              <a:t> del plasma seminal; citoquinas.</a:t>
            </a:r>
          </a:p>
          <a:p>
            <a:endParaRPr lang="es-ES" sz="2000" b="1" dirty="0" smtClean="0"/>
          </a:p>
          <a:p>
            <a:pPr marL="342900" indent="-342900">
              <a:buFont typeface="+mj-lt"/>
              <a:buAutoNum type="arabicPeriod"/>
            </a:pPr>
            <a:r>
              <a:rPr lang="es-ES" sz="2000" b="1" dirty="0" smtClean="0"/>
              <a:t>Generación de células humanas funcionales en órganos de cerdo mediante el sistema complementación de </a:t>
            </a:r>
            <a:r>
              <a:rPr lang="es-ES" sz="2000" b="1" dirty="0" err="1" smtClean="0"/>
              <a:t>blastocistos</a:t>
            </a:r>
            <a:r>
              <a:rPr lang="es-ES" sz="2000" b="1" dirty="0" smtClean="0"/>
              <a:t> </a:t>
            </a:r>
            <a:r>
              <a:rPr lang="es-ES" sz="2000" b="1" dirty="0" err="1" smtClean="0"/>
              <a:t>interespecie</a:t>
            </a:r>
            <a:r>
              <a:rPr lang="es-ES" sz="2000" b="1" dirty="0" smtClean="0"/>
              <a:t> (CRISPR/Cas9 + </a:t>
            </a:r>
            <a:r>
              <a:rPr lang="es-ES" sz="2000" b="1" dirty="0" err="1" smtClean="0"/>
              <a:t>hIPSC</a:t>
            </a:r>
            <a:r>
              <a:rPr lang="es-ES" sz="2000" b="1" dirty="0" smtClean="0"/>
              <a:t>). Generación de cerdos resistentes a enfermedades mediante la edición del genoma utilizando la tecnología CRISPR/Cas9</a:t>
            </a:r>
            <a:endParaRPr lang="es-ES" sz="2000" b="1" dirty="0"/>
          </a:p>
        </p:txBody>
      </p:sp>
      <p:sp>
        <p:nvSpPr>
          <p:cNvPr id="7" name="6 CuadroTexto"/>
          <p:cNvSpPr txBox="1"/>
          <p:nvPr/>
        </p:nvSpPr>
        <p:spPr>
          <a:xfrm>
            <a:off x="1475656" y="220578"/>
            <a:ext cx="75608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 smtClean="0"/>
              <a:t>7; BIOTECNOLOGÍA</a:t>
            </a:r>
            <a:r>
              <a:rPr lang="es-ES" sz="2000" b="1" dirty="0"/>
              <a:t>. APLICACIONES SANITARIAS DE BIOCIENCIAS  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1544664" y="683404"/>
            <a:ext cx="6699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Tecnología y patología de la reproducción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1582168" y="1146230"/>
            <a:ext cx="74543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 smtClean="0"/>
              <a:t>Biología de la Reproducción</a:t>
            </a:r>
            <a:endParaRPr lang="es-ES" sz="1600" b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9 Imagen" descr="Fondo diapos PROYECTO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5 CuadroTexto"/>
          <p:cNvSpPr txBox="1"/>
          <p:nvPr/>
        </p:nvSpPr>
        <p:spPr>
          <a:xfrm>
            <a:off x="683568" y="2064905"/>
            <a:ext cx="7848872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s-ES" sz="2000" b="1" dirty="0" err="1"/>
              <a:t>Reproductive</a:t>
            </a:r>
            <a:r>
              <a:rPr lang="es-ES" sz="2000" b="1" dirty="0"/>
              <a:t> </a:t>
            </a:r>
            <a:r>
              <a:rPr lang="es-ES" sz="2000" b="1" dirty="0" err="1"/>
              <a:t>biotechnologies</a:t>
            </a:r>
            <a:r>
              <a:rPr lang="es-ES" sz="2000" b="1" dirty="0"/>
              <a:t> </a:t>
            </a:r>
            <a:r>
              <a:rPr lang="es-ES" sz="2000" b="1" dirty="0" err="1"/>
              <a:t>for</a:t>
            </a:r>
            <a:r>
              <a:rPr lang="es-ES" sz="2000" b="1" dirty="0"/>
              <a:t> </a:t>
            </a:r>
            <a:r>
              <a:rPr lang="es-ES" sz="2000" b="1" dirty="0" err="1"/>
              <a:t>livestock</a:t>
            </a:r>
            <a:r>
              <a:rPr lang="es-ES" sz="2000" b="1" dirty="0"/>
              <a:t> and human </a:t>
            </a:r>
            <a:r>
              <a:rPr lang="es-ES" sz="2000" b="1" dirty="0" err="1" smtClean="0"/>
              <a:t>health</a:t>
            </a:r>
            <a:r>
              <a:rPr lang="es-ES" sz="2000" b="1" dirty="0" smtClean="0"/>
              <a:t> (Grupos de Excelencia de la Región de Murcia. Fundación Séneca (19892</a:t>
            </a:r>
            <a:r>
              <a:rPr lang="es-ES" sz="2000" b="1" dirty="0"/>
              <a:t>/GERM/</a:t>
            </a:r>
            <a:r>
              <a:rPr lang="es-ES" sz="2000" b="1" dirty="0" smtClean="0"/>
              <a:t>15). </a:t>
            </a:r>
            <a:r>
              <a:rPr lang="es-ES" sz="2000" b="1" dirty="0" err="1" smtClean="0"/>
              <a:t>IPs</a:t>
            </a:r>
            <a:r>
              <a:rPr lang="es-ES" sz="2000" b="1" dirty="0" smtClean="0"/>
              <a:t>: </a:t>
            </a:r>
            <a:r>
              <a:rPr lang="es-ES" sz="2000" b="1" dirty="0"/>
              <a:t>Emilio A. </a:t>
            </a:r>
            <a:r>
              <a:rPr lang="es-ES" sz="2000" b="1" dirty="0" smtClean="0"/>
              <a:t>Martínez y Jordi Roca. 2016-2019. 200.000 €.</a:t>
            </a:r>
          </a:p>
          <a:p>
            <a:pPr marL="342900" indent="-342900">
              <a:buFont typeface="+mj-lt"/>
              <a:buAutoNum type="arabicPeriod"/>
            </a:pPr>
            <a:endParaRPr lang="es-ES" sz="2000" b="1" dirty="0" smtClean="0"/>
          </a:p>
          <a:p>
            <a:pPr marL="342900" indent="-342900">
              <a:buFont typeface="+mj-lt"/>
              <a:buAutoNum type="arabicPeriod"/>
            </a:pPr>
            <a:r>
              <a:rPr lang="es-ES" sz="2000" b="1" dirty="0"/>
              <a:t>Citoquinas seminales en verraco: Origen, transporte y su relación con la funcionalidad espermática y la fertilidad. </a:t>
            </a:r>
            <a:r>
              <a:rPr lang="es-ES" sz="2000" b="1" dirty="0" smtClean="0"/>
              <a:t>MINECO (</a:t>
            </a:r>
            <a:r>
              <a:rPr lang="es-ES" sz="2000" b="1" dirty="0"/>
              <a:t>AGL2015-69738-R)</a:t>
            </a:r>
            <a:r>
              <a:rPr lang="es-ES" sz="2000" b="1" dirty="0" smtClean="0"/>
              <a:t>. </a:t>
            </a:r>
            <a:r>
              <a:rPr lang="es-ES" sz="2000" b="1" dirty="0" err="1"/>
              <a:t>IPs</a:t>
            </a:r>
            <a:r>
              <a:rPr lang="es-ES" sz="2000" b="1" dirty="0"/>
              <a:t>: Jordi Roca </a:t>
            </a:r>
            <a:r>
              <a:rPr lang="es-ES" sz="2000" b="1" dirty="0" smtClean="0"/>
              <a:t>e </a:t>
            </a:r>
            <a:r>
              <a:rPr lang="es-ES" sz="2000" b="1" dirty="0"/>
              <a:t>Inmaculada </a:t>
            </a:r>
            <a:r>
              <a:rPr lang="es-ES" sz="2000" b="1" dirty="0" smtClean="0"/>
              <a:t>Parrilla. 2016-2019. 229.900 €.</a:t>
            </a:r>
          </a:p>
          <a:p>
            <a:endParaRPr lang="es-ES" sz="2000" b="1" dirty="0"/>
          </a:p>
          <a:p>
            <a:pPr marL="342900" indent="-342900">
              <a:buFont typeface="+mj-lt"/>
              <a:buAutoNum type="arabicPeriod"/>
            </a:pPr>
            <a:r>
              <a:rPr lang="es-ES" sz="2000" b="1" dirty="0" smtClean="0"/>
              <a:t>Implementación </a:t>
            </a:r>
            <a:r>
              <a:rPr lang="es-ES" sz="2000" b="1" dirty="0"/>
              <a:t>de un programa de transferencia no quirúrgica con embriones refrigerados en la especie porcina</a:t>
            </a:r>
            <a:r>
              <a:rPr lang="es-ES" sz="2000" b="1" dirty="0" smtClean="0"/>
              <a:t>. </a:t>
            </a:r>
            <a:r>
              <a:rPr lang="es-ES" sz="2000" b="1" dirty="0"/>
              <a:t>MINECO (AGL2015-69735-</a:t>
            </a:r>
            <a:r>
              <a:rPr lang="es-ES" sz="2000" b="1" dirty="0" smtClean="0"/>
              <a:t>R). </a:t>
            </a:r>
            <a:r>
              <a:rPr lang="es-ES" sz="2000" b="1" dirty="0" err="1" smtClean="0"/>
              <a:t>IPs</a:t>
            </a:r>
            <a:r>
              <a:rPr lang="es-ES" sz="2000" b="1" dirty="0" smtClean="0"/>
              <a:t>: Emilio A. Martínez y Mª Antonia Gil. 2016-2018. 193.600 €.</a:t>
            </a:r>
          </a:p>
          <a:p>
            <a:pPr marL="342900" indent="-342900">
              <a:buFont typeface="+mj-lt"/>
              <a:buAutoNum type="arabicPeriod"/>
            </a:pPr>
            <a:endParaRPr lang="es-ES" sz="2000" b="1" dirty="0"/>
          </a:p>
          <a:p>
            <a:pPr marL="342900" indent="-342900">
              <a:buFont typeface="+mj-lt"/>
              <a:buAutoNum type="arabicPeriod"/>
            </a:pPr>
            <a:endParaRPr lang="es-ES" sz="2000" b="1" dirty="0"/>
          </a:p>
          <a:p>
            <a:pPr marL="342900" indent="-342900">
              <a:buFont typeface="+mj-lt"/>
              <a:buAutoNum type="arabicPeriod"/>
            </a:pPr>
            <a:endParaRPr lang="es-ES" sz="2000" b="1" dirty="0"/>
          </a:p>
        </p:txBody>
      </p:sp>
      <p:sp>
        <p:nvSpPr>
          <p:cNvPr id="14" name="6 CuadroTexto"/>
          <p:cNvSpPr txBox="1"/>
          <p:nvPr/>
        </p:nvSpPr>
        <p:spPr>
          <a:xfrm>
            <a:off x="1475656" y="220578"/>
            <a:ext cx="75608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 smtClean="0"/>
              <a:t>7, BIOTECNOLOGÍA</a:t>
            </a:r>
            <a:r>
              <a:rPr lang="es-ES" sz="2000" b="1" dirty="0"/>
              <a:t>. APLICACIONES SANITARIAS DE BIOCIENCIAS  </a:t>
            </a:r>
          </a:p>
        </p:txBody>
      </p:sp>
      <p:sp>
        <p:nvSpPr>
          <p:cNvPr id="15" name="7 CuadroTexto"/>
          <p:cNvSpPr txBox="1"/>
          <p:nvPr/>
        </p:nvSpPr>
        <p:spPr>
          <a:xfrm>
            <a:off x="1544664" y="683404"/>
            <a:ext cx="6699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Tecnología y patología de la reproducción</a:t>
            </a:r>
          </a:p>
        </p:txBody>
      </p:sp>
      <p:sp>
        <p:nvSpPr>
          <p:cNvPr id="16" name="8 CuadroTexto"/>
          <p:cNvSpPr txBox="1"/>
          <p:nvPr/>
        </p:nvSpPr>
        <p:spPr>
          <a:xfrm>
            <a:off x="1582168" y="1146230"/>
            <a:ext cx="74543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 smtClean="0"/>
              <a:t>Biología de la Reproducción</a:t>
            </a:r>
            <a:endParaRPr lang="es-ES" sz="1600" b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9 Imagen" descr="Fondo diapos PUBLICACION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5 CuadroTexto"/>
          <p:cNvSpPr txBox="1"/>
          <p:nvPr/>
        </p:nvSpPr>
        <p:spPr>
          <a:xfrm>
            <a:off x="683568" y="2420888"/>
            <a:ext cx="784887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s-ES" b="1" dirty="0" err="1" smtClean="0"/>
              <a:t>Perez</a:t>
            </a:r>
            <a:r>
              <a:rPr lang="es-ES" b="1" dirty="0"/>
              <a:t>-Patiño C, Barranco I, Parrilla I, Valero ML, </a:t>
            </a:r>
            <a:r>
              <a:rPr lang="es-ES" b="1" dirty="0" err="1"/>
              <a:t>Martinez</a:t>
            </a:r>
            <a:r>
              <a:rPr lang="es-ES" b="1" dirty="0"/>
              <a:t> EA, </a:t>
            </a:r>
            <a:r>
              <a:rPr lang="es-ES" b="1" dirty="0" err="1"/>
              <a:t>Rodriguez-Martinez</a:t>
            </a:r>
            <a:r>
              <a:rPr lang="es-ES" b="1" dirty="0"/>
              <a:t> H, Roca J. 2016. </a:t>
            </a:r>
            <a:r>
              <a:rPr lang="es-ES" b="1" dirty="0" err="1"/>
              <a:t>Characterization</a:t>
            </a:r>
            <a:r>
              <a:rPr lang="es-ES" b="1" dirty="0"/>
              <a:t> of </a:t>
            </a:r>
            <a:r>
              <a:rPr lang="es-ES" b="1" dirty="0" err="1"/>
              <a:t>the</a:t>
            </a:r>
            <a:r>
              <a:rPr lang="es-ES" b="1" dirty="0"/>
              <a:t> </a:t>
            </a:r>
            <a:r>
              <a:rPr lang="es-ES" b="1" dirty="0" err="1"/>
              <a:t>porcine</a:t>
            </a:r>
            <a:r>
              <a:rPr lang="es-ES" b="1" dirty="0"/>
              <a:t> seminal plasma </a:t>
            </a:r>
            <a:r>
              <a:rPr lang="es-ES" b="1" dirty="0" err="1"/>
              <a:t>proteome</a:t>
            </a:r>
            <a:r>
              <a:rPr lang="es-ES" b="1" dirty="0"/>
              <a:t> </a:t>
            </a:r>
            <a:r>
              <a:rPr lang="es-ES" b="1" dirty="0" err="1"/>
              <a:t>comparing</a:t>
            </a:r>
            <a:r>
              <a:rPr lang="es-ES" b="1" dirty="0"/>
              <a:t> </a:t>
            </a:r>
            <a:r>
              <a:rPr lang="es-ES" b="1" dirty="0" err="1"/>
              <a:t>ejaculate</a:t>
            </a:r>
            <a:r>
              <a:rPr lang="es-ES" b="1" dirty="0"/>
              <a:t> </a:t>
            </a:r>
            <a:r>
              <a:rPr lang="es-ES" b="1" dirty="0" err="1"/>
              <a:t>portions</a:t>
            </a:r>
            <a:r>
              <a:rPr lang="es-ES" b="1" dirty="0"/>
              <a:t>. </a:t>
            </a:r>
            <a:r>
              <a:rPr lang="es-ES" b="1" dirty="0" err="1"/>
              <a:t>Journal</a:t>
            </a:r>
            <a:r>
              <a:rPr lang="es-ES" b="1" dirty="0"/>
              <a:t> of </a:t>
            </a:r>
            <a:r>
              <a:rPr lang="es-ES" b="1" dirty="0" err="1"/>
              <a:t>Proteomics</a:t>
            </a:r>
            <a:r>
              <a:rPr lang="es-ES" b="1" dirty="0"/>
              <a:t> 142: 15-23. IF: 3.87.</a:t>
            </a:r>
          </a:p>
          <a:p>
            <a:pPr marL="342900" indent="-342900">
              <a:buFont typeface="+mj-lt"/>
              <a:buAutoNum type="arabicPeriod"/>
            </a:pPr>
            <a:endParaRPr lang="es-ES" b="1" dirty="0" smtClean="0"/>
          </a:p>
          <a:p>
            <a:pPr marL="342900" indent="-342900">
              <a:buFont typeface="+mj-lt"/>
              <a:buAutoNum type="arabicPeriod"/>
            </a:pPr>
            <a:r>
              <a:rPr lang="es-ES" b="1" dirty="0" err="1" smtClean="0"/>
              <a:t>Martinez</a:t>
            </a:r>
            <a:r>
              <a:rPr lang="es-ES" b="1" dirty="0" smtClean="0"/>
              <a:t> </a:t>
            </a:r>
            <a:r>
              <a:rPr lang="es-ES" b="1" dirty="0"/>
              <a:t>EA, </a:t>
            </a:r>
            <a:r>
              <a:rPr lang="es-ES" b="1" dirty="0" err="1"/>
              <a:t>Martinez</a:t>
            </a:r>
            <a:r>
              <a:rPr lang="es-ES" b="1" dirty="0"/>
              <a:t> CA, </a:t>
            </a:r>
            <a:r>
              <a:rPr lang="es-ES" b="1" dirty="0" err="1"/>
              <a:t>Nohalez</a:t>
            </a:r>
            <a:r>
              <a:rPr lang="es-ES" b="1" dirty="0"/>
              <a:t> A, </a:t>
            </a:r>
            <a:r>
              <a:rPr lang="es-ES" b="1" dirty="0" err="1"/>
              <a:t>Sanchez</a:t>
            </a:r>
            <a:r>
              <a:rPr lang="es-ES" b="1" dirty="0"/>
              <a:t>-Osorio J, </a:t>
            </a:r>
            <a:r>
              <a:rPr lang="es-ES" b="1" dirty="0" err="1"/>
              <a:t>Vazquez</a:t>
            </a:r>
            <a:r>
              <a:rPr lang="es-ES" b="1" dirty="0"/>
              <a:t> JM, Roca J, Parrilla I, Gil MA, Cuello C. 2015. </a:t>
            </a:r>
            <a:r>
              <a:rPr lang="es-ES" b="1" dirty="0" err="1"/>
              <a:t>Nonsurgical</a:t>
            </a:r>
            <a:r>
              <a:rPr lang="es-ES" b="1" dirty="0"/>
              <a:t> </a:t>
            </a:r>
            <a:r>
              <a:rPr lang="es-ES" b="1" dirty="0" err="1"/>
              <a:t>deep</a:t>
            </a:r>
            <a:r>
              <a:rPr lang="es-ES" b="1" dirty="0"/>
              <a:t> </a:t>
            </a:r>
            <a:r>
              <a:rPr lang="es-ES" b="1" dirty="0" err="1"/>
              <a:t>uterine</a:t>
            </a:r>
            <a:r>
              <a:rPr lang="es-ES" b="1" dirty="0"/>
              <a:t> transfer of </a:t>
            </a:r>
            <a:r>
              <a:rPr lang="es-ES" b="1" dirty="0" err="1"/>
              <a:t>vitrified</a:t>
            </a:r>
            <a:r>
              <a:rPr lang="es-ES" b="1" dirty="0"/>
              <a:t>, in vivo-</a:t>
            </a:r>
            <a:r>
              <a:rPr lang="es-ES" b="1" dirty="0" err="1"/>
              <a:t>derived</a:t>
            </a:r>
            <a:r>
              <a:rPr lang="es-ES" b="1" dirty="0"/>
              <a:t>, </a:t>
            </a:r>
            <a:r>
              <a:rPr lang="es-ES" b="1" dirty="0" err="1"/>
              <a:t>porcine</a:t>
            </a:r>
            <a:r>
              <a:rPr lang="es-ES" b="1" dirty="0"/>
              <a:t> </a:t>
            </a:r>
            <a:r>
              <a:rPr lang="es-ES" b="1" dirty="0" err="1"/>
              <a:t>embryos</a:t>
            </a:r>
            <a:r>
              <a:rPr lang="es-ES" b="1" dirty="0"/>
              <a:t> </a:t>
            </a:r>
            <a:r>
              <a:rPr lang="es-ES" b="1" dirty="0" err="1"/>
              <a:t>is</a:t>
            </a:r>
            <a:r>
              <a:rPr lang="es-ES" b="1" dirty="0"/>
              <a:t> as </a:t>
            </a:r>
            <a:r>
              <a:rPr lang="es-ES" b="1" dirty="0" err="1"/>
              <a:t>effective</a:t>
            </a:r>
            <a:r>
              <a:rPr lang="es-ES" b="1" dirty="0"/>
              <a:t> as </a:t>
            </a:r>
            <a:r>
              <a:rPr lang="es-ES" b="1" dirty="0" err="1"/>
              <a:t>the</a:t>
            </a:r>
            <a:r>
              <a:rPr lang="es-ES" b="1" dirty="0"/>
              <a:t> default </a:t>
            </a:r>
            <a:r>
              <a:rPr lang="es-ES" b="1" dirty="0" err="1"/>
              <a:t>surgical</a:t>
            </a:r>
            <a:r>
              <a:rPr lang="es-ES" b="1" dirty="0"/>
              <a:t> </a:t>
            </a:r>
            <a:r>
              <a:rPr lang="es-ES" b="1" dirty="0" err="1"/>
              <a:t>approach</a:t>
            </a:r>
            <a:r>
              <a:rPr lang="es-ES" b="1" dirty="0"/>
              <a:t>. </a:t>
            </a:r>
            <a:r>
              <a:rPr lang="es-ES" b="1" dirty="0" err="1"/>
              <a:t>Scientific</a:t>
            </a:r>
            <a:r>
              <a:rPr lang="es-ES" b="1" dirty="0"/>
              <a:t> </a:t>
            </a:r>
            <a:r>
              <a:rPr lang="es-ES" b="1" dirty="0" err="1"/>
              <a:t>Reports</a:t>
            </a:r>
            <a:r>
              <a:rPr lang="es-ES" b="1" dirty="0"/>
              <a:t> 5:10587. IF: 5.23. </a:t>
            </a:r>
          </a:p>
          <a:p>
            <a:pPr marL="342900" indent="-342900">
              <a:buFont typeface="+mj-lt"/>
              <a:buAutoNum type="arabicPeriod"/>
            </a:pPr>
            <a:endParaRPr lang="es-ES" b="1" dirty="0" smtClean="0"/>
          </a:p>
          <a:p>
            <a:pPr marL="342900" indent="-342900">
              <a:buFont typeface="+mj-lt"/>
              <a:buAutoNum type="arabicPeriod"/>
            </a:pPr>
            <a:r>
              <a:rPr lang="es-ES" b="1" dirty="0" smtClean="0"/>
              <a:t>Cuello </a:t>
            </a:r>
            <a:r>
              <a:rPr lang="es-ES" b="1" dirty="0"/>
              <a:t>C, </a:t>
            </a:r>
            <a:r>
              <a:rPr lang="es-ES" b="1" dirty="0" err="1"/>
              <a:t>Martinez</a:t>
            </a:r>
            <a:r>
              <a:rPr lang="es-ES" b="1" dirty="0"/>
              <a:t> CA, </a:t>
            </a:r>
            <a:r>
              <a:rPr lang="es-ES" b="1" dirty="0" err="1"/>
              <a:t>Nohalez</a:t>
            </a:r>
            <a:r>
              <a:rPr lang="es-ES" b="1" dirty="0"/>
              <a:t> A, Parrilla I, Roca J, Gil MA, </a:t>
            </a:r>
            <a:r>
              <a:rPr lang="es-ES" b="1" dirty="0" err="1"/>
              <a:t>Martinez</a:t>
            </a:r>
            <a:r>
              <a:rPr lang="es-ES" b="1" dirty="0"/>
              <a:t> EA. 2016. </a:t>
            </a:r>
            <a:r>
              <a:rPr lang="es-ES" b="1" dirty="0" err="1"/>
              <a:t>Effective</a:t>
            </a:r>
            <a:r>
              <a:rPr lang="es-ES" b="1" dirty="0"/>
              <a:t> vitrification and </a:t>
            </a:r>
            <a:r>
              <a:rPr lang="es-ES" b="1" dirty="0" err="1"/>
              <a:t>warming</a:t>
            </a:r>
            <a:r>
              <a:rPr lang="es-ES" b="1" dirty="0"/>
              <a:t> of </a:t>
            </a:r>
            <a:r>
              <a:rPr lang="es-ES" b="1" dirty="0" err="1"/>
              <a:t>porcine</a:t>
            </a:r>
            <a:r>
              <a:rPr lang="es-ES" b="1" dirty="0"/>
              <a:t> </a:t>
            </a:r>
            <a:r>
              <a:rPr lang="es-ES" b="1" dirty="0" err="1"/>
              <a:t>embryos</a:t>
            </a:r>
            <a:r>
              <a:rPr lang="es-ES" b="1" dirty="0"/>
              <a:t> </a:t>
            </a:r>
            <a:r>
              <a:rPr lang="es-ES" b="1" dirty="0" err="1"/>
              <a:t>using</a:t>
            </a:r>
            <a:r>
              <a:rPr lang="es-ES" b="1" dirty="0"/>
              <a:t> a pH-</a:t>
            </a:r>
            <a:r>
              <a:rPr lang="es-ES" b="1" dirty="0" err="1"/>
              <a:t>stable</a:t>
            </a:r>
            <a:r>
              <a:rPr lang="es-ES" b="1" dirty="0"/>
              <a:t>, </a:t>
            </a:r>
            <a:r>
              <a:rPr lang="es-ES" b="1" dirty="0" err="1"/>
              <a:t>chemically</a:t>
            </a:r>
            <a:r>
              <a:rPr lang="es-ES" b="1" dirty="0"/>
              <a:t> </a:t>
            </a:r>
            <a:r>
              <a:rPr lang="es-ES" b="1" dirty="0" err="1"/>
              <a:t>defined</a:t>
            </a:r>
            <a:r>
              <a:rPr lang="es-ES" b="1" dirty="0"/>
              <a:t> médium. </a:t>
            </a:r>
            <a:r>
              <a:rPr lang="es-ES" b="1" dirty="0" err="1"/>
              <a:t>Scientific</a:t>
            </a:r>
            <a:r>
              <a:rPr lang="es-ES" b="1" dirty="0"/>
              <a:t> </a:t>
            </a:r>
            <a:r>
              <a:rPr lang="es-ES" b="1" dirty="0" err="1"/>
              <a:t>Reports</a:t>
            </a:r>
            <a:r>
              <a:rPr lang="es-ES" b="1" dirty="0"/>
              <a:t>. Aceptado. IF: 5.23.</a:t>
            </a:r>
          </a:p>
          <a:p>
            <a:pPr marL="342900" indent="-342900">
              <a:buFont typeface="+mj-lt"/>
              <a:buAutoNum type="arabicPeriod"/>
            </a:pPr>
            <a:endParaRPr lang="es-ES" b="1" dirty="0"/>
          </a:p>
        </p:txBody>
      </p:sp>
      <p:sp>
        <p:nvSpPr>
          <p:cNvPr id="11" name="6 CuadroTexto"/>
          <p:cNvSpPr txBox="1"/>
          <p:nvPr/>
        </p:nvSpPr>
        <p:spPr>
          <a:xfrm>
            <a:off x="1475656" y="220578"/>
            <a:ext cx="75608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 smtClean="0"/>
              <a:t>7, BIOTECNOLOGÍA</a:t>
            </a:r>
            <a:r>
              <a:rPr lang="es-ES" sz="2000" b="1" dirty="0"/>
              <a:t>. APLICACIONES SANITARIAS DE BIOCIENCIAS  </a:t>
            </a:r>
          </a:p>
        </p:txBody>
      </p:sp>
      <p:sp>
        <p:nvSpPr>
          <p:cNvPr id="12" name="7 CuadroTexto"/>
          <p:cNvSpPr txBox="1"/>
          <p:nvPr/>
        </p:nvSpPr>
        <p:spPr>
          <a:xfrm>
            <a:off x="1544664" y="683404"/>
            <a:ext cx="6699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Tecnología y patología de la reproducción</a:t>
            </a:r>
          </a:p>
        </p:txBody>
      </p:sp>
      <p:sp>
        <p:nvSpPr>
          <p:cNvPr id="13" name="8 CuadroTexto"/>
          <p:cNvSpPr txBox="1"/>
          <p:nvPr/>
        </p:nvSpPr>
        <p:spPr>
          <a:xfrm>
            <a:off x="1582168" y="1146230"/>
            <a:ext cx="74543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 smtClean="0"/>
              <a:t>Biología de la Reproducción</a:t>
            </a:r>
            <a:endParaRPr lang="es-ES" sz="1600" b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267</TotalTime>
  <Words>836</Words>
  <Application>Microsoft Macintosh PowerPoint</Application>
  <PresentationFormat>Presentación en pantalla (4:3)</PresentationFormat>
  <Paragraphs>69</Paragraphs>
  <Slides>5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Luis Garcia-Marcos</dc:creator>
  <cp:lastModifiedBy>reviewer .</cp:lastModifiedBy>
  <cp:revision>22</cp:revision>
  <dcterms:created xsi:type="dcterms:W3CDTF">2016-04-25T16:24:49Z</dcterms:created>
  <dcterms:modified xsi:type="dcterms:W3CDTF">2016-07-11T19:00:00Z</dcterms:modified>
</cp:coreProperties>
</file>