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</p:sldMasterIdLst>
  <p:notesMasterIdLst>
    <p:notesMasterId r:id="rId17"/>
  </p:notesMasterIdLst>
  <p:sldIdLst>
    <p:sldId id="265" r:id="rId4"/>
    <p:sldId id="450" r:id="rId5"/>
    <p:sldId id="438" r:id="rId6"/>
    <p:sldId id="402" r:id="rId7"/>
    <p:sldId id="443" r:id="rId8"/>
    <p:sldId id="436" r:id="rId9"/>
    <p:sldId id="439" r:id="rId10"/>
    <p:sldId id="441" r:id="rId11"/>
    <p:sldId id="449" r:id="rId12"/>
    <p:sldId id="437" r:id="rId13"/>
    <p:sldId id="447" r:id="rId14"/>
    <p:sldId id="448" r:id="rId15"/>
    <p:sldId id="45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B31"/>
    <a:srgbClr val="99CC00"/>
    <a:srgbClr val="CCFF66"/>
    <a:srgbClr val="FF9999"/>
    <a:srgbClr val="339933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737" autoAdjust="0"/>
  </p:normalViewPr>
  <p:slideViewPr>
    <p:cSldViewPr snapToGrid="0">
      <p:cViewPr>
        <p:scale>
          <a:sx n="100" d="100"/>
          <a:sy n="100" d="100"/>
        </p:scale>
        <p:origin x="-195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730479002624693E-2"/>
          <c:y val="3.1250000000000028E-2"/>
          <c:w val="0.67506184383202095"/>
          <c:h val="0.9687500000000005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878297244094489"/>
                  <c:y val="6.657997047244095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0399343832021007"/>
                  <c:y val="-0.21075393700787418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1097358923884565E-2"/>
                  <c:y val="8.9230807086614267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Val val="1"/>
            <c:showLeaderLines val="1"/>
          </c:dLbls>
          <c:cat>
            <c:strRef>
              <c:f>Hoja1!$A$2:$A$4</c:f>
              <c:strCache>
                <c:ptCount val="3"/>
                <c:pt idx="0">
                  <c:v>IP</c:v>
                </c:pt>
                <c:pt idx="1">
                  <c:v>IC</c:v>
                </c:pt>
                <c:pt idx="2">
                  <c:v>TECNICOS DE APOYO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</c:v>
                </c:pt>
                <c:pt idx="1">
                  <c:v>29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002077218731063"/>
          <c:y val="0.2967495445180085"/>
          <c:w val="0.24073681091374211"/>
          <c:h val="0.40650091096398272"/>
        </c:manualLayout>
      </c:layout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5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2550843977197274E-2"/>
                  <c:y val="-3.3115872437659453E-3"/>
                </c:manualLayout>
              </c:layout>
              <c:showVal val="1"/>
            </c:dLbl>
            <c:dLbl>
              <c:idx val="1"/>
              <c:layout>
                <c:manualLayout>
                  <c:x val="1.2550843977197274E-2"/>
                  <c:y val="-9.9347617312977986E-3"/>
                </c:manualLayout>
              </c:layout>
              <c:showVal val="1"/>
            </c:dLbl>
            <c:dLbl>
              <c:idx val="2"/>
              <c:layout>
                <c:manualLayout>
                  <c:x val="1.075786626616910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8.964888555140953E-3"/>
                  <c:y val="-3.3115872437659453E-3"/>
                </c:manualLayout>
              </c:layout>
              <c:showVal val="1"/>
            </c:dLbl>
            <c:dLbl>
              <c:idx val="4"/>
              <c:layout>
                <c:manualLayout>
                  <c:x val="8.964888555140953E-3"/>
                  <c:y val="-6.62317448753187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5.3789331330845605E-3"/>
                  <c:y val="-2.3181110706361602E-2"/>
                </c:manualLayout>
              </c:layout>
              <c:showVal val="1"/>
            </c:dLbl>
            <c:dLbl>
              <c:idx val="6"/>
              <c:layout>
                <c:manualLayout>
                  <c:x val="1.4343821688225504E-2"/>
                  <c:y val="-1.6557936218829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 baseline="0"/>
                </a:pPr>
                <a:endParaRPr lang="es-ES"/>
              </a:p>
            </c:txPr>
            <c:showVal val="1"/>
          </c:dLbls>
          <c:cat>
            <c:numRef>
              <c:f>Resumen!$B$3:$F$3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Resumen!$B$4:$F$4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27</c:v>
                </c:pt>
              </c:numCache>
            </c:numRef>
          </c:val>
        </c:ser>
        <c:dLbls>
          <c:showVal val="1"/>
        </c:dLbls>
        <c:shape val="box"/>
        <c:axId val="85614592"/>
        <c:axId val="85616128"/>
        <c:axId val="0"/>
      </c:bar3DChart>
      <c:catAx>
        <c:axId val="85614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 baseline="0"/>
            </a:pPr>
            <a:endParaRPr lang="es-ES"/>
          </a:p>
        </c:txPr>
        <c:crossAx val="85616128"/>
        <c:crosses val="autoZero"/>
        <c:auto val="1"/>
        <c:lblAlgn val="ctr"/>
        <c:lblOffset val="100"/>
      </c:catAx>
      <c:valAx>
        <c:axId val="85616128"/>
        <c:scaling>
          <c:orientation val="minMax"/>
        </c:scaling>
        <c:axPos val="l"/>
        <c:majorGridlines/>
        <c:numFmt formatCode="General" sourceLinked="1"/>
        <c:tickLblPos val="nextTo"/>
        <c:crossAx val="85614592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3708805540516325"/>
          <c:y val="1.2095932171345995E-2"/>
          <c:w val="0.66877752459065254"/>
          <c:h val="0.9334723730575968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704865762420076"/>
                  <c:y val="-0.11395344351902097"/>
                </c:manualLayout>
              </c:layout>
              <c:spPr/>
              <c:txPr>
                <a:bodyPr/>
                <a:lstStyle/>
                <a:p>
                  <a:pPr>
                    <a:defRPr sz="2800" b="1"/>
                  </a:pPr>
                  <a:endParaRPr lang="es-ES"/>
                </a:p>
              </c:txPr>
              <c:showVal val="1"/>
            </c:dLbl>
            <c:dLbl>
              <c:idx val="1"/>
              <c:layout>
                <c:manualLayout>
                  <c:x val="0.13215288541057718"/>
                  <c:y val="4.1992885782255546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Hoja1!$A$2:$A$3</c:f>
              <c:strCache>
                <c:ptCount val="2"/>
                <c:pt idx="0">
                  <c:v>FIS/NACIONALES</c:v>
                </c:pt>
                <c:pt idx="1">
                  <c:v>REGIONALES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456629055605058"/>
          <c:y val="0.79085323705479382"/>
          <c:w val="0.33905607857535791"/>
          <c:h val="0.15669613423055942"/>
        </c:manualLayout>
      </c:layout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BB6C-B781-4910-BF10-C98699D11835}" type="datetimeFigureOut">
              <a:rPr lang="es-ES" smtClean="0"/>
              <a:pPr/>
              <a:t>03/05/2016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42370-04FB-44CC-8E3B-8001EA70B9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Hemos estudiado marcadores</a:t>
            </a:r>
            <a:r>
              <a:rPr lang="es-ES" baseline="0" dirty="0" smtClean="0"/>
              <a:t> específicos de </a:t>
            </a:r>
            <a:r>
              <a:rPr lang="es-ES" baseline="0" dirty="0" err="1" smtClean="0"/>
              <a:t>subpoblaciones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Tregs</a:t>
            </a:r>
            <a:r>
              <a:rPr lang="es-ES" baseline="0" dirty="0" smtClean="0"/>
              <a:t>, tanto a nivel génico como por </a:t>
            </a:r>
            <a:r>
              <a:rPr lang="es-ES" baseline="0" dirty="0" err="1" smtClean="0"/>
              <a:t>citometría</a:t>
            </a:r>
            <a:r>
              <a:rPr lang="es-ES" baseline="0" dirty="0" smtClean="0"/>
              <a:t> de flujo y un set de 10 </a:t>
            </a:r>
            <a:r>
              <a:rPr lang="es-ES" baseline="0" dirty="0" err="1" smtClean="0"/>
              <a:t>miRNAs</a:t>
            </a:r>
            <a:r>
              <a:rPr lang="es-ES" baseline="0" dirty="0" smtClean="0"/>
              <a:t> en pacientes Tolerantes vs no-Tolerantes. Al final hemos encontrado algunos elementos diferenciadores entre ambos grupos que han quedado agrupados (como podemos ver en el </a:t>
            </a:r>
            <a:r>
              <a:rPr lang="es-ES" baseline="0" dirty="0" err="1" smtClean="0"/>
              <a:t>Heat-map</a:t>
            </a:r>
            <a:r>
              <a:rPr lang="es-ES" baseline="0" dirty="0" smtClean="0"/>
              <a:t>) en 2 principales </a:t>
            </a:r>
            <a:r>
              <a:rPr lang="es-ES" baseline="0" dirty="0" err="1" smtClean="0"/>
              <a:t>clusters</a:t>
            </a:r>
            <a:r>
              <a:rPr lang="es-ES" baseline="0" dirty="0" smtClean="0"/>
              <a:t>: el “</a:t>
            </a:r>
            <a:r>
              <a:rPr lang="es-ES" baseline="0" dirty="0" err="1" smtClean="0"/>
              <a:t>cluster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miRNAs</a:t>
            </a:r>
            <a:r>
              <a:rPr lang="es-ES" baseline="0" dirty="0" smtClean="0"/>
              <a:t>” y un </a:t>
            </a:r>
            <a:r>
              <a:rPr lang="es-ES" baseline="0" dirty="0" err="1" smtClean="0"/>
              <a:t>claster</a:t>
            </a:r>
            <a:r>
              <a:rPr lang="es-ES" baseline="0" dirty="0" smtClean="0"/>
              <a:t> de “marcadores de células </a:t>
            </a:r>
            <a:r>
              <a:rPr lang="es-ES" baseline="0" dirty="0" err="1" smtClean="0"/>
              <a:t>Treg</a:t>
            </a:r>
            <a:r>
              <a:rPr lang="es-ES" baseline="0" dirty="0" smtClean="0"/>
              <a:t> de memoria activadas”. Además, ambos </a:t>
            </a:r>
            <a:r>
              <a:rPr lang="es-ES" baseline="0" dirty="0" err="1" smtClean="0"/>
              <a:t>clusters</a:t>
            </a:r>
            <a:r>
              <a:rPr lang="es-ES" baseline="0" dirty="0" smtClean="0"/>
              <a:t> </a:t>
            </a:r>
            <a:r>
              <a:rPr lang="es-ES" baseline="0" smtClean="0"/>
              <a:t>aparecen correlacionados (r=0.477; p &lt; 0.05).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53C2-FB2D-4A73-9D81-CF263FC3074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CFD2E-306A-49A8-99CF-26AE2A4420F0}" type="slidenum">
              <a:rPr lang="es-ES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5BF8-9935-4780-BE60-76BF5A900C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CA8CB-8141-4729-A75D-15CD69FCB3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7A2F-B9F5-4F6E-A9F7-EC34793496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2BDEB-D7B5-4F26-8176-81384E82DC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620D-50BD-4E63-B0D6-170F0762814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E544-E386-450D-8046-A543734490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4674-458A-417A-A380-55A115F26F4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1DB1-A09C-4297-95A3-5B546D36CAC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96561-A882-48DD-9AAC-2910EEB253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0D2A-E762-4BEE-B6B7-1F26820DB0A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71ED-1BAC-4B0D-AE65-BB226DE2F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79E76-85D4-42B9-B4A7-BA160BC705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5B2A-FF4A-4075-ABDC-4406A170DB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AA7D1-7BC3-4548-A8CE-1B12246B1E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6C36-C7FB-4B58-8F03-1941348DB01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4C9A-0A3F-422B-AD64-FC5507D168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D5C-BDA8-43E0-9207-DD6D6907220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B0AF-A226-4069-948A-C478B47CB7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CC5A-08F4-4708-B78F-AF2CBDDA51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F21B-583E-4D4C-AC2F-B7BDC23D7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3E759-7E26-44AA-B171-03C8F7EA97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CE90-2B08-4274-86F9-0CE03C3C33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A253-4F1F-4E0E-977E-1CD84FAE23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A9F-24F0-4BC0-9F12-93BCF3DA37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447F-5763-47EE-9221-38B580B884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C454-AADF-4151-84F4-96C0A778F5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60E1-2663-4524-B08D-92F265B75F8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0212-EA31-416F-8F09-3360014E48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509C9-F3E0-4878-A05F-1899676D7C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3DCB-A73F-4392-9EC4-00A5D4708E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AD0B-9A9C-4890-98C4-6576246BE9C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2DC53-D2E9-4839-B39A-38A3ED6208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EA166-45FA-496A-94C8-559A485651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7947-78DC-4964-ABFD-CB184B7B3B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6352-06C1-4455-9E0E-3D261448B4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85B4-0491-422E-B12E-6F31C2ED6A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602A-40DA-43C2-B859-226DFE226A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29CB1D-7CF9-4600-9E1D-3B2C0B0B30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49E6F86-EEDB-46B2-AA7A-FD60EADC35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91323F6-CCC7-4C18-BFB9-D492E00130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876925" y="525779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ÁREA 3</a:t>
            </a:r>
            <a:endParaRPr lang="es-E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doni MT Black" pitchFamily="18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" name="9 Grupo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11266" name="Picture 2" descr="EAACI_0009_0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68" name="Picture 4" descr="http://www.uromurcia.es/wp/wp-content/uploads/2013/10/Logo-Morales-Meseguer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contrast="-10000"/>
                </a:blip>
                <a:srcRect/>
                <a:stretch>
                  <a:fillRect/>
                </a:stretch>
              </p:blipFill>
              <p:spPr bwMode="auto">
                <a:xfrm>
                  <a:off x="924047" y="4867276"/>
                  <a:ext cx="2333503" cy="129087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" name="8 Imagen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rcRect/>
              <a:stretch>
                <a:fillRect/>
              </a:stretch>
            </p:blipFill>
            <p:spPr bwMode="auto">
              <a:xfrm>
                <a:off x="2695575" y="2020335"/>
                <a:ext cx="4147935" cy="2926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10 CuadroTexto"/>
            <p:cNvSpPr txBox="1"/>
            <p:nvPr/>
          </p:nvSpPr>
          <p:spPr>
            <a:xfrm>
              <a:off x="5770186" y="3952875"/>
              <a:ext cx="2995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600325" y="771525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LINEA INVESTIGACION: DONACION Y TRASPLANTE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43550" y="4438649"/>
            <a:ext cx="33941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>
                <a:solidFill>
                  <a:srgbClr val="FF0000"/>
                </a:solidFill>
              </a:rPr>
              <a:t>Departamento de Cirugia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(Jefe: </a:t>
            </a:r>
            <a:r>
              <a:rPr lang="es-ES" b="1" dirty="0" err="1" smtClean="0">
                <a:solidFill>
                  <a:srgbClr val="FF0000"/>
                </a:solidFill>
              </a:rPr>
              <a:t>Prof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</a:t>
            </a:r>
            <a:r>
              <a:rPr lang="es-ES" b="1" dirty="0" smtClean="0">
                <a:solidFill>
                  <a:srgbClr val="FF0000"/>
                </a:solidFill>
              </a:rPr>
              <a:t>. Parrilla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s-ES" u="sng" dirty="0" err="1" smtClean="0">
                <a:solidFill>
                  <a:srgbClr val="FF0000"/>
                </a:solidFill>
              </a:rPr>
              <a:t>Seccion</a:t>
            </a:r>
            <a:r>
              <a:rPr lang="es-ES" u="sng" dirty="0" smtClean="0">
                <a:solidFill>
                  <a:srgbClr val="FF0000"/>
                </a:solidFill>
              </a:rPr>
              <a:t> de  Trasplantes (CIR)</a:t>
            </a:r>
          </a:p>
          <a:p>
            <a:r>
              <a:rPr lang="es-ES" sz="1400" dirty="0" err="1" smtClean="0">
                <a:solidFill>
                  <a:srgbClr val="FF0000"/>
                </a:solidFill>
              </a:rPr>
              <a:t>P.Ramirez</a:t>
            </a:r>
            <a:r>
              <a:rPr lang="es-ES" sz="14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s-ES" sz="1400" dirty="0" err="1" smtClean="0">
                <a:solidFill>
                  <a:srgbClr val="FF0000"/>
                </a:solidFill>
              </a:rPr>
              <a:t>R.Robles</a:t>
            </a:r>
            <a:r>
              <a:rPr lang="es-ES" sz="1400" dirty="0" smtClean="0">
                <a:solidFill>
                  <a:srgbClr val="FF0000"/>
                </a:solidFill>
              </a:rPr>
              <a:t>, </a:t>
            </a:r>
            <a:r>
              <a:rPr lang="es-ES" sz="1400" dirty="0" err="1" smtClean="0">
                <a:solidFill>
                  <a:srgbClr val="FF0000"/>
                </a:solidFill>
              </a:rPr>
              <a:t>F.Sanchez</a:t>
            </a:r>
            <a:r>
              <a:rPr lang="es-ES" sz="1400" dirty="0" smtClean="0">
                <a:solidFill>
                  <a:srgbClr val="FF0000"/>
                </a:solidFill>
              </a:rPr>
              <a:t> Bueno</a:t>
            </a:r>
          </a:p>
          <a:p>
            <a:r>
              <a:rPr lang="es-ES" sz="1400" dirty="0" err="1" smtClean="0">
                <a:solidFill>
                  <a:srgbClr val="FF0000"/>
                </a:solidFill>
              </a:rPr>
              <a:t>Ciruj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extract</a:t>
            </a:r>
            <a:r>
              <a:rPr lang="es-ES" sz="1400" dirty="0" smtClean="0">
                <a:solidFill>
                  <a:srgbClr val="FF0000"/>
                </a:solidFill>
              </a:rPr>
              <a:t>: JM Rodriguez</a:t>
            </a:r>
          </a:p>
          <a:p>
            <a:r>
              <a:rPr lang="es-ES" sz="1400" dirty="0" smtClean="0">
                <a:solidFill>
                  <a:srgbClr val="FF0000"/>
                </a:solidFill>
              </a:rPr>
              <a:t>                 </a:t>
            </a:r>
            <a:r>
              <a:rPr lang="es-ES" sz="1400" dirty="0" err="1" smtClean="0">
                <a:solidFill>
                  <a:srgbClr val="FF0000"/>
                </a:solidFill>
              </a:rPr>
              <a:t>A.Rios</a:t>
            </a:r>
            <a:r>
              <a:rPr lang="es-ES" sz="1400" dirty="0" smtClean="0">
                <a:solidFill>
                  <a:srgbClr val="FF0000"/>
                </a:solidFill>
              </a:rPr>
              <a:t>, JA </a:t>
            </a:r>
            <a:r>
              <a:rPr lang="es-ES" sz="1400" dirty="0" err="1" smtClean="0">
                <a:solidFill>
                  <a:srgbClr val="FF0000"/>
                </a:solidFill>
              </a:rPr>
              <a:t>Fdez</a:t>
            </a:r>
            <a:endParaRPr lang="es-ES" sz="1400" dirty="0" smtClean="0">
              <a:solidFill>
                <a:srgbClr val="FF0000"/>
              </a:solidFill>
            </a:endParaRPr>
          </a:p>
          <a:p>
            <a:r>
              <a:rPr lang="es-ES" sz="1400" dirty="0" err="1" smtClean="0">
                <a:solidFill>
                  <a:srgbClr val="FF0000"/>
                </a:solidFill>
              </a:rPr>
              <a:t>P.Cascales</a:t>
            </a:r>
            <a:endParaRPr lang="es-ES" sz="1400" dirty="0" smtClean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42975" y="6029325"/>
            <a:ext cx="3889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Unidad de Trasplante </a:t>
            </a:r>
            <a:r>
              <a:rPr lang="es-ES" sz="1200" dirty="0" err="1" smtClean="0"/>
              <a:t>Hepatico</a:t>
            </a:r>
            <a:r>
              <a:rPr lang="es-ES" sz="1200" dirty="0" smtClean="0"/>
              <a:t>: </a:t>
            </a:r>
            <a:r>
              <a:rPr lang="es-ES" sz="1200" b="1" dirty="0" smtClean="0">
                <a:solidFill>
                  <a:srgbClr val="FF0000"/>
                </a:solidFill>
              </a:rPr>
              <a:t>JA PONS</a:t>
            </a:r>
            <a:r>
              <a:rPr lang="es-ES" sz="1200" b="1" dirty="0" smtClean="0"/>
              <a:t>, </a:t>
            </a:r>
            <a:r>
              <a:rPr lang="es-ES" sz="1200" b="1" dirty="0" smtClean="0">
                <a:solidFill>
                  <a:srgbClr val="FF0000"/>
                </a:solidFill>
              </a:rPr>
              <a:t>F.ACOSTA</a:t>
            </a:r>
          </a:p>
          <a:p>
            <a:r>
              <a:rPr lang="es-ES" sz="1200" b="1" dirty="0" smtClean="0">
                <a:solidFill>
                  <a:srgbClr val="FF0000"/>
                </a:solidFill>
              </a:rPr>
              <a:t>       Laura M. </a:t>
            </a:r>
            <a:r>
              <a:rPr lang="es-ES" sz="1200" b="1" dirty="0" err="1" smtClean="0">
                <a:solidFill>
                  <a:srgbClr val="FF0000"/>
                </a:solidFill>
              </a:rPr>
              <a:t>Alarcon</a:t>
            </a:r>
            <a:r>
              <a:rPr lang="es-ES" sz="1200" b="1" dirty="0" smtClean="0">
                <a:solidFill>
                  <a:srgbClr val="FF0000"/>
                </a:solidFill>
              </a:rPr>
              <a:t>, </a:t>
            </a:r>
            <a:r>
              <a:rPr lang="es-ES" sz="1200" b="1" dirty="0" err="1" smtClean="0">
                <a:solidFill>
                  <a:srgbClr val="FF0000"/>
                </a:solidFill>
              </a:rPr>
              <a:t>Rocio</a:t>
            </a:r>
            <a:r>
              <a:rPr lang="es-ES" sz="1200" b="1" dirty="0" smtClean="0">
                <a:solidFill>
                  <a:srgbClr val="FF0000"/>
                </a:solidFill>
              </a:rPr>
              <a:t> </a:t>
            </a:r>
            <a:r>
              <a:rPr lang="es-ES" sz="1200" b="1" dirty="0" err="1" smtClean="0">
                <a:solidFill>
                  <a:srgbClr val="FF0000"/>
                </a:solidFill>
              </a:rPr>
              <a:t>Gonzalez</a:t>
            </a:r>
            <a:endParaRPr lang="es-ES" sz="12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057525" y="1704975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Area 3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24304" y="865534"/>
            <a:ext cx="70314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Ensayo cl</a:t>
            </a: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í</a:t>
            </a: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nico exploratorio, </a:t>
            </a:r>
            <a:r>
              <a:rPr kumimoji="0" lang="es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multic</a:t>
            </a:r>
            <a:r>
              <a:rPr kumimoji="0" lang="es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é</a:t>
            </a:r>
            <a:r>
              <a:rPr kumimoji="0" lang="es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ntrico</a:t>
            </a: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(8 CENTROS), </a:t>
            </a:r>
            <a:r>
              <a:rPr kumimoji="0" lang="es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aleatorizado</a:t>
            </a: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, abierto, controlado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nclusi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 de un total de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250 pacientes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con trasplante hep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tico de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novo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. Cada centro incluir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un 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í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nimo de 30 pacientes.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CENTRO COORDINADOR: IMIB-ARRIXACA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Calibri" pitchFamily="34" charset="0"/>
                <a:ea typeface="MS Mincho" pitchFamily="49" charset="-128"/>
                <a:cs typeface="Times New Roman" pitchFamily="18" charset="0"/>
              </a:rPr>
              <a:t>ESTUDIOS CITOMETRIA SUBPOBLACIONES BASAL/TEST  (PAMPLONA)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ESTUDIOS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GENETICOS EN SANGRE Y TEJ HEPATICO (IMIB-ARRIXACA)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2931" t="22629" r="3987" b="11853"/>
          <a:stretch>
            <a:fillRect/>
          </a:stretch>
        </p:blipFill>
        <p:spPr bwMode="auto">
          <a:xfrm>
            <a:off x="3405352" y="3558221"/>
            <a:ext cx="4966138" cy="293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210146"/>
          </a:xfrm>
          <a:solidFill>
            <a:schemeClr val="accent1"/>
          </a:solidFill>
        </p:spPr>
        <p:txBody>
          <a:bodyPr/>
          <a:lstStyle/>
          <a:p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PROYECTO 3 ACTIVO ( FIS) </a:t>
            </a:r>
            <a:r>
              <a:rPr lang="es-ES" sz="1800" b="1" dirty="0" smtClean="0"/>
              <a:t>Utilidad  Pronostica de las CTCs y del PET-TAC en pacientes con </a:t>
            </a:r>
            <a:r>
              <a:rPr lang="es-ES" sz="1800" b="1" dirty="0" err="1" smtClean="0"/>
              <a:t>Hepatocarcinoma</a:t>
            </a:r>
            <a:r>
              <a:rPr lang="es-ES" sz="1800" b="1" dirty="0" smtClean="0"/>
              <a:t> en espera de trasplante.</a:t>
            </a:r>
            <a:r>
              <a:rPr lang="es-ES" sz="1800" dirty="0" smtClean="0"/>
              <a:t> </a:t>
            </a:r>
            <a:br>
              <a:rPr lang="es-ES" sz="1800" dirty="0" smtClean="0"/>
            </a:br>
            <a:r>
              <a:rPr lang="es-ES" sz="1800" b="1" dirty="0" smtClean="0"/>
              <a:t>FIS</a:t>
            </a:r>
            <a:r>
              <a:rPr lang="es-ES" sz="1800" dirty="0" smtClean="0"/>
              <a:t> PI13/01195 </a:t>
            </a:r>
            <a:r>
              <a:rPr lang="es-ES" sz="1600" dirty="0" smtClean="0"/>
              <a:t>Enero 2014-Diciembre 2016.     45.980 euros. IP </a:t>
            </a:r>
            <a:r>
              <a:rPr lang="es-ES" sz="1600" dirty="0" err="1" smtClean="0"/>
              <a:t>P.Ramirez</a:t>
            </a:r>
            <a:r>
              <a:rPr lang="es-ES" sz="1800" dirty="0" smtClean="0"/>
              <a:t/>
            </a:r>
            <a:br>
              <a:rPr lang="es-ES" sz="1800" dirty="0" smtClean="0"/>
            </a:br>
            <a:endParaRPr lang="es-ES" sz="1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700808"/>
            <a:ext cx="216024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000000"/>
                </a:solidFill>
              </a:rPr>
              <a:t>OBJETIVOS:</a:t>
            </a:r>
          </a:p>
          <a:p>
            <a:endParaRPr lang="es-ES" sz="1000" b="1" dirty="0" smtClean="0">
              <a:solidFill>
                <a:srgbClr val="000000"/>
              </a:solidFill>
            </a:endParaRPr>
          </a:p>
          <a:p>
            <a:r>
              <a:rPr lang="es-ES" sz="1000" dirty="0" smtClean="0">
                <a:solidFill>
                  <a:srgbClr val="000000"/>
                </a:solidFill>
              </a:rPr>
              <a:t>1. Demostrar la eficacia de una </a:t>
            </a:r>
            <a:r>
              <a:rPr lang="es-ES" sz="1000" b="1" dirty="0" smtClean="0">
                <a:solidFill>
                  <a:srgbClr val="000000"/>
                </a:solidFill>
              </a:rPr>
              <a:t>nueva técnica de biopsia liquida </a:t>
            </a:r>
            <a:r>
              <a:rPr lang="es-ES" sz="1000" dirty="0" smtClean="0">
                <a:solidFill>
                  <a:srgbClr val="000000"/>
                </a:solidFill>
              </a:rPr>
              <a:t>en pacientes con CHC en lista de espera para trasplante hepático</a:t>
            </a:r>
          </a:p>
          <a:p>
            <a:endParaRPr lang="es-ES" sz="1000" dirty="0" smtClean="0">
              <a:solidFill>
                <a:srgbClr val="000000"/>
              </a:solidFill>
            </a:endParaRPr>
          </a:p>
          <a:p>
            <a:r>
              <a:rPr lang="es-ES" sz="1000" dirty="0" smtClean="0">
                <a:solidFill>
                  <a:srgbClr val="000000"/>
                </a:solidFill>
              </a:rPr>
              <a:t>2. Correlacionar los niveles de </a:t>
            </a:r>
            <a:r>
              <a:rPr lang="es-ES" sz="1000" b="1" dirty="0" smtClean="0">
                <a:solidFill>
                  <a:srgbClr val="000000"/>
                </a:solidFill>
              </a:rPr>
              <a:t>CTCs  con RECIDIVA</a:t>
            </a:r>
            <a:endParaRPr lang="es-ES" sz="1000" dirty="0" smtClean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43808" y="1700808"/>
            <a:ext cx="583264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000000"/>
                </a:solidFill>
              </a:rPr>
              <a:t>PACIENTES Y MÉTODOS:</a:t>
            </a:r>
          </a:p>
          <a:p>
            <a:endParaRPr lang="es-ES" sz="1000" b="1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s-ES" sz="1000" dirty="0" smtClean="0">
                <a:solidFill>
                  <a:srgbClr val="000000"/>
                </a:solidFill>
              </a:rPr>
              <a:t>24 Pacientes con HCC sobre cirrosis hepática incluidos en lista de espera de TOH bajo criterios de Milán.</a:t>
            </a:r>
          </a:p>
          <a:p>
            <a:pPr algn="just">
              <a:buFontTx/>
              <a:buChar char="-"/>
            </a:pPr>
            <a:r>
              <a:rPr lang="es-ES" sz="1000" dirty="0" smtClean="0">
                <a:solidFill>
                  <a:srgbClr val="000000"/>
                </a:solidFill>
              </a:rPr>
              <a:t>Todos sometidos a quimioembolización hepática pretrasplante (TACE). </a:t>
            </a:r>
          </a:p>
          <a:p>
            <a:pPr algn="just">
              <a:buFontTx/>
              <a:buChar char="-"/>
            </a:pPr>
            <a:r>
              <a:rPr lang="es-ES" sz="1000" dirty="0" smtClean="0">
                <a:solidFill>
                  <a:srgbClr val="000000"/>
                </a:solidFill>
              </a:rPr>
              <a:t>Se les realizó un TAC-PET antes y después de la TACE.</a:t>
            </a:r>
          </a:p>
          <a:p>
            <a:pPr algn="just">
              <a:buFontTx/>
              <a:buChar char="-"/>
            </a:pPr>
            <a:r>
              <a:rPr lang="es-ES" sz="1000" dirty="0" smtClean="0">
                <a:solidFill>
                  <a:srgbClr val="000000"/>
                </a:solidFill>
              </a:rPr>
              <a:t>Se determinó CTCs y α-</a:t>
            </a:r>
            <a:r>
              <a:rPr lang="es-ES" sz="1000" dirty="0" err="1" smtClean="0">
                <a:solidFill>
                  <a:srgbClr val="000000"/>
                </a:solidFill>
              </a:rPr>
              <a:t>Fetoproteína</a:t>
            </a:r>
            <a:r>
              <a:rPr lang="es-ES" sz="1000" dirty="0" smtClean="0">
                <a:solidFill>
                  <a:srgbClr val="000000"/>
                </a:solidFill>
              </a:rPr>
              <a:t> antes y después del trasplante. </a:t>
            </a:r>
          </a:p>
          <a:p>
            <a:pPr algn="just">
              <a:buFontTx/>
              <a:buChar char="-"/>
            </a:pPr>
            <a:endParaRPr lang="es-ES" sz="1000" dirty="0" smtClean="0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es-ES" sz="1000" b="1" dirty="0" smtClean="0">
                <a:solidFill>
                  <a:srgbClr val="000000"/>
                </a:solidFill>
              </a:rPr>
              <a:t>La determinación de las CTCs fue en sangre periférica por el método Isoflux mediante anticuerpos inmunomagnéticos anti-</a:t>
            </a:r>
            <a:r>
              <a:rPr lang="es-ES" sz="1000" b="1" dirty="0" err="1" smtClean="0">
                <a:solidFill>
                  <a:srgbClr val="000000"/>
                </a:solidFill>
              </a:rPr>
              <a:t>EpCAM</a:t>
            </a:r>
            <a:r>
              <a:rPr lang="es-ES" sz="1000" b="1" dirty="0" smtClean="0">
                <a:solidFill>
                  <a:srgbClr val="000000"/>
                </a:solidFill>
              </a:rPr>
              <a:t> y posterior recuento por inmunofluorescencia.</a:t>
            </a:r>
          </a:p>
          <a:p>
            <a:endParaRPr lang="es-ES" sz="1000" dirty="0" smtClean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 r="21495" b="81145"/>
          <a:stretch>
            <a:fillRect/>
          </a:stretch>
        </p:blipFill>
        <p:spPr bwMode="auto">
          <a:xfrm>
            <a:off x="5940152" y="4509119"/>
            <a:ext cx="1064160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35 Grupo"/>
          <p:cNvGrpSpPr/>
          <p:nvPr/>
        </p:nvGrpSpPr>
        <p:grpSpPr>
          <a:xfrm>
            <a:off x="3347864" y="3573016"/>
            <a:ext cx="4896544" cy="1944216"/>
            <a:chOff x="2843808" y="3573016"/>
            <a:chExt cx="4536504" cy="1686381"/>
          </a:xfrm>
        </p:grpSpPr>
        <p:pic>
          <p:nvPicPr>
            <p:cNvPr id="8" name="Picture 2" descr="http://www.biotech-europe.eu/files/fotos/44/big/isoflux_423.png"/>
            <p:cNvPicPr>
              <a:picLocks noChangeAspect="1" noChangeArrowheads="1"/>
            </p:cNvPicPr>
            <p:nvPr/>
          </p:nvPicPr>
          <p:blipFill>
            <a:blip r:embed="rId3" cstate="print"/>
            <a:srcRect l="3068"/>
            <a:stretch>
              <a:fillRect/>
            </a:stretch>
          </p:blipFill>
          <p:spPr bwMode="auto">
            <a:xfrm>
              <a:off x="2843808" y="3573016"/>
              <a:ext cx="2304256" cy="142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000"/>
            <a:stretch>
              <a:fillRect/>
            </a:stretch>
          </p:blipFill>
          <p:spPr bwMode="auto">
            <a:xfrm>
              <a:off x="5220072" y="3573016"/>
              <a:ext cx="99803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12 Grupo"/>
            <p:cNvGrpSpPr/>
            <p:nvPr/>
          </p:nvGrpSpPr>
          <p:grpSpPr>
            <a:xfrm>
              <a:off x="6300192" y="3573016"/>
              <a:ext cx="1080120" cy="576064"/>
              <a:chOff x="6715140" y="1357298"/>
              <a:chExt cx="2095546" cy="1571636"/>
            </a:xfrm>
          </p:grpSpPr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775" t="18747" r="79503" b="12514"/>
              <a:stretch>
                <a:fillRect/>
              </a:stretch>
            </p:blipFill>
            <p:spPr bwMode="auto">
              <a:xfrm>
                <a:off x="6715140" y="1357298"/>
                <a:ext cx="428628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3219" t="18747" r="30735" b="12514"/>
              <a:stretch>
                <a:fillRect/>
              </a:stretch>
            </p:blipFill>
            <p:spPr bwMode="auto">
              <a:xfrm>
                <a:off x="7143768" y="1357298"/>
                <a:ext cx="1214446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9865" t="18747" r="6705" b="12514"/>
              <a:stretch>
                <a:fillRect/>
              </a:stretch>
            </p:blipFill>
            <p:spPr bwMode="auto">
              <a:xfrm>
                <a:off x="8358214" y="1357298"/>
                <a:ext cx="452472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18 Flecha derecha"/>
            <p:cNvSpPr/>
            <p:nvPr/>
          </p:nvSpPr>
          <p:spPr>
            <a:xfrm>
              <a:off x="5076056" y="4077072"/>
              <a:ext cx="288032" cy="4571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0" name="19 Flecha abajo"/>
            <p:cNvSpPr/>
            <p:nvPr/>
          </p:nvSpPr>
          <p:spPr>
            <a:xfrm flipH="1">
              <a:off x="5724128" y="4221088"/>
              <a:ext cx="72008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pic>
          <p:nvPicPr>
            <p:cNvPr id="21" name="Picture 5" descr="http://img.directindustry.es/images_di/photo-g/microscopio-fluorescencia-99497-293638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192" y="4221088"/>
              <a:ext cx="1080120" cy="792088"/>
            </a:xfrm>
            <a:prstGeom prst="rect">
              <a:avLst/>
            </a:prstGeom>
            <a:noFill/>
          </p:spPr>
        </p:pic>
        <p:sp>
          <p:nvSpPr>
            <p:cNvPr id="22" name="21 Flecha derecha"/>
            <p:cNvSpPr/>
            <p:nvPr/>
          </p:nvSpPr>
          <p:spPr>
            <a:xfrm>
              <a:off x="6084168" y="4077072"/>
              <a:ext cx="288032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3" name="22 Flecha abajo"/>
            <p:cNvSpPr/>
            <p:nvPr/>
          </p:nvSpPr>
          <p:spPr>
            <a:xfrm>
              <a:off x="7092280" y="4077072"/>
              <a:ext cx="72008" cy="2160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2843808" y="5013176"/>
              <a:ext cx="4536504" cy="2462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s-ES" sz="1000" dirty="0" smtClean="0">
                  <a:solidFill>
                    <a:srgbClr val="000000"/>
                  </a:solidFill>
                </a:rPr>
                <a:t>ISOFLUX                        Inmunomagnetismo AcEpCAM         M.Fluorescencia</a:t>
              </a:r>
              <a:endParaRPr lang="es-E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30 Grupo"/>
          <p:cNvGrpSpPr/>
          <p:nvPr/>
        </p:nvGrpSpPr>
        <p:grpSpPr>
          <a:xfrm>
            <a:off x="3491880" y="5589240"/>
            <a:ext cx="4608512" cy="1080120"/>
            <a:chOff x="3214678" y="4214818"/>
            <a:chExt cx="5857916" cy="2500330"/>
          </a:xfrm>
        </p:grpSpPr>
        <p:grpSp>
          <p:nvGrpSpPr>
            <p:cNvPr id="11" name="26 Grupo"/>
            <p:cNvGrpSpPr/>
            <p:nvPr/>
          </p:nvGrpSpPr>
          <p:grpSpPr>
            <a:xfrm>
              <a:off x="3214678" y="4572030"/>
              <a:ext cx="5857885" cy="2143118"/>
              <a:chOff x="3214678" y="4572030"/>
              <a:chExt cx="5857885" cy="2143118"/>
            </a:xfrm>
          </p:grpSpPr>
          <p:sp>
            <p:nvSpPr>
              <p:cNvPr id="31" name="30 Rectángulo"/>
              <p:cNvSpPr/>
              <p:nvPr/>
            </p:nvSpPr>
            <p:spPr>
              <a:xfrm>
                <a:off x="3214678" y="4572030"/>
                <a:ext cx="5857885" cy="21431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3286116" y="4643446"/>
                <a:ext cx="5715040" cy="2017120"/>
                <a:chOff x="672" y="3072"/>
                <a:chExt cx="4368" cy="1077"/>
              </a:xfrm>
            </p:grpSpPr>
            <p:pic>
              <p:nvPicPr>
                <p:cNvPr id="33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lum contrast="6000"/>
                </a:blip>
                <a:srcRect l="17537" t="15611" r="9717" b="15611"/>
                <a:stretch>
                  <a:fillRect/>
                </a:stretch>
              </p:blipFill>
              <p:spPr bwMode="auto">
                <a:xfrm>
                  <a:off x="3620" y="3072"/>
                  <a:ext cx="1420" cy="10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t="7693" b="7693"/>
                <a:stretch>
                  <a:fillRect/>
                </a:stretch>
              </p:blipFill>
              <p:spPr bwMode="auto">
                <a:xfrm>
                  <a:off x="2146" y="3072"/>
                  <a:ext cx="1424" cy="10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t="8247"/>
                <a:stretch>
                  <a:fillRect/>
                </a:stretch>
              </p:blipFill>
              <p:spPr bwMode="auto">
                <a:xfrm>
                  <a:off x="672" y="3072"/>
                  <a:ext cx="1420" cy="10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8" name="27 Rectángulo"/>
            <p:cNvSpPr/>
            <p:nvPr/>
          </p:nvSpPr>
          <p:spPr>
            <a:xfrm>
              <a:off x="3214678" y="4214820"/>
              <a:ext cx="1928826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</a:rPr>
                <a:t>Hoechst 33342</a:t>
              </a:r>
              <a:endParaRPr lang="es-ES" sz="1000" dirty="0">
                <a:solidFill>
                  <a:srgbClr val="FFFFFF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5143504" y="4214820"/>
              <a:ext cx="2000264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</a:rPr>
                <a:t>Anti-CK</a:t>
              </a:r>
              <a:endParaRPr lang="es-ES" sz="1000" dirty="0">
                <a:solidFill>
                  <a:srgbClr val="FFFFFF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7143768" y="4214818"/>
              <a:ext cx="1928826" cy="3571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</a:rPr>
                <a:t>Anti-CD45</a:t>
              </a:r>
              <a:endParaRPr lang="es-ES" sz="10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3456384" cy="36004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RESULTADOS PRELIMINARES</a:t>
            </a:r>
            <a:endParaRPr lang="es-ES" sz="16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4391472" y="0"/>
            <a:ext cx="4752528" cy="2304256"/>
            <a:chOff x="642911" y="1071546"/>
            <a:chExt cx="7429552" cy="3257461"/>
          </a:xfrm>
          <a:solidFill>
            <a:schemeClr val="accent1"/>
          </a:solidFill>
        </p:grpSpPr>
        <p:grpSp>
          <p:nvGrpSpPr>
            <p:cNvPr id="3" name="19 Grupo"/>
            <p:cNvGrpSpPr/>
            <p:nvPr/>
          </p:nvGrpSpPr>
          <p:grpSpPr>
            <a:xfrm>
              <a:off x="642911" y="1071546"/>
              <a:ext cx="7429552" cy="2286000"/>
              <a:chOff x="552374" y="1357298"/>
              <a:chExt cx="7429552" cy="2286000"/>
            </a:xfrm>
            <a:grpFill/>
          </p:grpSpPr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2374" y="1357298"/>
                <a:ext cx="7429552" cy="2286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17 Rectángulo"/>
              <p:cNvSpPr/>
              <p:nvPr/>
            </p:nvSpPr>
            <p:spPr>
              <a:xfrm>
                <a:off x="3195579" y="1357322"/>
                <a:ext cx="2500330" cy="35718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Hoechst 33342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552374" y="1357298"/>
                <a:ext cx="2643206" cy="35718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Anti-CK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5695909" y="1357298"/>
                <a:ext cx="2252727" cy="357188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00000"/>
                    </a:solidFill>
                  </a:rPr>
                  <a:t>Anti-CD45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644657" y="3357562"/>
              <a:ext cx="7427804" cy="9714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es-ES" sz="900" kern="0" dirty="0" smtClean="0">
                  <a:solidFill>
                    <a:srgbClr val="000000"/>
                  </a:solidFill>
                  <a:latin typeface="Arial"/>
                </a:rPr>
                <a:t>Blue  </a:t>
              </a:r>
              <a:r>
                <a:rPr lang="es-ES" sz="900" kern="0" dirty="0" err="1" smtClean="0">
                  <a:solidFill>
                    <a:srgbClr val="000000"/>
                  </a:solidFill>
                  <a:latin typeface="Arial"/>
                </a:rPr>
                <a:t>Arrow</a:t>
              </a:r>
              <a:r>
                <a:rPr lang="es-ES" sz="900" kern="0" dirty="0" smtClean="0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cell</a:t>
              </a:r>
              <a:r>
                <a:rPr lang="es-ES" sz="900" dirty="0" smtClean="0">
                  <a:solidFill>
                    <a:srgbClr val="000000"/>
                  </a:solidFill>
                </a:rPr>
                <a:t>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phenotype</a:t>
              </a:r>
              <a:r>
                <a:rPr lang="es-ES" sz="900" dirty="0" smtClean="0">
                  <a:solidFill>
                    <a:srgbClr val="000000"/>
                  </a:solidFill>
                </a:rPr>
                <a:t> CK- Hoechst+ CD45-. Red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Arrow</a:t>
              </a:r>
              <a:r>
                <a:rPr lang="es-ES" sz="900" dirty="0" smtClean="0">
                  <a:solidFill>
                    <a:srgbClr val="000000"/>
                  </a:solidFill>
                </a:rPr>
                <a:t>: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cell</a:t>
              </a:r>
              <a:r>
                <a:rPr lang="es-ES" sz="900" dirty="0" smtClean="0">
                  <a:solidFill>
                    <a:srgbClr val="000000"/>
                  </a:solidFill>
                </a:rPr>
                <a:t>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phenotype</a:t>
              </a:r>
              <a:r>
                <a:rPr lang="es-ES" sz="900" dirty="0" smtClean="0">
                  <a:solidFill>
                    <a:srgbClr val="000000"/>
                  </a:solidFill>
                </a:rPr>
                <a:t> CK- Hoechst+ CD45+. </a:t>
              </a:r>
            </a:p>
            <a:p>
              <a:pPr algn="just"/>
              <a:r>
                <a:rPr lang="es-ES" sz="900" dirty="0" smtClean="0">
                  <a:solidFill>
                    <a:srgbClr val="000000"/>
                  </a:solidFill>
                </a:rPr>
                <a:t>Green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Arrow</a:t>
              </a:r>
              <a:r>
                <a:rPr lang="es-ES" sz="900" dirty="0" smtClean="0">
                  <a:solidFill>
                    <a:srgbClr val="000000"/>
                  </a:solidFill>
                </a:rPr>
                <a:t>: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cell</a:t>
              </a:r>
              <a:r>
                <a:rPr lang="es-ES" sz="900" dirty="0" smtClean="0">
                  <a:solidFill>
                    <a:srgbClr val="000000"/>
                  </a:solidFill>
                </a:rPr>
                <a:t>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phenotype</a:t>
              </a:r>
              <a:r>
                <a:rPr lang="es-ES" sz="900" dirty="0">
                  <a:solidFill>
                    <a:srgbClr val="000000"/>
                  </a:solidFill>
                </a:rPr>
                <a:t> </a:t>
              </a:r>
              <a:r>
                <a:rPr lang="es-ES" sz="900" dirty="0" smtClean="0">
                  <a:solidFill>
                    <a:srgbClr val="000000"/>
                  </a:solidFill>
                </a:rPr>
                <a:t>CK+ Hoechst+ CD45-.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The</a:t>
              </a:r>
              <a:r>
                <a:rPr lang="es-ES" sz="900" dirty="0" smtClean="0">
                  <a:solidFill>
                    <a:srgbClr val="000000"/>
                  </a:solidFill>
                </a:rPr>
                <a:t> Green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Arrow</a:t>
              </a:r>
              <a:r>
                <a:rPr lang="es-ES" sz="900" dirty="0" smtClean="0">
                  <a:solidFill>
                    <a:srgbClr val="000000"/>
                  </a:solidFill>
                </a:rPr>
                <a:t>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indicates</a:t>
              </a:r>
              <a:r>
                <a:rPr lang="es-ES" sz="900" dirty="0" smtClean="0">
                  <a:solidFill>
                    <a:srgbClr val="000000"/>
                  </a:solidFill>
                </a:rPr>
                <a:t> a </a:t>
              </a:r>
              <a:r>
                <a:rPr lang="es-ES" sz="900" dirty="0" err="1" smtClean="0">
                  <a:solidFill>
                    <a:srgbClr val="000000"/>
                  </a:solidFill>
                </a:rPr>
                <a:t>hepactocarcinoma</a:t>
              </a:r>
              <a:r>
                <a:rPr lang="es-ES" sz="900" dirty="0" smtClean="0">
                  <a:solidFill>
                    <a:srgbClr val="000000"/>
                  </a:solidFill>
                </a:rPr>
                <a:t> CTC.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endParaRPr lang="es-ES" sz="900" kern="0" dirty="0" smtClean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1" name="Picture 2" descr="Imágenes integrada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3732278" cy="279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6372200" y="3645023"/>
          <a:ext cx="2520280" cy="3169920"/>
        </p:xfrm>
        <a:graphic>
          <a:graphicData uri="http://schemas.openxmlformats.org/drawingml/2006/table">
            <a:tbl>
              <a:tblPr/>
              <a:tblGrid>
                <a:gridCol w="440449"/>
                <a:gridCol w="694950"/>
                <a:gridCol w="766699"/>
                <a:gridCol w="618182"/>
              </a:tblGrid>
              <a:tr h="105303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/>
                          <a:ea typeface="Times New Roman"/>
                        </a:rPr>
                        <a:t>Patients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Number</a:t>
                      </a:r>
                      <a:r>
                        <a:rPr lang="es-ES" sz="8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</a:rPr>
                        <a:t> of CTCs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212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latin typeface="Tahoma"/>
                          <a:ea typeface="Times New Roman"/>
                        </a:rPr>
                        <a:t>Pretransplant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err="1" smtClean="0">
                          <a:latin typeface="Tahoma"/>
                          <a:ea typeface="Times New Roman"/>
                        </a:rPr>
                        <a:t>Postransplant</a:t>
                      </a:r>
                      <a:r>
                        <a:rPr lang="es-ES" sz="800" dirty="0" smtClean="0"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s-ES" sz="800" dirty="0">
                          <a:latin typeface="Tahoma"/>
                          <a:ea typeface="Times New Roman"/>
                        </a:rPr>
                        <a:t>1 </a:t>
                      </a:r>
                      <a:r>
                        <a:rPr lang="es-ES" sz="800" dirty="0" err="1" smtClean="0">
                          <a:latin typeface="Tahoma"/>
                          <a:ea typeface="Times New Roman"/>
                        </a:rPr>
                        <a:t>month</a:t>
                      </a:r>
                      <a:r>
                        <a:rPr lang="es-ES" sz="800" dirty="0" smtClean="0">
                          <a:latin typeface="Tahoma"/>
                          <a:ea typeface="Times New Roman"/>
                        </a:rPr>
                        <a:t> (n=15)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err="1">
                          <a:latin typeface="Tahoma"/>
                          <a:ea typeface="Times New Roman"/>
                        </a:rPr>
                        <a:t>Postransplant</a:t>
                      </a:r>
                      <a:r>
                        <a:rPr lang="es-ES" sz="800" dirty="0"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s-ES" sz="800" dirty="0" smtClean="0">
                          <a:latin typeface="Tahoma"/>
                          <a:ea typeface="Times New Roman"/>
                        </a:rPr>
                        <a:t>6 </a:t>
                      </a:r>
                      <a:r>
                        <a:rPr lang="es-ES" sz="800" dirty="0" err="1" smtClean="0">
                          <a:latin typeface="Tahoma"/>
                          <a:ea typeface="Times New Roman"/>
                        </a:rPr>
                        <a:t>months</a:t>
                      </a:r>
                      <a:r>
                        <a:rPr lang="es-ES" sz="800" dirty="0" smtClean="0">
                          <a:latin typeface="Tahoma"/>
                          <a:ea typeface="Times New Roman"/>
                        </a:rPr>
                        <a:t> (n=8)</a:t>
                      </a:r>
                      <a:endParaRPr lang="es-ES" sz="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214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539    X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448    X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14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13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15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181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9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16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1768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17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68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19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10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21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8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22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23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53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24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188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80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-</a:t>
                      </a:r>
                      <a:endParaRPr lang="es-ES" sz="8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11560" y="6237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-4501008" y="19054736"/>
            <a:ext cx="4104456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FFFFFF"/>
                </a:solidFill>
              </a:rPr>
              <a:t>CONCLUSIONES</a:t>
            </a:r>
          </a:p>
          <a:p>
            <a:pPr algn="just"/>
            <a:r>
              <a:rPr lang="es-ES" sz="1000" dirty="0" smtClean="0">
                <a:solidFill>
                  <a:srgbClr val="FFFFFF"/>
                </a:solidFill>
              </a:rPr>
              <a:t>1. Los niveles de </a:t>
            </a:r>
            <a:r>
              <a:rPr lang="es-ES" sz="1000" dirty="0" err="1" smtClean="0">
                <a:solidFill>
                  <a:srgbClr val="FFFFFF"/>
                </a:solidFill>
              </a:rPr>
              <a:t>CTCs</a:t>
            </a:r>
            <a:r>
              <a:rPr lang="es-ES" sz="1000" dirty="0" smtClean="0">
                <a:solidFill>
                  <a:srgbClr val="FFFFFF"/>
                </a:solidFill>
              </a:rPr>
              <a:t> se relacionan con el tiempo que el paciente está en la lista de espera a pesar del tratamiento con quimioembolización (apoya la priorización de estos pacientes).</a:t>
            </a:r>
          </a:p>
          <a:p>
            <a:pPr algn="just"/>
            <a:r>
              <a:rPr lang="es-ES" sz="1000" dirty="0" smtClean="0">
                <a:solidFill>
                  <a:srgbClr val="FFFFFF"/>
                </a:solidFill>
              </a:rPr>
              <a:t>2. En el postrasplante inmediato persisten las </a:t>
            </a:r>
            <a:r>
              <a:rPr lang="es-ES" sz="1000" dirty="0" err="1" smtClean="0">
                <a:solidFill>
                  <a:srgbClr val="FFFFFF"/>
                </a:solidFill>
              </a:rPr>
              <a:t>CTCs</a:t>
            </a:r>
            <a:r>
              <a:rPr lang="es-ES" sz="1000" dirty="0" smtClean="0">
                <a:solidFill>
                  <a:srgbClr val="FFFFFF"/>
                </a:solidFill>
              </a:rPr>
              <a:t> elevadas al menos en 2/3 de los pacientes.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1560" y="623731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800" dirty="0">
              <a:solidFill>
                <a:srgbClr val="00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77334" y="33252237"/>
            <a:ext cx="286512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rgbClr val="FFFFFF"/>
                </a:solidFill>
              </a:rPr>
              <a:t>CONCLUSIONES</a:t>
            </a:r>
          </a:p>
          <a:p>
            <a:pPr algn="just"/>
            <a:r>
              <a:rPr lang="es-ES" sz="800" dirty="0" smtClean="0">
                <a:solidFill>
                  <a:srgbClr val="FFFFFF"/>
                </a:solidFill>
              </a:rPr>
              <a:t>1. Los niveles de </a:t>
            </a:r>
            <a:r>
              <a:rPr lang="es-ES" sz="800" dirty="0" err="1" smtClean="0">
                <a:solidFill>
                  <a:srgbClr val="FFFFFF"/>
                </a:solidFill>
              </a:rPr>
              <a:t>CTCs</a:t>
            </a:r>
            <a:r>
              <a:rPr lang="es-ES" sz="800" dirty="0" smtClean="0">
                <a:solidFill>
                  <a:srgbClr val="FFFFFF"/>
                </a:solidFill>
              </a:rPr>
              <a:t> se relacionan con el tiempo que el paciente está en la lista de espera a pesar del tratamiento con quimioembolización (apoya la priorización de estos pacientes).</a:t>
            </a:r>
          </a:p>
          <a:p>
            <a:pPr algn="just"/>
            <a:r>
              <a:rPr lang="es-ES" sz="800" dirty="0" smtClean="0">
                <a:solidFill>
                  <a:srgbClr val="FFFFFF"/>
                </a:solidFill>
              </a:rPr>
              <a:t>2. En el postrasplante inmediato persisten las </a:t>
            </a:r>
            <a:r>
              <a:rPr lang="es-ES" sz="800" dirty="0" err="1" smtClean="0">
                <a:solidFill>
                  <a:srgbClr val="FFFFFF"/>
                </a:solidFill>
              </a:rPr>
              <a:t>CTCs</a:t>
            </a:r>
            <a:r>
              <a:rPr lang="es-ES" sz="800" dirty="0" smtClean="0">
                <a:solidFill>
                  <a:srgbClr val="FFFFFF"/>
                </a:solidFill>
              </a:rPr>
              <a:t> elevadas al menos en 2/3 de los pacientes.</a:t>
            </a:r>
            <a:endParaRPr lang="es-ES" sz="800" b="1" dirty="0">
              <a:solidFill>
                <a:srgbClr val="FFFF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77334" y="33252237"/>
            <a:ext cx="28651200" cy="276998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FFFF"/>
                </a:solidFill>
              </a:rPr>
              <a:t>CONCLUSIONES</a:t>
            </a:r>
          </a:p>
          <a:p>
            <a:pPr algn="just"/>
            <a:r>
              <a:rPr lang="es-ES" sz="4000" dirty="0" smtClean="0">
                <a:solidFill>
                  <a:srgbClr val="FFFFFF"/>
                </a:solidFill>
              </a:rPr>
              <a:t>1. Los niveles de </a:t>
            </a:r>
            <a:r>
              <a:rPr lang="es-ES" sz="4000" dirty="0" err="1" smtClean="0">
                <a:solidFill>
                  <a:srgbClr val="FFFFFF"/>
                </a:solidFill>
              </a:rPr>
              <a:t>CTCs</a:t>
            </a:r>
            <a:r>
              <a:rPr lang="es-ES" sz="4000" dirty="0" smtClean="0">
                <a:solidFill>
                  <a:srgbClr val="FFFFFF"/>
                </a:solidFill>
              </a:rPr>
              <a:t> se relacionan con el tiempo que el paciente está en la lista de espera a pesar del tratamiento con quimioembolización (apoya la priorización de estos pacientes).</a:t>
            </a:r>
          </a:p>
          <a:p>
            <a:pPr algn="just"/>
            <a:r>
              <a:rPr lang="es-ES" sz="4000" dirty="0" smtClean="0">
                <a:solidFill>
                  <a:srgbClr val="FFFFFF"/>
                </a:solidFill>
              </a:rPr>
              <a:t>2. En el postrasplante inmediato persisten las </a:t>
            </a:r>
            <a:r>
              <a:rPr lang="es-ES" sz="4000" dirty="0" err="1" smtClean="0">
                <a:solidFill>
                  <a:srgbClr val="FFFFFF"/>
                </a:solidFill>
              </a:rPr>
              <a:t>CTCs</a:t>
            </a:r>
            <a:r>
              <a:rPr lang="es-ES" sz="4000" dirty="0" smtClean="0">
                <a:solidFill>
                  <a:srgbClr val="FFFFFF"/>
                </a:solidFill>
              </a:rPr>
              <a:t> elevadas al menos en 2/3 de los pacientes.</a:t>
            </a:r>
            <a:endParaRPr lang="es-ES" sz="5400" b="1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504" y="5944199"/>
            <a:ext cx="5112568" cy="6001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CONCLUSIONES INICIALES.     </a:t>
            </a:r>
          </a:p>
          <a:p>
            <a:r>
              <a:rPr lang="es-E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METODO EFICAZ (85-90%)</a:t>
            </a:r>
          </a:p>
          <a:p>
            <a:pPr eaLnBrk="0" hangingPunct="0"/>
            <a:r>
              <a:rPr lang="es-ES" sz="110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2..</a:t>
            </a:r>
            <a:r>
              <a:rPr lang="es-ES" sz="110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ES" sz="1100" b="1" dirty="0" smtClean="0">
                <a:solidFill>
                  <a:srgbClr val="000000"/>
                </a:solidFill>
                <a:latin typeface="Arial" pitchFamily="34" charset="0"/>
              </a:rPr>
              <a:t>PTE VER CORRELACION CON RECIDIVA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764704"/>
            <a:ext cx="3888432" cy="2376264"/>
          </a:xfrm>
          <a:solidFill>
            <a:schemeClr val="accent1"/>
          </a:solidFill>
        </p:spPr>
        <p:txBody>
          <a:bodyPr/>
          <a:lstStyle/>
          <a:p>
            <a:pPr lvl="0">
              <a:buNone/>
            </a:pPr>
            <a:endParaRPr lang="es-ES" sz="1050" dirty="0" smtClean="0"/>
          </a:p>
          <a:p>
            <a:pPr lvl="0">
              <a:buNone/>
            </a:pPr>
            <a:r>
              <a:rPr lang="es-ES" sz="1200" dirty="0" smtClean="0"/>
              <a:t>1</a:t>
            </a:r>
            <a:r>
              <a:rPr lang="es-ES" sz="1100" dirty="0" smtClean="0"/>
              <a:t>. Se han detectado </a:t>
            </a:r>
            <a:r>
              <a:rPr lang="es-ES" sz="1100" b="1" u="sng" dirty="0" smtClean="0"/>
              <a:t>CTCs</a:t>
            </a:r>
            <a:r>
              <a:rPr lang="es-ES" sz="1100" dirty="0" smtClean="0"/>
              <a:t>  en  21/24 pacientes </a:t>
            </a:r>
            <a:r>
              <a:rPr lang="es-ES" sz="1100" b="1" u="sng" dirty="0" smtClean="0"/>
              <a:t>(87.5%).</a:t>
            </a:r>
            <a:r>
              <a:rPr lang="es-ES" sz="1100" b="1" dirty="0" smtClean="0"/>
              <a:t> </a:t>
            </a:r>
            <a:r>
              <a:rPr lang="es-ES" sz="1100" dirty="0" smtClean="0"/>
              <a:t>156±370 células (2-1768)</a:t>
            </a:r>
          </a:p>
          <a:p>
            <a:pPr>
              <a:buNone/>
            </a:pPr>
            <a:r>
              <a:rPr lang="es-ES" sz="1100" dirty="0" smtClean="0"/>
              <a:t> </a:t>
            </a:r>
          </a:p>
          <a:p>
            <a:pPr lvl="0">
              <a:buNone/>
            </a:pPr>
            <a:r>
              <a:rPr lang="es-ES" sz="1100" dirty="0" smtClean="0"/>
              <a:t>2. Existe una </a:t>
            </a:r>
            <a:r>
              <a:rPr lang="es-ES" sz="1100" b="1" dirty="0" smtClean="0"/>
              <a:t>correlación significativa </a:t>
            </a:r>
            <a:r>
              <a:rPr lang="es-ES" sz="1100" dirty="0" smtClean="0"/>
              <a:t>entre los niveles de CTCs y el mayor  </a:t>
            </a:r>
            <a:r>
              <a:rPr lang="es-ES" sz="1100" b="1" dirty="0" smtClean="0"/>
              <a:t>tiempo de los  pacientes en lista de espera, </a:t>
            </a:r>
            <a:r>
              <a:rPr lang="es-ES" sz="1100" dirty="0" smtClean="0"/>
              <a:t>pero no con los niveles de </a:t>
            </a:r>
            <a:r>
              <a:rPr lang="el-GR" sz="1100" dirty="0" smtClean="0"/>
              <a:t>α</a:t>
            </a:r>
            <a:r>
              <a:rPr lang="es-ES" sz="1100" dirty="0" smtClean="0"/>
              <a:t>-</a:t>
            </a:r>
            <a:r>
              <a:rPr lang="es-ES" sz="1100" dirty="0" err="1" smtClean="0"/>
              <a:t>FetoProt</a:t>
            </a:r>
            <a:r>
              <a:rPr lang="es-ES" sz="1100" dirty="0" smtClean="0"/>
              <a:t> ni del SUVmax (PET)</a:t>
            </a:r>
          </a:p>
          <a:p>
            <a:pPr>
              <a:buNone/>
            </a:pPr>
            <a:r>
              <a:rPr lang="es-ES" sz="1100" dirty="0" smtClean="0"/>
              <a:t> </a:t>
            </a:r>
          </a:p>
          <a:p>
            <a:pPr lvl="0">
              <a:buNone/>
            </a:pPr>
            <a:r>
              <a:rPr lang="es-ES" sz="1100" dirty="0" smtClean="0"/>
              <a:t>3. Tras el trasplante persiste las CTCs altas</a:t>
            </a:r>
          </a:p>
          <a:p>
            <a:pPr lvl="1"/>
            <a:r>
              <a:rPr lang="es-ES" sz="1100" dirty="0" smtClean="0"/>
              <a:t>En 12/15, al mes </a:t>
            </a:r>
          </a:p>
          <a:p>
            <a:pPr lvl="1"/>
            <a:r>
              <a:rPr lang="es-ES" sz="1100" dirty="0" smtClean="0"/>
              <a:t>En 7/8  a los 6 meses </a:t>
            </a:r>
          </a:p>
          <a:p>
            <a:pPr lvl="6">
              <a:buNone/>
            </a:pPr>
            <a:endParaRPr lang="es-ES" sz="1050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4526" t="22414" r="33082" b="34052"/>
          <a:stretch>
            <a:fillRect/>
          </a:stretch>
        </p:blipFill>
        <p:spPr bwMode="auto">
          <a:xfrm>
            <a:off x="4355976" y="2348880"/>
            <a:ext cx="2561074" cy="13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981200" y="152400"/>
            <a:ext cx="5638800" cy="457200"/>
          </a:xfrm>
          <a:prstGeom prst="rect">
            <a:avLst/>
          </a:prstGeom>
          <a:gradFill rotWithShape="0">
            <a:gsLst>
              <a:gs pos="0">
                <a:srgbClr val="66FF99">
                  <a:gamma/>
                  <a:shade val="46275"/>
                  <a:invGamma/>
                </a:srgbClr>
              </a:gs>
              <a:gs pos="50000">
                <a:srgbClr val="66FF99"/>
              </a:gs>
              <a:gs pos="100000">
                <a:srgbClr val="66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_tradn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Red temática de Investigación en Trasplantes</a:t>
            </a:r>
            <a:endParaRPr lang="es-ES_tradnl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32771" name="Picture 3" descr="foto de la arrix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arrixa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52400"/>
            <a:ext cx="14573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533400"/>
          </a:xfrm>
          <a:prstGeom prst="rect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_tradnl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FUNDAMENTAL EL TRABAJO EN EQUIPO PARA AVANZAR</a:t>
            </a:r>
            <a:endParaRPr lang="es-ES_tradnl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331913" y="1687513"/>
            <a:ext cx="5776912" cy="503237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900" b="1" smtClean="0">
                <a:solidFill>
                  <a:srgbClr val="660033"/>
                </a:solidFill>
                <a:latin typeface="Times New Roman" pitchFamily="18" charset="0"/>
              </a:rPr>
              <a:t>UNIDAD DE TRASPLANTE HEPÁTICO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7164388" y="1543050"/>
            <a:ext cx="1179512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CIRUGÍA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ANESTESIA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HEMATOLOGÍA</a:t>
            </a:r>
            <a:endParaRPr lang="es-ES_tradnl" sz="900" b="1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48488" name="Picture 8" descr="huva00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2247900"/>
            <a:ext cx="19923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28600" y="2701925"/>
            <a:ext cx="2390775" cy="503238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ANIMALARIO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UNIVERSIDAD DE MURCIA</a:t>
            </a:r>
            <a:endParaRPr lang="es-ES_tradnl" sz="1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95275" y="3833813"/>
            <a:ext cx="2124075" cy="6921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HOSPITAL 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RAMÓN Y CAJAL</a:t>
            </a: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693738" y="5029200"/>
            <a:ext cx="1327150" cy="817563"/>
          </a:xfrm>
          <a:prstGeom prst="ellipse">
            <a:avLst/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700" b="1" smtClean="0">
                <a:solidFill>
                  <a:srgbClr val="660033"/>
                </a:solidFill>
                <a:latin typeface="Times New Roman" pitchFamily="18" charset="0"/>
              </a:rPr>
              <a:t>CISA</a:t>
            </a:r>
          </a:p>
        </p:txBody>
      </p:sp>
      <p:sp>
        <p:nvSpPr>
          <p:cNvPr id="148492" name="AutoShape 12"/>
          <p:cNvSpPr>
            <a:spLocks noChangeArrowheads="1"/>
          </p:cNvSpPr>
          <p:nvPr/>
        </p:nvSpPr>
        <p:spPr bwMode="auto">
          <a:xfrm>
            <a:off x="2700338" y="5216525"/>
            <a:ext cx="2655887" cy="8175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UNIVERSIDAD DE </a:t>
            </a:r>
          </a:p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CAMBRIDGE</a:t>
            </a:r>
          </a:p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INMUTRAN</a:t>
            </a:r>
          </a:p>
        </p:txBody>
      </p:sp>
      <p:sp>
        <p:nvSpPr>
          <p:cNvPr id="148493" name="AutoShape 13"/>
          <p:cNvSpPr>
            <a:spLocks noChangeArrowheads="1"/>
          </p:cNvSpPr>
          <p:nvPr/>
        </p:nvSpPr>
        <p:spPr bwMode="auto">
          <a:xfrm>
            <a:off x="5508625" y="5503863"/>
            <a:ext cx="1858963" cy="6921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FACULTAD </a:t>
            </a:r>
          </a:p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DE</a:t>
            </a:r>
          </a:p>
          <a:p>
            <a:pPr algn="ctr" defTabSz="942975"/>
            <a:r>
              <a:rPr lang="es-ES_tradnl" sz="1400" b="1" smtClean="0">
                <a:solidFill>
                  <a:srgbClr val="FFFFFF"/>
                </a:solidFill>
                <a:latin typeface="Times New Roman" pitchFamily="18" charset="0"/>
              </a:rPr>
              <a:t>MEDICINA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6516688" y="4856163"/>
            <a:ext cx="2257425" cy="376237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LABORATORIO DE ESTRÉS 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OXIDATIVO</a:t>
            </a:r>
          </a:p>
        </p:txBody>
      </p:sp>
      <p:sp>
        <p:nvSpPr>
          <p:cNvPr id="148495" name="AutoShape 15"/>
          <p:cNvSpPr>
            <a:spLocks noChangeArrowheads="1"/>
          </p:cNvSpPr>
          <p:nvPr/>
        </p:nvSpPr>
        <p:spPr bwMode="auto">
          <a:xfrm>
            <a:off x="6011863" y="3343275"/>
            <a:ext cx="2952750" cy="863600"/>
          </a:xfrm>
          <a:prstGeom prst="plus">
            <a:avLst>
              <a:gd name="adj" fmla="val 25000"/>
            </a:avLst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FACULTAD DE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VETERINARIA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GRUPO “CRÍA Y SALUD 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DEL GANADO PORCINO”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3394075" y="3330575"/>
            <a:ext cx="2192338" cy="754063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900" b="1" dirty="0" smtClean="0">
                <a:solidFill>
                  <a:srgbClr val="0000CC"/>
                </a:solidFill>
                <a:latin typeface="Times New Roman" pitchFamily="18" charset="0"/>
              </a:rPr>
              <a:t>COORDINACIÓN</a:t>
            </a:r>
          </a:p>
          <a:p>
            <a:pPr algn="ctr" defTabSz="942975"/>
            <a:r>
              <a:rPr lang="es-ES_tradnl" sz="1900" b="1" dirty="0" smtClean="0">
                <a:solidFill>
                  <a:srgbClr val="0000CC"/>
                </a:solidFill>
                <a:latin typeface="Times New Roman" pitchFamily="18" charset="0"/>
              </a:rPr>
              <a:t>TRASLACIONAL</a:t>
            </a:r>
            <a:endParaRPr lang="es-ES_tradnl" sz="1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97" name="AutoShape 17"/>
          <p:cNvSpPr>
            <a:spLocks noChangeArrowheads="1"/>
          </p:cNvSpPr>
          <p:nvPr/>
        </p:nvSpPr>
        <p:spPr bwMode="auto">
          <a:xfrm>
            <a:off x="7164388" y="2192338"/>
            <a:ext cx="1355725" cy="731837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UNIDAD DE I+D</a:t>
            </a:r>
          </a:p>
          <a:p>
            <a:pPr algn="ctr" defTabSz="942975"/>
            <a:r>
              <a:rPr lang="es-ES_tradnl" sz="1200" b="1" smtClean="0">
                <a:solidFill>
                  <a:srgbClr val="FFFFFF"/>
                </a:solidFill>
                <a:latin typeface="Times New Roman" pitchFamily="18" charset="0"/>
              </a:rPr>
              <a:t>CEFUSA</a:t>
            </a:r>
          </a:p>
        </p:txBody>
      </p:sp>
      <p:sp>
        <p:nvSpPr>
          <p:cNvPr id="148498" name="Line 18"/>
          <p:cNvSpPr>
            <a:spLocks noChangeShapeType="1"/>
          </p:cNvSpPr>
          <p:nvPr/>
        </p:nvSpPr>
        <p:spPr bwMode="auto">
          <a:xfrm flipV="1">
            <a:off x="2195513" y="4424363"/>
            <a:ext cx="1296987" cy="7191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499" name="Line 19"/>
          <p:cNvSpPr>
            <a:spLocks noChangeShapeType="1"/>
          </p:cNvSpPr>
          <p:nvPr/>
        </p:nvSpPr>
        <p:spPr bwMode="auto">
          <a:xfrm>
            <a:off x="2619375" y="4084638"/>
            <a:ext cx="6635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0" name="Line 20"/>
          <p:cNvSpPr>
            <a:spLocks noChangeShapeType="1"/>
          </p:cNvSpPr>
          <p:nvPr/>
        </p:nvSpPr>
        <p:spPr bwMode="auto">
          <a:xfrm>
            <a:off x="2751138" y="3455988"/>
            <a:ext cx="331787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1" name="Line 21"/>
          <p:cNvSpPr>
            <a:spLocks noChangeShapeType="1"/>
          </p:cNvSpPr>
          <p:nvPr/>
        </p:nvSpPr>
        <p:spPr bwMode="auto">
          <a:xfrm>
            <a:off x="8532813" y="2767013"/>
            <a:ext cx="0" cy="5048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2" name="Line 22"/>
          <p:cNvSpPr>
            <a:spLocks noChangeShapeType="1"/>
          </p:cNvSpPr>
          <p:nvPr/>
        </p:nvSpPr>
        <p:spPr bwMode="auto">
          <a:xfrm flipH="1">
            <a:off x="5651500" y="3919538"/>
            <a:ext cx="7921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 flipH="1" flipV="1">
            <a:off x="5738813" y="4525963"/>
            <a:ext cx="598487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4" name="Line 24"/>
          <p:cNvSpPr>
            <a:spLocks noChangeShapeType="1"/>
          </p:cNvSpPr>
          <p:nvPr/>
        </p:nvSpPr>
        <p:spPr bwMode="auto">
          <a:xfrm flipH="1" flipV="1">
            <a:off x="5586413" y="4840288"/>
            <a:ext cx="419100" cy="5032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 flipV="1">
            <a:off x="4344988" y="4776788"/>
            <a:ext cx="0" cy="31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>
            <a:off x="4543425" y="3060700"/>
            <a:ext cx="0" cy="207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368300" y="3178175"/>
            <a:ext cx="1909763" cy="479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4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UNIDAD DE PRIMATES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UNIDAD DE DONANTES</a:t>
            </a: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7164388" y="5719763"/>
            <a:ext cx="1104900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UNIDAD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CULTIVOS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CELULARES</a:t>
            </a:r>
            <a:r>
              <a:rPr lang="es-ES_tradnl" sz="14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ctr" defTabSz="942975"/>
            <a:endParaRPr lang="es-ES_tradnl" sz="14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509" name="Text Box 29"/>
          <p:cNvSpPr txBox="1">
            <a:spLocks noChangeArrowheads="1"/>
          </p:cNvSpPr>
          <p:nvPr/>
        </p:nvSpPr>
        <p:spPr bwMode="auto">
          <a:xfrm>
            <a:off x="2916238" y="6008688"/>
            <a:ext cx="1766887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200" b="1" smtClean="0">
                <a:solidFill>
                  <a:srgbClr val="FFFF00"/>
                </a:solidFill>
                <a:latin typeface="Times New Roman" pitchFamily="18" charset="0"/>
              </a:rPr>
              <a:t>INMUNOPATOLOGÍA</a:t>
            </a:r>
          </a:p>
        </p:txBody>
      </p:sp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3355975" y="4051300"/>
            <a:ext cx="2284413" cy="677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4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ANIMALES TRANSGÉNICOS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ENSAYOS IN VITRO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MICROCIRUGÍA</a:t>
            </a:r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695325" y="5894388"/>
            <a:ext cx="1223963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INFECCIONES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569913" y="4549775"/>
            <a:ext cx="1487487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ENF. INFECCIOSAS</a:t>
            </a:r>
          </a:p>
        </p:txBody>
      </p:sp>
      <p:sp>
        <p:nvSpPr>
          <p:cNvPr id="148513" name="Line 33"/>
          <p:cNvSpPr>
            <a:spLocks noChangeShapeType="1"/>
          </p:cNvSpPr>
          <p:nvPr/>
        </p:nvSpPr>
        <p:spPr bwMode="auto">
          <a:xfrm>
            <a:off x="2916238" y="2335213"/>
            <a:ext cx="352425" cy="881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 flipH="1">
            <a:off x="5724525" y="2335213"/>
            <a:ext cx="598488" cy="881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168711" tIns="84356" rIns="168711" bIns="84356" anchor="ctr"/>
          <a:lstStyle/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7235825" y="2982913"/>
            <a:ext cx="1016000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OBTENCIÓN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DE LECHONES S.P.F.</a:t>
            </a:r>
          </a:p>
        </p:txBody>
      </p:sp>
      <p:sp>
        <p:nvSpPr>
          <p:cNvPr id="148516" name="Text Box 36"/>
          <p:cNvSpPr txBox="1">
            <a:spLocks noChangeArrowheads="1"/>
          </p:cNvSpPr>
          <p:nvPr/>
        </p:nvSpPr>
        <p:spPr bwMode="auto">
          <a:xfrm>
            <a:off x="6516688" y="5216525"/>
            <a:ext cx="21082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ISQUEMIA-REPERFUCIÓN</a:t>
            </a:r>
          </a:p>
        </p:txBody>
      </p:sp>
      <p:sp>
        <p:nvSpPr>
          <p:cNvPr id="148517" name="Text Box 37"/>
          <p:cNvSpPr txBox="1">
            <a:spLocks noChangeArrowheads="1"/>
          </p:cNvSpPr>
          <p:nvPr/>
        </p:nvSpPr>
        <p:spPr bwMode="auto">
          <a:xfrm>
            <a:off x="6804025" y="4279900"/>
            <a:ext cx="1474788" cy="28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68711" tIns="84356" rIns="168711" bIns="84356" anchor="ctr"/>
          <a:lstStyle/>
          <a:p>
            <a:pPr algn="ctr" defTabSz="942975"/>
            <a:r>
              <a:rPr lang="es-ES_tradnl" sz="140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TRASPLANTE DE EMBRIONES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BIOSEGURIDAD</a:t>
            </a:r>
          </a:p>
          <a:p>
            <a:pPr algn="ctr" defTabSz="942975"/>
            <a:r>
              <a:rPr lang="es-ES_tradnl" sz="1000" b="1" smtClean="0">
                <a:solidFill>
                  <a:srgbClr val="FFFF00"/>
                </a:solidFill>
                <a:latin typeface="Times New Roman" pitchFamily="18" charset="0"/>
              </a:rPr>
              <a:t>TERAPIA GÉNICA</a:t>
            </a:r>
          </a:p>
        </p:txBody>
      </p:sp>
      <p:pic>
        <p:nvPicPr>
          <p:cNvPr id="32806" name="Picture 2" descr="2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7" y="4383486"/>
            <a:ext cx="2916237" cy="21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7" name="39 CuadroTexto"/>
          <p:cNvSpPr txBox="1">
            <a:spLocks noChangeArrowheads="1"/>
          </p:cNvSpPr>
          <p:nvPr/>
        </p:nvSpPr>
        <p:spPr bwMode="auto">
          <a:xfrm>
            <a:off x="179388" y="6308725"/>
            <a:ext cx="2565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smtClean="0">
                <a:solidFill>
                  <a:srgbClr val="FFFFFF"/>
                </a:solidFill>
                <a:latin typeface="Arial" pitchFamily="34" charset="0"/>
              </a:rPr>
              <a:t>IMIB-ARRIXACA</a:t>
            </a:r>
          </a:p>
          <a:p>
            <a:r>
              <a:rPr lang="es-ES" sz="1400" smtClean="0">
                <a:solidFill>
                  <a:srgbClr val="FF0000"/>
                </a:solidFill>
                <a:latin typeface="Arial" pitchFamily="34" charset="0"/>
              </a:rPr>
              <a:t>INVEST. TRASLACIONAL</a:t>
            </a:r>
          </a:p>
          <a:p>
            <a:endParaRPr lang="es-E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8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 autoUpdateAnimBg="0"/>
      <p:bldP spid="148487" grpId="0" autoUpdateAnimBg="0"/>
      <p:bldP spid="148489" grpId="0" animBg="1" autoUpdateAnimBg="0"/>
      <p:bldP spid="148490" grpId="0" animBg="1" autoUpdateAnimBg="0"/>
      <p:bldP spid="148491" grpId="0" animBg="1" autoUpdateAnimBg="0"/>
      <p:bldP spid="148492" grpId="0" animBg="1" autoUpdateAnimBg="0"/>
      <p:bldP spid="148493" grpId="0" animBg="1" autoUpdateAnimBg="0"/>
      <p:bldP spid="148494" grpId="0" animBg="1" autoUpdateAnimBg="0"/>
      <p:bldP spid="148495" grpId="0" animBg="1" autoUpdateAnimBg="0"/>
      <p:bldP spid="148496" grpId="0" animBg="1" autoUpdateAnimBg="0"/>
      <p:bldP spid="148497" grpId="0" animBg="1" autoUpdateAnimBg="0"/>
      <p:bldP spid="148498" grpId="0" animBg="1"/>
      <p:bldP spid="148499" grpId="0" animBg="1"/>
      <p:bldP spid="148500" grpId="0" animBg="1"/>
      <p:bldP spid="148501" grpId="0" animBg="1"/>
      <p:bldP spid="148502" grpId="0" animBg="1"/>
      <p:bldP spid="148503" grpId="0" animBg="1"/>
      <p:bldP spid="148504" grpId="0" animBg="1"/>
      <p:bldP spid="148505" grpId="0" animBg="1"/>
      <p:bldP spid="148506" grpId="0" animBg="1"/>
      <p:bldP spid="148507" grpId="0" autoUpdateAnimBg="0"/>
      <p:bldP spid="148508" grpId="0" autoUpdateAnimBg="0"/>
      <p:bldP spid="148509" grpId="0" autoUpdateAnimBg="0"/>
      <p:bldP spid="148510" grpId="0" autoUpdateAnimBg="0"/>
      <p:bldP spid="148511" grpId="0" autoUpdateAnimBg="0"/>
      <p:bldP spid="148512" grpId="0" autoUpdateAnimBg="0"/>
      <p:bldP spid="148513" grpId="0" animBg="1"/>
      <p:bldP spid="148514" grpId="0" animBg="1"/>
      <p:bldP spid="148515" grpId="0" autoUpdateAnimBg="0"/>
      <p:bldP spid="148516" grpId="0" autoUpdateAnimBg="0"/>
      <p:bldP spid="14851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255738" y="187012"/>
            <a:ext cx="8651105" cy="6596104"/>
            <a:chOff x="255738" y="187012"/>
            <a:chExt cx="8651105" cy="6596104"/>
          </a:xfrm>
        </p:grpSpPr>
        <p:sp>
          <p:nvSpPr>
            <p:cNvPr id="4" name="3 Forma libre"/>
            <p:cNvSpPr/>
            <p:nvPr/>
          </p:nvSpPr>
          <p:spPr>
            <a:xfrm>
              <a:off x="4667591" y="2604782"/>
              <a:ext cx="2788978" cy="80057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35109"/>
                  </a:lnTo>
                  <a:lnTo>
                    <a:pt x="2788978" y="535109"/>
                  </a:lnTo>
                  <a:lnTo>
                    <a:pt x="2788978" y="800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4 Forma libre"/>
            <p:cNvSpPr/>
            <p:nvPr/>
          </p:nvSpPr>
          <p:spPr>
            <a:xfrm>
              <a:off x="4621871" y="2604782"/>
              <a:ext cx="91440" cy="8150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549571"/>
                  </a:lnTo>
                  <a:lnTo>
                    <a:pt x="46276" y="549571"/>
                  </a:lnTo>
                  <a:lnTo>
                    <a:pt x="46276" y="81503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Forma libre"/>
            <p:cNvSpPr/>
            <p:nvPr/>
          </p:nvSpPr>
          <p:spPr>
            <a:xfrm>
              <a:off x="1756273" y="2604782"/>
              <a:ext cx="2911318" cy="8025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11318" y="0"/>
                  </a:moveTo>
                  <a:lnTo>
                    <a:pt x="2911318" y="537132"/>
                  </a:lnTo>
                  <a:lnTo>
                    <a:pt x="0" y="537132"/>
                  </a:lnTo>
                  <a:lnTo>
                    <a:pt x="0" y="8025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2619616" y="187012"/>
              <a:ext cx="4096486" cy="2591195"/>
            </a:xfrm>
            <a:custGeom>
              <a:avLst/>
              <a:gdLst>
                <a:gd name="connsiteX0" fmla="*/ 0 w 3559907"/>
                <a:gd name="connsiteY0" fmla="*/ 0 h 2591195"/>
                <a:gd name="connsiteX1" fmla="*/ 3559907 w 3559907"/>
                <a:gd name="connsiteY1" fmla="*/ 0 h 2591195"/>
                <a:gd name="connsiteX2" fmla="*/ 3559907 w 3559907"/>
                <a:gd name="connsiteY2" fmla="*/ 2591195 h 2591195"/>
                <a:gd name="connsiteX3" fmla="*/ 0 w 3559907"/>
                <a:gd name="connsiteY3" fmla="*/ 2591195 h 2591195"/>
                <a:gd name="connsiteX4" fmla="*/ 0 w 3559907"/>
                <a:gd name="connsiteY4" fmla="*/ 0 h 259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9907" h="2591195">
                  <a:moveTo>
                    <a:pt x="0" y="0"/>
                  </a:moveTo>
                  <a:lnTo>
                    <a:pt x="3559907" y="0"/>
                  </a:lnTo>
                  <a:lnTo>
                    <a:pt x="3559907" y="2591195"/>
                  </a:lnTo>
                  <a:lnTo>
                    <a:pt x="0" y="25911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SUBLINEA CLÍNICA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500" b="1" kern="1200" dirty="0" smtClean="0">
                  <a:solidFill>
                    <a:schemeClr val="tx1"/>
                  </a:solidFill>
                </a:rPr>
                <a:t>- ASPECTOS MÉDICOS                                                      Tesis: Dr. </a:t>
              </a:r>
              <a:r>
                <a:rPr lang="es-ES" sz="1500" b="1" kern="1200" dirty="0" smtClean="0">
                  <a:solidFill>
                    <a:srgbClr val="FF0000"/>
                  </a:solidFill>
                </a:rPr>
                <a:t>Miras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500" b="1" kern="1200" dirty="0" smtClean="0">
                  <a:solidFill>
                    <a:schemeClr val="tx1"/>
                  </a:solidFill>
                </a:rPr>
                <a:t>           Dr. </a:t>
              </a:r>
              <a:r>
                <a:rPr lang="es-ES" sz="1500" b="1" kern="1200" dirty="0" smtClean="0">
                  <a:solidFill>
                    <a:srgbClr val="FF0000"/>
                  </a:solidFill>
                </a:rPr>
                <a:t>Pons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s-ES" sz="1500" b="1" kern="1200" dirty="0" smtClean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tx1"/>
                  </a:solidFill>
                </a:rPr>
                <a:t>- ASPECTOS QUIRÚRGICOS-ANESTESIA                         Tesis Dr. </a:t>
              </a:r>
              <a:r>
                <a:rPr lang="es-ES" sz="1500" b="1" kern="1200" dirty="0" smtClean="0">
                  <a:solidFill>
                    <a:srgbClr val="FF0000"/>
                  </a:solidFill>
                </a:rPr>
                <a:t>Acosta</a:t>
              </a:r>
              <a:r>
                <a:rPr lang="es-ES" sz="1500" b="1" kern="1200" dirty="0" smtClean="0">
                  <a:solidFill>
                    <a:schemeClr val="tx1"/>
                  </a:solidFill>
                </a:rPr>
                <a:t>  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500" b="1" kern="1200" dirty="0" smtClean="0">
                  <a:solidFill>
                    <a:schemeClr val="tx1"/>
                  </a:solidFill>
                </a:rPr>
                <a:t>                                                                                                  DR. ROBLES                                                                        DR. SANCHEZ-BUENO                                                        DR. RAMIREZ</a:t>
              </a: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255738" y="3407377"/>
              <a:ext cx="3001070" cy="3351215"/>
            </a:xfrm>
            <a:custGeom>
              <a:avLst/>
              <a:gdLst>
                <a:gd name="connsiteX0" fmla="*/ 0 w 3001070"/>
                <a:gd name="connsiteY0" fmla="*/ 0 h 3351215"/>
                <a:gd name="connsiteX1" fmla="*/ 3001070 w 3001070"/>
                <a:gd name="connsiteY1" fmla="*/ 0 h 3351215"/>
                <a:gd name="connsiteX2" fmla="*/ 3001070 w 3001070"/>
                <a:gd name="connsiteY2" fmla="*/ 3351215 h 3351215"/>
                <a:gd name="connsiteX3" fmla="*/ 0 w 3001070"/>
                <a:gd name="connsiteY3" fmla="*/ 3351215 h 3351215"/>
                <a:gd name="connsiteX4" fmla="*/ 0 w 3001070"/>
                <a:gd name="connsiteY4" fmla="*/ 0 h 335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1070" h="3351215">
                  <a:moveTo>
                    <a:pt x="0" y="0"/>
                  </a:moveTo>
                  <a:lnTo>
                    <a:pt x="3001070" y="0"/>
                  </a:lnTo>
                  <a:lnTo>
                    <a:pt x="3001070" y="3351215"/>
                  </a:lnTo>
                  <a:lnTo>
                    <a:pt x="0" y="335121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SUBLINEA EXPERIMENTAL:   XENOTRASPLANTE          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s-ES" sz="10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RATAS - MONOS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                                             Tesis: Dr. </a:t>
              </a:r>
              <a:r>
                <a:rPr lang="es-ES" sz="1600" b="1" kern="1200" dirty="0" smtClean="0">
                  <a:solidFill>
                    <a:srgbClr val="FF0000"/>
                  </a:solidFill>
                </a:rPr>
                <a:t>García-</a:t>
              </a:r>
              <a:r>
                <a:rPr lang="es-ES" sz="1600" b="1" kern="1200" dirty="0" err="1" smtClean="0">
                  <a:solidFill>
                    <a:srgbClr val="FF0000"/>
                  </a:solidFill>
                </a:rPr>
                <a:t>Palenciano</a:t>
              </a:r>
              <a:r>
                <a:rPr lang="es-ES" sz="1600" b="1" kern="1200" dirty="0" smtClean="0">
                  <a:solidFill>
                    <a:srgbClr val="FF0000"/>
                  </a:solidFill>
                </a:rPr>
                <a:t>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                     Dra. </a:t>
              </a:r>
              <a:r>
                <a:rPr lang="es-ES" sz="1600" b="1" kern="1200" dirty="0" smtClean="0">
                  <a:solidFill>
                    <a:srgbClr val="FF0000"/>
                  </a:solidFill>
                </a:rPr>
                <a:t>Majado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                          Dra. </a:t>
              </a:r>
              <a:r>
                <a:rPr lang="es-ES" sz="1600" b="1" dirty="0" smtClean="0">
                  <a:solidFill>
                    <a:srgbClr val="FF0000"/>
                  </a:solidFill>
                </a:rPr>
                <a:t>Juana </a:t>
              </a:r>
              <a:r>
                <a:rPr lang="es-ES" sz="1600" b="1" kern="1200" dirty="0" smtClean="0">
                  <a:solidFill>
                    <a:srgbClr val="FF0000"/>
                  </a:solidFill>
                </a:rPr>
                <a:t>Marín                             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Dra. </a:t>
              </a:r>
              <a:r>
                <a:rPr lang="es-ES" sz="1600" b="1" kern="1200" dirty="0" smtClean="0">
                  <a:solidFill>
                    <a:srgbClr val="FF0000"/>
                  </a:solidFill>
                </a:rPr>
                <a:t>García Carrillo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DR. MUÑOZ-LUNA                DR. RAMIS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</a:rPr>
                <a:t>DR. RAMIREZ</a:t>
              </a:r>
              <a:endParaRPr lang="es-E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448050" y="3419816"/>
              <a:ext cx="2438400" cy="3152434"/>
            </a:xfrm>
            <a:custGeom>
              <a:avLst/>
              <a:gdLst>
                <a:gd name="connsiteX0" fmla="*/ 0 w 2176820"/>
                <a:gd name="connsiteY0" fmla="*/ 0 h 2363200"/>
                <a:gd name="connsiteX1" fmla="*/ 2176820 w 2176820"/>
                <a:gd name="connsiteY1" fmla="*/ 0 h 2363200"/>
                <a:gd name="connsiteX2" fmla="*/ 2176820 w 2176820"/>
                <a:gd name="connsiteY2" fmla="*/ 2363200 h 2363200"/>
                <a:gd name="connsiteX3" fmla="*/ 0 w 2176820"/>
                <a:gd name="connsiteY3" fmla="*/ 2363200 h 2363200"/>
                <a:gd name="connsiteX4" fmla="*/ 0 w 2176820"/>
                <a:gd name="connsiteY4" fmla="*/ 0 h 23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820" h="2363200">
                  <a:moveTo>
                    <a:pt x="0" y="0"/>
                  </a:moveTo>
                  <a:lnTo>
                    <a:pt x="2176820" y="0"/>
                  </a:lnTo>
                  <a:lnTo>
                    <a:pt x="2176820" y="2363200"/>
                  </a:lnTo>
                  <a:lnTo>
                    <a:pt x="0" y="2363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SUBLINEA    TRASLACIONAL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TOLERANCIA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b="1" kern="1200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DR.YÉLAMOS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DRA.BEATRIZ REVILLA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DR.  ALBERTOBAROJA 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FF0000"/>
                  </a:solidFill>
                </a:rPr>
                <a:t>Luis Saez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rgbClr val="FF0000"/>
                  </a:solidFill>
                </a:rPr>
                <a:t>Ruth Valor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FF0000"/>
                  </a:solidFill>
                </a:rPr>
                <a:t>DR PONS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 RAMIREZ</a:t>
              </a:r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6006295" y="3405354"/>
              <a:ext cx="2900548" cy="3377762"/>
            </a:xfrm>
            <a:custGeom>
              <a:avLst/>
              <a:gdLst>
                <a:gd name="connsiteX0" fmla="*/ 0 w 2900548"/>
                <a:gd name="connsiteY0" fmla="*/ 0 h 3377762"/>
                <a:gd name="connsiteX1" fmla="*/ 2900548 w 2900548"/>
                <a:gd name="connsiteY1" fmla="*/ 0 h 3377762"/>
                <a:gd name="connsiteX2" fmla="*/ 2900548 w 2900548"/>
                <a:gd name="connsiteY2" fmla="*/ 3377762 h 3377762"/>
                <a:gd name="connsiteX3" fmla="*/ 0 w 2900548"/>
                <a:gd name="connsiteY3" fmla="*/ 3377762 h 3377762"/>
                <a:gd name="connsiteX4" fmla="*/ 0 w 2900548"/>
                <a:gd name="connsiteY4" fmla="*/ 0 h 337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548" h="3377762">
                  <a:moveTo>
                    <a:pt x="0" y="0"/>
                  </a:moveTo>
                  <a:lnTo>
                    <a:pt x="2900548" y="0"/>
                  </a:lnTo>
                  <a:lnTo>
                    <a:pt x="2900548" y="3377762"/>
                  </a:lnTo>
                  <a:lnTo>
                    <a:pt x="0" y="33777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SUBLINEA PSICOSOCIAL: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cap="none" spc="50" dirty="0" smtClean="0">
                  <a:ln w="11430"/>
                  <a:solidFill>
                    <a:srgbClr val="33993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A) DONACIÓN DE ÓRGANOS 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solidFill>
                    <a:schemeClr val="tx1"/>
                  </a:solidFill>
                </a:rPr>
                <a:t>PROYECTO COL. INTER. DONANTE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Tesis: 9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DR. RIOS, DR RAMIREZ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cap="none" spc="50" dirty="0" smtClean="0">
                  <a:ln w="11430"/>
                  <a:solidFill>
                    <a:srgbClr val="33993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B) CALIDAD DE VIDA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solidFill>
                    <a:schemeClr val="tx1"/>
                  </a:solidFill>
                </a:rPr>
                <a:t>RED DE TRASPLANTES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DRA.LAURA M.-ALARCÓN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</a:rPr>
                <a:t>DR RIOS, DR RAMIREZ</a:t>
              </a:r>
              <a:endParaRPr lang="es-ES" sz="1600" b="1" kern="1200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400" b="1" kern="1200" dirty="0" smtClean="0">
                  <a:solidFill>
                    <a:schemeClr val="tx1"/>
                  </a:solidFill>
                </a:rPr>
                <a:t>INTERVENCIÓN </a:t>
              </a:r>
              <a:r>
                <a:rPr lang="es-ES" sz="1400" b="1" dirty="0" smtClean="0">
                  <a:solidFill>
                    <a:schemeClr val="tx1"/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tx1"/>
                  </a:solidFill>
                </a:rPr>
                <a:t>Ptes</a:t>
              </a:r>
              <a:endParaRPr lang="es-ES" sz="1400" b="1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1400" b="1" dirty="0" smtClean="0">
                  <a:solidFill>
                    <a:schemeClr val="tx1"/>
                  </a:solidFill>
                </a:rPr>
                <a:t>e</a:t>
              </a:r>
              <a:r>
                <a:rPr lang="es-ES" sz="1400" b="1" kern="1200" dirty="0" smtClean="0">
                  <a:solidFill>
                    <a:schemeClr val="tx1"/>
                  </a:solidFill>
                </a:rPr>
                <a:t>n lista de espera  TOH</a:t>
              </a:r>
            </a:p>
          </p:txBody>
        </p:sp>
      </p:grpSp>
      <p:pic>
        <p:nvPicPr>
          <p:cNvPr id="11" name="Picture 2" descr="Primer TOH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25" y="127614"/>
            <a:ext cx="2189914" cy="149163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66725" y="2047875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Prof. P. Parrilla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1555529" y="2074917"/>
          <a:ext cx="6705601" cy="429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819807" y="666002"/>
            <a:ext cx="79142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b="1" dirty="0" smtClean="0">
                <a:solidFill>
                  <a:prstClr val="black"/>
                </a:solidFill>
              </a:rPr>
              <a:t>DISTRIBUCIÓN DEL </a:t>
            </a:r>
            <a:r>
              <a:rPr lang="es-ES" b="1" u="sng" dirty="0" smtClean="0">
                <a:solidFill>
                  <a:prstClr val="black"/>
                </a:solidFill>
              </a:rPr>
              <a:t>PERSONAL INVESTIGADOR</a:t>
            </a:r>
            <a:r>
              <a:rPr lang="es-ES" b="1" dirty="0" smtClean="0">
                <a:solidFill>
                  <a:prstClr val="black"/>
                </a:solidFill>
              </a:rPr>
              <a:t> DE LA LINEA DE DONACIÓN Y TRASPLANTE-IMIB  (N=29)</a:t>
            </a:r>
            <a:endParaRPr lang="es-E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44277" y="490668"/>
            <a:ext cx="789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smtClean="0">
                <a:solidFill>
                  <a:srgbClr val="000000"/>
                </a:solidFill>
              </a:rPr>
              <a:t>EVOLUCIÓN DEL NÚMERO DE PUBLICACIONES DE LA LINEA DE DONACIÓN Y TRASPLANTE-IMIB (2011-2015) (n=88)</a:t>
            </a:r>
            <a:endParaRPr lang="es-ES" sz="2400" b="1" dirty="0">
              <a:solidFill>
                <a:srgbClr val="000000"/>
              </a:solidFill>
            </a:endParaRPr>
          </a:p>
        </p:txBody>
      </p:sp>
      <p:pic>
        <p:nvPicPr>
          <p:cNvPr id="7" name="6 Imagen" descr="logo_imib_arri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5949280"/>
            <a:ext cx="955984" cy="678707"/>
          </a:xfrm>
          <a:prstGeom prst="rect">
            <a:avLst/>
          </a:prstGeom>
        </p:spPr>
      </p:pic>
      <p:graphicFrame>
        <p:nvGraphicFramePr>
          <p:cNvPr id="13" name="1 Gráfico"/>
          <p:cNvGraphicFramePr/>
          <p:nvPr/>
        </p:nvGraphicFramePr>
        <p:xfrm>
          <a:off x="889221" y="1681498"/>
          <a:ext cx="7529565" cy="440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0979" y="416711"/>
            <a:ext cx="7835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smtClean="0">
                <a:solidFill>
                  <a:srgbClr val="000000"/>
                </a:solidFill>
              </a:rPr>
              <a:t>PUBLICACIONES DE LA LINEA DE DONACIÓN Y TRASPLANTE-IMIB (2014-2015) (n=38)</a:t>
            </a:r>
            <a:endParaRPr lang="es-ES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019425" y="1371603"/>
          <a:ext cx="3990975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171"/>
                <a:gridCol w="1776804"/>
              </a:tblGrid>
              <a:tr h="44880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ysClr val="windowText" lastClr="000000"/>
                          </a:solidFill>
                        </a:rPr>
                        <a:t>Q1 (n=11)</a:t>
                      </a:r>
                      <a:endParaRPr lang="es-E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ysClr val="windowText" lastClr="000000"/>
                          </a:solidFill>
                        </a:rPr>
                        <a:t>Q2 (n=8)</a:t>
                      </a:r>
                      <a:endParaRPr lang="es-E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59044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Transpl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Int</a:t>
                      </a:r>
                      <a:r>
                        <a:rPr lang="es-ES" dirty="0" smtClean="0"/>
                        <a:t>. (2)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Lab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Anim</a:t>
                      </a:r>
                      <a:r>
                        <a:rPr lang="es-ES" dirty="0" smtClean="0"/>
                        <a:t>.</a:t>
                      </a:r>
                    </a:p>
                  </a:txBody>
                  <a:tcPr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Transplantation</a:t>
                      </a:r>
                      <a:r>
                        <a:rPr lang="es-ES" dirty="0" smtClean="0"/>
                        <a:t> 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Xenotransplantation</a:t>
                      </a:r>
                      <a:r>
                        <a:rPr lang="es-ES" dirty="0" smtClean="0"/>
                        <a:t> (2)</a:t>
                      </a:r>
                      <a:endParaRPr lang="es-ES" dirty="0"/>
                    </a:p>
                  </a:txBody>
                  <a:tcPr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Zoonoses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Public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Health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Transplant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(3)</a:t>
                      </a:r>
                    </a:p>
                  </a:txBody>
                  <a:tcPr marL="9525" marR="9525" marT="9525" marB="0" anchor="b"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es-ES" dirty="0" smtClean="0"/>
                        <a:t>Am J </a:t>
                      </a:r>
                      <a:r>
                        <a:rPr lang="es-ES" dirty="0" err="1" smtClean="0"/>
                        <a:t>Transplant</a:t>
                      </a:r>
                      <a:r>
                        <a:rPr lang="es-ES" dirty="0" smtClean="0"/>
                        <a:t>. (3)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J </a:t>
                      </a:r>
                      <a:r>
                        <a:rPr lang="es-ES" sz="18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Urol</a:t>
                      </a:r>
                      <a:r>
                        <a:rPr lang="es-E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9044">
                <a:tc>
                  <a:txBody>
                    <a:bodyPr/>
                    <a:lstStyle/>
                    <a:p>
                      <a:r>
                        <a:rPr lang="es-ES" dirty="0" smtClean="0"/>
                        <a:t>Ann </a:t>
                      </a:r>
                      <a:r>
                        <a:rPr lang="es-ES" dirty="0" err="1" smtClean="0"/>
                        <a:t>Surg</a:t>
                      </a:r>
                      <a:r>
                        <a:rPr lang="es-ES" dirty="0" smtClean="0"/>
                        <a:t>. 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Hepatol</a:t>
                      </a:r>
                      <a:r>
                        <a:rPr lang="es-ES" dirty="0" smtClean="0"/>
                        <a:t> Res.</a:t>
                      </a:r>
                      <a:endParaRPr lang="es-ES" dirty="0"/>
                    </a:p>
                  </a:txBody>
                  <a:tcPr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es-ES" dirty="0" smtClean="0"/>
                        <a:t>Alcohol </a:t>
                      </a:r>
                      <a:r>
                        <a:rPr lang="es-ES" dirty="0" err="1" smtClean="0"/>
                        <a:t>Clin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Exp</a:t>
                      </a:r>
                      <a:r>
                        <a:rPr lang="es-ES" dirty="0" smtClean="0"/>
                        <a:t> Res.(1)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Eur</a:t>
                      </a:r>
                      <a:r>
                        <a:rPr lang="fr-FR" dirty="0" smtClean="0"/>
                        <a:t> J </a:t>
                      </a:r>
                      <a:r>
                        <a:rPr lang="fr-FR" dirty="0" err="1" smtClean="0"/>
                        <a:t>Surg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Oncol</a:t>
                      </a:r>
                      <a:r>
                        <a:rPr lang="fr-FR" dirty="0" smtClean="0"/>
                        <a:t>.(1)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9044">
                <a:tc>
                  <a:txBody>
                    <a:bodyPr/>
                    <a:lstStyle/>
                    <a:p>
                      <a:r>
                        <a:rPr lang="es-ES" dirty="0" smtClean="0"/>
                        <a:t>Br J </a:t>
                      </a:r>
                      <a:r>
                        <a:rPr lang="es-ES" dirty="0" err="1" smtClean="0"/>
                        <a:t>Surg</a:t>
                      </a:r>
                      <a:r>
                        <a:rPr lang="es-ES" dirty="0" smtClean="0"/>
                        <a:t>.(1)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28327">
                <a:tc>
                  <a:txBody>
                    <a:bodyPr/>
                    <a:lstStyle/>
                    <a:p>
                      <a:r>
                        <a:rPr lang="es-ES" dirty="0" smtClean="0"/>
                        <a:t>J </a:t>
                      </a:r>
                      <a:r>
                        <a:rPr lang="es-ES" dirty="0" err="1" smtClean="0"/>
                        <a:t>Heart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Lung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Transplan</a:t>
                      </a:r>
                      <a:r>
                        <a:rPr lang="es-ES" dirty="0" smtClean="0"/>
                        <a:t>.(1)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40" t="13793" r="36315" b="37716"/>
          <a:stretch>
            <a:fillRect/>
          </a:stretch>
        </p:blipFill>
        <p:spPr bwMode="auto">
          <a:xfrm>
            <a:off x="7202870" y="1431698"/>
            <a:ext cx="1941130" cy="114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-1" y="4752975"/>
            <a:ext cx="2781301" cy="1962151"/>
            <a:chOff x="0" y="-1"/>
            <a:chExt cx="6395684" cy="335805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819" t="12931" r="13524" b="30603"/>
            <a:stretch>
              <a:fillRect/>
            </a:stretch>
          </p:blipFill>
          <p:spPr bwMode="auto">
            <a:xfrm>
              <a:off x="0" y="-1"/>
              <a:ext cx="6395684" cy="335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Elipse"/>
            <p:cNvSpPr/>
            <p:nvPr/>
          </p:nvSpPr>
          <p:spPr>
            <a:xfrm>
              <a:off x="1794295" y="2950234"/>
              <a:ext cx="698739" cy="3019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849" t="24784" r="36800" b="15086"/>
          <a:stretch>
            <a:fillRect/>
          </a:stretch>
        </p:blipFill>
        <p:spPr bwMode="auto">
          <a:xfrm>
            <a:off x="257175" y="1990724"/>
            <a:ext cx="2391795" cy="18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24569" r="36153" b="22414"/>
          <a:stretch>
            <a:fillRect/>
          </a:stretch>
        </p:blipFill>
        <p:spPr bwMode="auto">
          <a:xfrm>
            <a:off x="4591050" y="5172170"/>
            <a:ext cx="2489638" cy="15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14063" t="13147" r="14009" b="17066"/>
          <a:stretch>
            <a:fillRect/>
          </a:stretch>
        </p:blipFill>
        <p:spPr bwMode="auto">
          <a:xfrm>
            <a:off x="7058025" y="2920746"/>
            <a:ext cx="2085975" cy="151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7124700" y="4895850"/>
            <a:ext cx="2019300" cy="1063925"/>
            <a:chOff x="0" y="1"/>
            <a:chExt cx="5981699" cy="367518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0183" t="12931" r="13685" b="25000"/>
            <a:stretch>
              <a:fillRect/>
            </a:stretch>
          </p:blipFill>
          <p:spPr bwMode="auto">
            <a:xfrm>
              <a:off x="0" y="1"/>
              <a:ext cx="5981699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Elipse"/>
            <p:cNvSpPr/>
            <p:nvPr/>
          </p:nvSpPr>
          <p:spPr>
            <a:xfrm>
              <a:off x="4226944" y="3459190"/>
              <a:ext cx="1276710" cy="21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39972" y="510363"/>
            <a:ext cx="741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0000"/>
                </a:solidFill>
                <a:latin typeface="+mn-lt"/>
              </a:rPr>
              <a:t>DISTRIBUCIÓN DE PROYECTOS DE INVESTIGACIÓN ACTIVOS 2016 (n=6)</a:t>
            </a:r>
            <a:endParaRPr lang="es-ES" sz="2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7 Imagen" descr="logo_imib_arri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6376" y="5949280"/>
            <a:ext cx="955984" cy="678707"/>
          </a:xfrm>
          <a:prstGeom prst="rect">
            <a:avLst/>
          </a:prstGeom>
        </p:spPr>
      </p:pic>
      <p:graphicFrame>
        <p:nvGraphicFramePr>
          <p:cNvPr id="12" name="11 Gráfico"/>
          <p:cNvGraphicFramePr/>
          <p:nvPr/>
        </p:nvGraphicFramePr>
        <p:xfrm>
          <a:off x="1224453" y="1333938"/>
          <a:ext cx="6484883" cy="419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33499" y="504825"/>
            <a:ext cx="7629525" cy="606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PROYECTO 1: SUBLINEA PSICOSOCIAL:</a:t>
            </a:r>
            <a:endParaRPr lang="es-ES" sz="20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u="sng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A) DONACIÓN DE ÓRGANOS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endParaRPr lang="es-ES" b="1" u="sng" spc="50" dirty="0" smtClean="0">
              <a:ln w="11430"/>
              <a:solidFill>
                <a:srgbClr val="3399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lvl="0" indent="-342900"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PROYECTOS NO FINANCIADOS </a:t>
            </a:r>
          </a:p>
          <a:p>
            <a:pPr lvl="0"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/>
              <a:t>	</a:t>
            </a:r>
            <a:r>
              <a:rPr lang="es-ES" sz="1600" b="1" dirty="0" smtClean="0"/>
              <a:t>1. PROYECTO COL. INTERNACIONAL DONANTE:</a:t>
            </a:r>
          </a:p>
          <a:p>
            <a:pPr lvl="0"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 smtClean="0"/>
              <a:t>	ESTUDIOS ACTITUD HACIA LA DONACION ORGANOS en 	</a:t>
            </a:r>
            <a:r>
              <a:rPr lang="es-ES" sz="1600" b="1" dirty="0" err="1" smtClean="0"/>
              <a:t>colaboracion</a:t>
            </a:r>
            <a:r>
              <a:rPr lang="es-ES" sz="1600" b="1" dirty="0" smtClean="0"/>
              <a:t>  con otras universidades españolas y 	extranjeras (</a:t>
            </a:r>
            <a:r>
              <a:rPr lang="es-ES" sz="1600" b="1" dirty="0" err="1" smtClean="0"/>
              <a:t>Mexico</a:t>
            </a:r>
            <a:r>
              <a:rPr lang="es-ES" sz="1600" b="1" dirty="0" smtClean="0"/>
              <a:t>, Brasil, Polonia, Costa Rica, </a:t>
            </a:r>
            <a:r>
              <a:rPr lang="es-ES" sz="1600" b="1" dirty="0" err="1" smtClean="0"/>
              <a:t>etc</a:t>
            </a:r>
            <a:r>
              <a:rPr lang="es-ES" sz="1600" b="1" dirty="0" smtClean="0"/>
              <a:t>)</a:t>
            </a:r>
          </a:p>
          <a:p>
            <a:pPr lvl="0"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sz="1600" b="1" dirty="0" smtClean="0"/>
              <a:t>	2. Estudios de </a:t>
            </a:r>
            <a:r>
              <a:rPr lang="es-ES" sz="1600" b="1" dirty="0" err="1" smtClean="0"/>
              <a:t>inmigracion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paises</a:t>
            </a:r>
            <a:r>
              <a:rPr lang="es-ES" sz="1600" b="1" dirty="0" smtClean="0"/>
              <a:t> africanos, estudiantes Medicina	</a:t>
            </a:r>
          </a:p>
          <a:p>
            <a:pPr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PROYECTO FINANCIADO POR ONT</a:t>
            </a:r>
          </a:p>
          <a:p>
            <a:pPr algn="just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dirty="0" smtClean="0"/>
              <a:t>	INTERVENCION SOBRE ADOLESCENTES: DONARFEST 	(CONSEJ SANIDAD Y EDUC) Usando Nuevas </a:t>
            </a:r>
            <a:r>
              <a:rPr lang="es-ES" b="1" dirty="0" err="1" smtClean="0"/>
              <a:t>tecnologias</a:t>
            </a:r>
            <a:r>
              <a:rPr lang="es-ES" b="1" dirty="0" smtClean="0"/>
              <a:t>, en 	la asignatura de </a:t>
            </a:r>
            <a:r>
              <a:rPr lang="es-ES" b="1" dirty="0" err="1" smtClean="0"/>
              <a:t>Educacion</a:t>
            </a:r>
            <a:r>
              <a:rPr lang="es-ES" b="1" dirty="0" smtClean="0"/>
              <a:t> para la </a:t>
            </a:r>
            <a:r>
              <a:rPr lang="es-ES" b="1" dirty="0" err="1" smtClean="0"/>
              <a:t>Ciudadania</a:t>
            </a:r>
            <a:r>
              <a:rPr lang="es-ES" b="1" dirty="0" smtClean="0"/>
              <a:t> (</a:t>
            </a:r>
            <a:r>
              <a:rPr lang="es-ES" b="1" dirty="0" err="1" smtClean="0"/>
              <a:t>Pag</a:t>
            </a:r>
            <a:r>
              <a:rPr lang="es-ES" b="1" dirty="0" smtClean="0"/>
              <a:t> Web, 	cortos en </a:t>
            </a:r>
            <a:r>
              <a:rPr lang="es-ES" b="1" dirty="0" err="1" smtClean="0"/>
              <a:t>youtube,etc</a:t>
            </a:r>
            <a:r>
              <a:rPr lang="es-ES" b="1" dirty="0" smtClean="0"/>
              <a:t>)</a:t>
            </a:r>
          </a:p>
          <a:p>
            <a:pPr algn="just" defTabSz="711200">
              <a:lnSpc>
                <a:spcPct val="90000"/>
              </a:lnSpc>
              <a:spcAft>
                <a:spcPct val="35000"/>
              </a:spcAft>
            </a:pPr>
            <a:endParaRPr lang="es-ES" b="1" dirty="0" smtClean="0"/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s-ES" b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B) </a:t>
            </a:r>
            <a:r>
              <a:rPr lang="es-ES" b="1" u="sng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CALIDAD DE VIDA</a:t>
            </a:r>
            <a:r>
              <a:rPr lang="es-ES" b="1" spc="50" dirty="0" smtClean="0">
                <a:ln w="11430"/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(FINANCIADO POR LA ONT)</a:t>
            </a:r>
            <a:endParaRPr lang="es-ES" sz="2000" b="1" dirty="0" smtClean="0"/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r>
              <a:rPr lang="es-ES" b="1" dirty="0" smtClean="0"/>
              <a:t>	INTERVENCIÓN PSICOLOGICA EN PACIENTES EN LISTA ESPERA TOH. </a:t>
            </a:r>
          </a:p>
          <a:p>
            <a:pPr lvl="0" algn="ctr" defTabSz="711200">
              <a:lnSpc>
                <a:spcPct val="90000"/>
              </a:lnSpc>
              <a:spcAft>
                <a:spcPts val="0"/>
              </a:spcAft>
            </a:pPr>
            <a:endParaRPr lang="es-E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76324"/>
            <a:ext cx="9143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algn="just"/>
            <a:r>
              <a:rPr lang="es-ES" sz="20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ANÁLISIS PROSPECTIVO DE LOS FACTORES INMUNOLÓGICOS Y DE EXPRESIÓN GÉNICA IMPLICADOS EN LA TOLERANCIA OPERACIONAL EN PACIENTES CON TRASPLANTE HEPÁTICO 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indent="127000" algn="just" eaLnBrk="0" hangingPunct="0"/>
            <a:r>
              <a:rPr lang="es-E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PI12/02042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s-E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Investigador Principal: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José Antonio Pons Miñano	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s-E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Importe Económico: 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98.615 €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es-E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Equipo de Investigadores: 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J. M. De La Peña Moral, C. M. Martínez Cáceres, B. Revilla </a:t>
            </a:r>
            <a:r>
              <a:rPr lang="es-E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Nuín</a:t>
            </a:r>
            <a:r>
              <a:rPr lang="es-E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 A. Baroja Mazo, 	L Martínez-Alarcón, José Antonio Pons Miñano.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71600" y="581025"/>
            <a:ext cx="761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PROYECTO 2 ACTIVO ( FIS): SUBLINEA  TOLERANCIA TOH</a:t>
            </a:r>
            <a:endParaRPr lang="es-ES" dirty="0"/>
          </a:p>
        </p:txBody>
      </p:sp>
      <p:pic>
        <p:nvPicPr>
          <p:cNvPr id="6" name="Picture 2" descr="ricardotitul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625" y="3800474"/>
            <a:ext cx="6591375" cy="179546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2" descr="QUIMER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3375" y="3736315"/>
            <a:ext cx="3019664" cy="22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847975" y="6048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771775" y="5943600"/>
            <a:ext cx="473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Pons JA, Ramirez P, …Parrilla P</a:t>
            </a:r>
            <a:r>
              <a:rPr lang="es-ES" dirty="0" smtClean="0"/>
              <a:t>. J </a:t>
            </a:r>
            <a:r>
              <a:rPr lang="es-ES" dirty="0" err="1" smtClean="0"/>
              <a:t>Clin</a:t>
            </a:r>
            <a:r>
              <a:rPr lang="es-ES" dirty="0" smtClean="0"/>
              <a:t> </a:t>
            </a:r>
            <a:r>
              <a:rPr lang="es-ES" dirty="0" err="1" smtClean="0"/>
              <a:t>Invest</a:t>
            </a:r>
            <a:r>
              <a:rPr lang="es-ES" dirty="0" smtClean="0"/>
              <a:t> 2008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19186"/>
            <a:ext cx="566166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500166" y="5419780"/>
            <a:ext cx="4786346" cy="10715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500166" y="3919582"/>
            <a:ext cx="4786346" cy="150019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000100" y="5143512"/>
            <a:ext cx="4286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429388" y="4572008"/>
            <a:ext cx="178595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miRNAs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29388" y="5620424"/>
            <a:ext cx="185738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Cluster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marcadores activación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5770" y="-324098"/>
            <a:ext cx="74210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Differential profile of activated regulatory T cell subsets and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microRNAs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tolerant liver transplant recipients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68144" y="836712"/>
            <a:ext cx="305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Liver</a:t>
            </a:r>
            <a:r>
              <a:rPr lang="es-ES" dirty="0" smtClean="0"/>
              <a:t> </a:t>
            </a:r>
            <a:r>
              <a:rPr lang="es-ES" dirty="0" err="1" smtClean="0"/>
              <a:t>Transplantation</a:t>
            </a:r>
            <a:r>
              <a:rPr lang="es-ES" dirty="0" smtClean="0"/>
              <a:t> (en evaluación)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66800" y="266700"/>
            <a:ext cx="404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RESULTADOS DEL PROYECTO FIS</a:t>
            </a:r>
            <a:endParaRPr lang="es-E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1136</Words>
  <Application>Microsoft Office PowerPoint</Application>
  <PresentationFormat>Presentación en pantalla (4:3)</PresentationFormat>
  <Paragraphs>295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Diseño predeterminado</vt:lpstr>
      <vt:lpstr>1_Diseño predeterminado</vt:lpstr>
      <vt:lpstr>3_Diseño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  PROYECTO 3 ACTIVO ( FIS) Utilidad  Pronostica de las CTCs y del PET-TAC en pacientes con Hepatocarcinoma en espera de trasplante.  FIS PI13/01195 Enero 2014-Diciembre 2016.     45.980 euros. IP P.Ramirez 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</dc:creator>
  <cp:lastModifiedBy>Usuario</cp:lastModifiedBy>
  <cp:revision>398</cp:revision>
  <dcterms:created xsi:type="dcterms:W3CDTF">2014-05-29T10:22:41Z</dcterms:created>
  <dcterms:modified xsi:type="dcterms:W3CDTF">2016-05-03T07:22:41Z</dcterms:modified>
</cp:coreProperties>
</file>