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4" r:id="rId6"/>
    <p:sldId id="258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52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C7F6-03A4-445A-8BCD-697E7AF6889A}" type="datetimeFigureOut">
              <a:rPr lang="es-ES" smtClean="0"/>
              <a:t>11/7/16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62C9-8BD3-4D98-ACE7-2C34D4785A68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://www.ncbi.nlm.nih.gov/pubmed/27142512%23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hyperlink" Target="http://www.ncbi.nlm.nih.gov/pubmed/27363812%23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56490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Búsqueda </a:t>
            </a:r>
            <a:r>
              <a:rPr lang="es-ES" sz="2400" b="1" dirty="0"/>
              <a:t>de sustancias </a:t>
            </a:r>
            <a:r>
              <a:rPr lang="es-ES" sz="2400" b="1" dirty="0" err="1"/>
              <a:t>bioactivas</a:t>
            </a:r>
            <a:r>
              <a:rPr lang="es-ES" sz="2400" b="1" dirty="0"/>
              <a:t> con posible utilidad </a:t>
            </a:r>
            <a:r>
              <a:rPr lang="es-ES" sz="2400" b="1" dirty="0" err="1"/>
              <a:t>biosanitaria</a:t>
            </a:r>
            <a:r>
              <a:rPr lang="es-ES" sz="2400" b="1" dirty="0"/>
              <a:t> </a:t>
            </a:r>
            <a:endParaRPr lang="es-ES" sz="2400" b="1" dirty="0" smtClean="0"/>
          </a:p>
          <a:p>
            <a:endParaRPr lang="es-E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Aislamiento </a:t>
            </a:r>
            <a:r>
              <a:rPr lang="es-ES" sz="2400" b="1" dirty="0"/>
              <a:t>de plantas, síntesis biotecnológica mediante enzimas y caracterización </a:t>
            </a:r>
            <a:r>
              <a:rPr lang="es-ES" sz="2400" b="1" dirty="0" smtClean="0"/>
              <a:t>molecular</a:t>
            </a:r>
          </a:p>
          <a:p>
            <a:endParaRPr lang="es-E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400" b="1" dirty="0"/>
              <a:t>Estabilización mediante encapsulación y testado en células y organismos modelo</a:t>
            </a:r>
            <a:r>
              <a:rPr lang="es-ES" sz="2400" dirty="0"/>
              <a:t>. </a:t>
            </a:r>
            <a:endParaRPr lang="es-ES" sz="2400" b="1" dirty="0"/>
          </a:p>
        </p:txBody>
      </p:sp>
      <p:grpSp>
        <p:nvGrpSpPr>
          <p:cNvPr id="2" name="Agrupar 1"/>
          <p:cNvGrpSpPr/>
          <p:nvPr/>
        </p:nvGrpSpPr>
        <p:grpSpPr>
          <a:xfrm>
            <a:off x="1475656" y="272842"/>
            <a:ext cx="7779864" cy="1214508"/>
            <a:chOff x="1475656" y="272842"/>
            <a:chExt cx="7779864" cy="1214508"/>
          </a:xfrm>
        </p:grpSpPr>
        <p:sp>
          <p:nvSpPr>
            <p:cNvPr id="7" name="6 CuadroTexto"/>
            <p:cNvSpPr txBox="1"/>
            <p:nvPr/>
          </p:nvSpPr>
          <p:spPr>
            <a:xfrm>
              <a:off x="1475656" y="272842"/>
              <a:ext cx="7668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BIOTECNOLOGÍA</a:t>
              </a:r>
              <a:r>
                <a:rPr lang="en-US" sz="2000" b="1" dirty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. APLICACIONES SANITARIAS DE BIOCIENCIAS </a:t>
              </a:r>
            </a:p>
            <a:p>
              <a:endParaRPr lang="es-ES" sz="2000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47664" y="764704"/>
              <a:ext cx="7707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BIOTECHNOLOGICAL DESIGN OF NOVEL HEALTH-PROMOTING </a:t>
              </a:r>
              <a:r>
                <a:rPr lang="es-ES" b="1" dirty="0" smtClean="0"/>
                <a:t>COMPOUNDS</a:t>
              </a:r>
              <a:endParaRPr lang="es-ES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582168" y="1087240"/>
              <a:ext cx="7482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rgbClr val="FF0000"/>
                  </a:solidFill>
                </a:rPr>
                <a:t>[GI/IMIB/C071/2011] - BIOQUIMICA Y BIOTECNOLOGIA </a:t>
              </a:r>
              <a:r>
                <a:rPr lang="es-ES" sz="2000" b="1" dirty="0" smtClean="0">
                  <a:solidFill>
                    <a:srgbClr val="FF0000"/>
                  </a:solidFill>
                </a:rPr>
                <a:t>ENZIMATICA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56490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BIO2013-45336-R</a:t>
            </a:r>
            <a:r>
              <a:rPr lang="es-ES" dirty="0"/>
              <a:t>  PRODUCCIÓN Y SCREENING DE POTENCIADORES DE NAD+ COMO NUEVOS AGENTES TERAPÉUTICOS EN ENVEJECIMIENTO Y CÁNCER ENTIDAD: MINISTERIO DE ECONOMÍA Y COMPETITIVIDAD COMIENZO: 01/01/2014, FIN: 31/07/2017</a:t>
            </a:r>
            <a:r>
              <a:rPr lang="es-ES" dirty="0" smtClean="0"/>
              <a:t> </a:t>
            </a:r>
          </a:p>
          <a:p>
            <a:r>
              <a:rPr lang="es-ES" dirty="0" smtClean="0"/>
              <a:t>INVESTIGADORES </a:t>
            </a:r>
            <a:r>
              <a:rPr lang="es-ES" dirty="0"/>
              <a:t>PRINCIPALES      </a:t>
            </a:r>
            <a:r>
              <a:rPr lang="es-ES" b="1" dirty="0"/>
              <a:t>ALVARO SANCHEZ FERRER</a:t>
            </a:r>
            <a:r>
              <a:rPr lang="es-ES" dirty="0"/>
              <a:t>  OTROS INVESTIGADORES      </a:t>
            </a:r>
            <a:r>
              <a:rPr lang="es-ES" b="1" dirty="0"/>
              <a:t>MANUELA PEREZ GILABERT</a:t>
            </a:r>
            <a:r>
              <a:rPr lang="es-ES" dirty="0"/>
              <a:t>       </a:t>
            </a:r>
            <a:r>
              <a:rPr lang="es-ES" b="1" dirty="0"/>
              <a:t>JUANA MERCEDES CABANES COS</a:t>
            </a:r>
            <a:r>
              <a:rPr lang="es-ES" dirty="0"/>
              <a:t> </a:t>
            </a:r>
            <a:r>
              <a:rPr lang="es-ES" b="1" dirty="0" smtClean="0"/>
              <a:t>Dos</a:t>
            </a:r>
            <a:endParaRPr lang="es-ES" b="1" dirty="0" smtClean="0"/>
          </a:p>
          <a:p>
            <a:endParaRPr lang="es-ES" b="1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1475656" y="272842"/>
            <a:ext cx="7779864" cy="1214508"/>
            <a:chOff x="1475656" y="272842"/>
            <a:chExt cx="7779864" cy="1214508"/>
          </a:xfrm>
        </p:grpSpPr>
        <p:sp>
          <p:nvSpPr>
            <p:cNvPr id="12" name="6 CuadroTexto"/>
            <p:cNvSpPr txBox="1"/>
            <p:nvPr/>
          </p:nvSpPr>
          <p:spPr>
            <a:xfrm>
              <a:off x="1475656" y="272842"/>
              <a:ext cx="7668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BIOTECNOLOGÍA</a:t>
              </a:r>
              <a:r>
                <a:rPr lang="en-US" sz="2000" b="1" dirty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. APLICACIONES SANITARIAS DE BIOCIENCIAS </a:t>
              </a:r>
            </a:p>
            <a:p>
              <a:endParaRPr lang="es-ES" sz="2000" b="1" dirty="0"/>
            </a:p>
          </p:txBody>
        </p:sp>
        <p:sp>
          <p:nvSpPr>
            <p:cNvPr id="13" name="7 CuadroTexto"/>
            <p:cNvSpPr txBox="1"/>
            <p:nvPr/>
          </p:nvSpPr>
          <p:spPr>
            <a:xfrm>
              <a:off x="1547664" y="764704"/>
              <a:ext cx="7707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BIOTECHNOLOGICAL DESIGN OF NOVEL HEALTH-PROMOTING </a:t>
              </a:r>
              <a:r>
                <a:rPr lang="es-ES" b="1" dirty="0" smtClean="0"/>
                <a:t>COMPOUNDS</a:t>
              </a:r>
              <a:endParaRPr lang="es-ES" b="1" dirty="0"/>
            </a:p>
          </p:txBody>
        </p:sp>
        <p:sp>
          <p:nvSpPr>
            <p:cNvPr id="14" name="8 CuadroTexto"/>
            <p:cNvSpPr txBox="1"/>
            <p:nvPr/>
          </p:nvSpPr>
          <p:spPr>
            <a:xfrm>
              <a:off x="1582168" y="1087240"/>
              <a:ext cx="7482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rgbClr val="FF0000"/>
                  </a:solidFill>
                </a:rPr>
                <a:t>[GI/IMIB/C071/2011] - BIOQUIMICA Y BIOTECNOLOGIA </a:t>
              </a:r>
              <a:r>
                <a:rPr lang="es-ES" sz="2000" b="1" dirty="0" smtClean="0">
                  <a:solidFill>
                    <a:srgbClr val="FF0000"/>
                  </a:solidFill>
                </a:rPr>
                <a:t>ENZIMATICA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84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132856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AGL2014-57431-P</a:t>
            </a:r>
            <a:r>
              <a:rPr lang="es-ES" dirty="0"/>
              <a:t>  PRODUCCIÓN BIOLÓGICA DE LOS PIGMENTOS ANTIOXIDANTES BETALAINAS Y EVALUACIÓN DE SU CAPACIDAD FUNCIONAL EN MODELO IN VIVO ENTIDAD: MINISTERIO DE ECONOMÍA Y COMPETITIVIDAD COMIENZO: 01/01/2015, FIN: 31/12/2017</a:t>
            </a:r>
            <a:r>
              <a:rPr lang="es-ES" dirty="0" smtClean="0"/>
              <a:t> </a:t>
            </a:r>
          </a:p>
          <a:p>
            <a:r>
              <a:rPr lang="es-ES" dirty="0" smtClean="0"/>
              <a:t>INVESTIGADORES </a:t>
            </a:r>
            <a:r>
              <a:rPr lang="es-ES" dirty="0"/>
              <a:t>PRINCIPALES      </a:t>
            </a:r>
            <a:r>
              <a:rPr lang="es-ES" b="1" dirty="0"/>
              <a:t>FRANCISCO GARCIA CARMONA</a:t>
            </a:r>
            <a:r>
              <a:rPr lang="es-ES" dirty="0"/>
              <a:t>  OTROS INVESTIGADORES      </a:t>
            </a:r>
            <a:r>
              <a:rPr lang="es-ES" b="1" dirty="0"/>
              <a:t>JOSEFA ESCRIBANO CEBRIAN</a:t>
            </a:r>
            <a:r>
              <a:rPr lang="es-ES" dirty="0"/>
              <a:t>       </a:t>
            </a:r>
            <a:r>
              <a:rPr lang="es-ES" b="1" dirty="0"/>
              <a:t>FERNANDO GANDIA HERRERO</a:t>
            </a:r>
            <a:r>
              <a:rPr lang="es-ES" dirty="0"/>
              <a:t>       </a:t>
            </a:r>
            <a:r>
              <a:rPr lang="es-ES" b="1" dirty="0"/>
              <a:t>JOSE MANUEL LOPEZ NICOLAS</a:t>
            </a:r>
            <a:r>
              <a:rPr lang="es-ES" dirty="0"/>
              <a:t>       </a:t>
            </a:r>
            <a:r>
              <a:rPr lang="es-ES" b="1" dirty="0"/>
              <a:t>MERCEDES JIMENEZ ATIENZAR</a:t>
            </a:r>
            <a:r>
              <a:rPr lang="es-ES" dirty="0"/>
              <a:t>       </a:t>
            </a:r>
            <a:r>
              <a:rPr lang="es-ES" b="1" dirty="0"/>
              <a:t>JUANA MERCEDES CABANES COS</a:t>
            </a:r>
            <a:r>
              <a:rPr lang="es-ES" dirty="0"/>
              <a:t> </a:t>
            </a:r>
            <a:r>
              <a:rPr lang="es-ES" b="1" dirty="0" smtClean="0"/>
              <a:t>Uno</a:t>
            </a:r>
            <a:endParaRPr lang="es-ES" b="1" dirty="0" smtClean="0"/>
          </a:p>
        </p:txBody>
      </p:sp>
      <p:grpSp>
        <p:nvGrpSpPr>
          <p:cNvPr id="11" name="Agrupar 10"/>
          <p:cNvGrpSpPr/>
          <p:nvPr/>
        </p:nvGrpSpPr>
        <p:grpSpPr>
          <a:xfrm>
            <a:off x="1475656" y="272842"/>
            <a:ext cx="7779864" cy="1214508"/>
            <a:chOff x="1475656" y="272842"/>
            <a:chExt cx="7779864" cy="1214508"/>
          </a:xfrm>
        </p:grpSpPr>
        <p:sp>
          <p:nvSpPr>
            <p:cNvPr id="12" name="6 CuadroTexto"/>
            <p:cNvSpPr txBox="1"/>
            <p:nvPr/>
          </p:nvSpPr>
          <p:spPr>
            <a:xfrm>
              <a:off x="1475656" y="272842"/>
              <a:ext cx="7668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BIOTECNOLOGÍA</a:t>
              </a:r>
              <a:r>
                <a:rPr lang="en-US" sz="2000" b="1" dirty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. APLICACIONES SANITARIAS DE BIOCIENCIAS </a:t>
              </a:r>
            </a:p>
            <a:p>
              <a:endParaRPr lang="es-ES" sz="2000" b="1" dirty="0"/>
            </a:p>
          </p:txBody>
        </p:sp>
        <p:sp>
          <p:nvSpPr>
            <p:cNvPr id="13" name="7 CuadroTexto"/>
            <p:cNvSpPr txBox="1"/>
            <p:nvPr/>
          </p:nvSpPr>
          <p:spPr>
            <a:xfrm>
              <a:off x="1547664" y="764704"/>
              <a:ext cx="7707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BIOTECHNOLOGICAL DESIGN OF NOVEL HEALTH-PROMOTING </a:t>
              </a:r>
              <a:r>
                <a:rPr lang="es-ES" b="1" dirty="0" smtClean="0"/>
                <a:t>COMPOUNDS</a:t>
              </a:r>
              <a:endParaRPr lang="es-ES" b="1" dirty="0"/>
            </a:p>
          </p:txBody>
        </p:sp>
        <p:sp>
          <p:nvSpPr>
            <p:cNvPr id="14" name="8 CuadroTexto"/>
            <p:cNvSpPr txBox="1"/>
            <p:nvPr/>
          </p:nvSpPr>
          <p:spPr>
            <a:xfrm>
              <a:off x="1582168" y="1087240"/>
              <a:ext cx="7482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rgbClr val="FF0000"/>
                  </a:solidFill>
                </a:rPr>
                <a:t>[GI/IMIB/C071/2011] - BIOQUIMICA Y BIOTECNOLOGIA </a:t>
              </a:r>
              <a:r>
                <a:rPr lang="es-ES" sz="2000" b="1" dirty="0" smtClean="0">
                  <a:solidFill>
                    <a:srgbClr val="FF0000"/>
                  </a:solidFill>
                </a:rPr>
                <a:t>ENZIMATICA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1475656" y="272842"/>
            <a:ext cx="7779864" cy="1214508"/>
            <a:chOff x="1475656" y="272842"/>
            <a:chExt cx="7779864" cy="1214508"/>
          </a:xfrm>
        </p:grpSpPr>
        <p:sp>
          <p:nvSpPr>
            <p:cNvPr id="12" name="6 CuadroTexto"/>
            <p:cNvSpPr txBox="1"/>
            <p:nvPr/>
          </p:nvSpPr>
          <p:spPr>
            <a:xfrm>
              <a:off x="1475656" y="272842"/>
              <a:ext cx="7668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BIOTECNOLOGÍA</a:t>
              </a:r>
              <a:r>
                <a:rPr lang="en-US" sz="2000" b="1" dirty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. APLICACIONES SANITARIAS DE BIOCIENCIAS </a:t>
              </a:r>
            </a:p>
            <a:p>
              <a:endParaRPr lang="es-ES" sz="2000" b="1" dirty="0"/>
            </a:p>
          </p:txBody>
        </p:sp>
        <p:sp>
          <p:nvSpPr>
            <p:cNvPr id="13" name="7 CuadroTexto"/>
            <p:cNvSpPr txBox="1"/>
            <p:nvPr/>
          </p:nvSpPr>
          <p:spPr>
            <a:xfrm>
              <a:off x="1547664" y="764704"/>
              <a:ext cx="7707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BIOTECHNOLOGICAL DESIGN OF NOVEL HEALTH-PROMOTING </a:t>
              </a:r>
              <a:r>
                <a:rPr lang="es-ES" b="1" dirty="0" smtClean="0"/>
                <a:t>COMPOUNDS</a:t>
              </a:r>
              <a:endParaRPr lang="es-ES" b="1" dirty="0"/>
            </a:p>
          </p:txBody>
        </p:sp>
        <p:sp>
          <p:nvSpPr>
            <p:cNvPr id="14" name="8 CuadroTexto"/>
            <p:cNvSpPr txBox="1"/>
            <p:nvPr/>
          </p:nvSpPr>
          <p:spPr>
            <a:xfrm>
              <a:off x="1582168" y="1087240"/>
              <a:ext cx="7482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rgbClr val="FF0000"/>
                  </a:solidFill>
                </a:rPr>
                <a:t>[GI/IMIB/C071/2011] - BIOQUIMICA Y BIOTECNOLOGIA </a:t>
              </a:r>
              <a:r>
                <a:rPr lang="es-ES" sz="2000" b="1" dirty="0" smtClean="0">
                  <a:solidFill>
                    <a:srgbClr val="FF0000"/>
                  </a:solidFill>
                </a:rPr>
                <a:t>ENZIMATICA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683568" y="2204864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19893/GERM/15</a:t>
            </a:r>
            <a:r>
              <a:rPr lang="es-ES" dirty="0"/>
              <a:t>  BIOTECHNOLOGICAL DESIGN OF NOVEL HEALTH-PROMOTING COMPOUNDS: ENZYMATIC PRODUCTION, MOLECULAR STABILIZATION AND TESTING ENTIDAD: FUNDACION SENECA</a:t>
            </a:r>
            <a:r>
              <a:rPr lang="es-ES" dirty="0" smtClean="0"/>
              <a:t> </a:t>
            </a:r>
            <a:r>
              <a:rPr lang="es-ES" b="1" dirty="0" smtClean="0">
                <a:solidFill>
                  <a:srgbClr val="FF0000"/>
                </a:solidFill>
              </a:rPr>
              <a:t>Ayudas </a:t>
            </a:r>
            <a:r>
              <a:rPr lang="es-ES" b="1" dirty="0">
                <a:solidFill>
                  <a:srgbClr val="FF0000"/>
                </a:solidFill>
              </a:rPr>
              <a:t>a los Grupos y Unidades de Excelencia Científica de la Región de </a:t>
            </a:r>
            <a:r>
              <a:rPr lang="es-ES" b="1" dirty="0" smtClean="0">
                <a:solidFill>
                  <a:srgbClr val="FF0000"/>
                </a:solidFill>
              </a:rPr>
              <a:t>Murcia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dirty="0" smtClean="0"/>
              <a:t>COMIENZO</a:t>
            </a:r>
            <a:r>
              <a:rPr lang="es-ES" dirty="0"/>
              <a:t>: 01/01/2016, FIN: 31/12/2019 INVESTIGADORES PRINCIPALES      </a:t>
            </a:r>
            <a:r>
              <a:rPr lang="es-ES" b="1" dirty="0"/>
              <a:t>FRANCISCO GARCIA CARMONA</a:t>
            </a:r>
            <a:r>
              <a:rPr lang="es-ES" dirty="0"/>
              <a:t> 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b="1" dirty="0" smtClean="0"/>
              <a:t>ALVARO </a:t>
            </a:r>
            <a:r>
              <a:rPr lang="es-ES" b="1" dirty="0"/>
              <a:t>SANCHEZ FERRER</a:t>
            </a:r>
            <a:r>
              <a:rPr lang="es-ES" dirty="0"/>
              <a:t>  OTROS INVESTIGADORES      </a:t>
            </a:r>
            <a:r>
              <a:rPr lang="es-ES" b="1" dirty="0"/>
              <a:t>JUANA MERCEDES CABANES COS</a:t>
            </a:r>
            <a:r>
              <a:rPr lang="es-ES" dirty="0"/>
              <a:t> </a:t>
            </a:r>
            <a:r>
              <a:rPr lang="es-ES" dirty="0" smtClean="0"/>
              <a:t>,</a:t>
            </a:r>
            <a:r>
              <a:rPr lang="es-ES" dirty="0"/>
              <a:t> </a:t>
            </a:r>
            <a:r>
              <a:rPr lang="es-ES" b="1" dirty="0"/>
              <a:t>JOSEFA ESCRIBANO CEBRIAN</a:t>
            </a:r>
            <a:r>
              <a:rPr lang="es-ES" dirty="0"/>
              <a:t>       </a:t>
            </a:r>
            <a:r>
              <a:rPr lang="es-ES" b="1" dirty="0"/>
              <a:t>FERNANDO GANDIA </a:t>
            </a:r>
            <a:r>
              <a:rPr lang="es-ES" b="1" dirty="0" smtClean="0"/>
              <a:t>HERRERO</a:t>
            </a:r>
            <a:r>
              <a:rPr lang="es-ES" dirty="0"/>
              <a:t>,</a:t>
            </a:r>
            <a:r>
              <a:rPr lang="es-ES" dirty="0"/>
              <a:t>   </a:t>
            </a:r>
            <a:r>
              <a:rPr lang="es-ES" b="1" dirty="0" smtClean="0"/>
              <a:t>MERCEDES </a:t>
            </a:r>
            <a:r>
              <a:rPr lang="es-ES" b="1" dirty="0"/>
              <a:t>JIMENEZ ATIENZAR</a:t>
            </a:r>
            <a:r>
              <a:rPr lang="es-ES" dirty="0"/>
              <a:t>       </a:t>
            </a:r>
            <a:r>
              <a:rPr lang="es-ES" b="1" dirty="0"/>
              <a:t>JOSE MANUEL LOPEZ </a:t>
            </a:r>
            <a:r>
              <a:rPr lang="es-ES" b="1" dirty="0" smtClean="0"/>
              <a:t>NICOLAS, </a:t>
            </a:r>
            <a:r>
              <a:rPr lang="es-ES" dirty="0" smtClean="0"/>
              <a:t> </a:t>
            </a:r>
            <a:r>
              <a:rPr lang="es-ES" b="1" dirty="0" smtClean="0"/>
              <a:t>MANUELA </a:t>
            </a:r>
            <a:r>
              <a:rPr lang="es-ES" b="1" dirty="0"/>
              <a:t>PEREZ GILABERT</a:t>
            </a:r>
            <a:r>
              <a:rPr lang="es-ES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284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1475656" y="272842"/>
            <a:ext cx="7779864" cy="1214508"/>
            <a:chOff x="1475656" y="272842"/>
            <a:chExt cx="7779864" cy="1214508"/>
          </a:xfrm>
        </p:grpSpPr>
        <p:sp>
          <p:nvSpPr>
            <p:cNvPr id="12" name="6 CuadroTexto"/>
            <p:cNvSpPr txBox="1"/>
            <p:nvPr/>
          </p:nvSpPr>
          <p:spPr>
            <a:xfrm>
              <a:off x="1475656" y="272842"/>
              <a:ext cx="7668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BIOTECNOLOGÍA</a:t>
              </a:r>
              <a:r>
                <a:rPr lang="en-US" sz="2000" b="1" dirty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. APLICACIONES SANITARIAS DE BIOCIENCIAS </a:t>
              </a:r>
            </a:p>
            <a:p>
              <a:endParaRPr lang="es-ES" sz="2000" b="1" dirty="0"/>
            </a:p>
          </p:txBody>
        </p:sp>
        <p:sp>
          <p:nvSpPr>
            <p:cNvPr id="13" name="7 CuadroTexto"/>
            <p:cNvSpPr txBox="1"/>
            <p:nvPr/>
          </p:nvSpPr>
          <p:spPr>
            <a:xfrm>
              <a:off x="1547664" y="764704"/>
              <a:ext cx="7707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BIOTECHNOLOGICAL DESIGN OF NOVEL HEALTH-PROMOTING </a:t>
              </a:r>
              <a:r>
                <a:rPr lang="es-ES" b="1" dirty="0" smtClean="0"/>
                <a:t>COMPOUNDS</a:t>
              </a:r>
              <a:endParaRPr lang="es-ES" b="1" dirty="0"/>
            </a:p>
          </p:txBody>
        </p:sp>
        <p:sp>
          <p:nvSpPr>
            <p:cNvPr id="14" name="8 CuadroTexto"/>
            <p:cNvSpPr txBox="1"/>
            <p:nvPr/>
          </p:nvSpPr>
          <p:spPr>
            <a:xfrm>
              <a:off x="1582168" y="1087240"/>
              <a:ext cx="7482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rgbClr val="FF0000"/>
                  </a:solidFill>
                </a:rPr>
                <a:t>[GI/IMIB/C071/2011] - BIOQUIMICA Y BIOTECNOLOGIA </a:t>
              </a:r>
              <a:r>
                <a:rPr lang="es-ES" sz="2000" b="1" dirty="0" smtClean="0">
                  <a:solidFill>
                    <a:srgbClr val="FF0000"/>
                  </a:solidFill>
                </a:rPr>
                <a:t>ENZIMATICA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1547664" y="1988840"/>
            <a:ext cx="6120680" cy="4326318"/>
            <a:chOff x="1475656" y="1988840"/>
            <a:chExt cx="6120680" cy="432631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656" y="1988840"/>
              <a:ext cx="6105026" cy="184757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5896" y="3764078"/>
              <a:ext cx="3960440" cy="2545242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5656" y="3789040"/>
              <a:ext cx="2217113" cy="252611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4048" y="2420888"/>
              <a:ext cx="2520280" cy="551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48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1475656" y="272842"/>
            <a:ext cx="7779864" cy="1214508"/>
            <a:chOff x="1475656" y="272842"/>
            <a:chExt cx="7779864" cy="1214508"/>
          </a:xfrm>
        </p:grpSpPr>
        <p:sp>
          <p:nvSpPr>
            <p:cNvPr id="12" name="6 CuadroTexto"/>
            <p:cNvSpPr txBox="1"/>
            <p:nvPr/>
          </p:nvSpPr>
          <p:spPr>
            <a:xfrm>
              <a:off x="1475656" y="272842"/>
              <a:ext cx="7668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BIOTECNOLOGÍA</a:t>
              </a:r>
              <a:r>
                <a:rPr lang="en-US" sz="2000" b="1" dirty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. APLICACIONES SANITARIAS DE BIOCIENCIAS </a:t>
              </a:r>
            </a:p>
            <a:p>
              <a:endParaRPr lang="es-ES" sz="2000" b="1" dirty="0"/>
            </a:p>
          </p:txBody>
        </p:sp>
        <p:sp>
          <p:nvSpPr>
            <p:cNvPr id="13" name="7 CuadroTexto"/>
            <p:cNvSpPr txBox="1"/>
            <p:nvPr/>
          </p:nvSpPr>
          <p:spPr>
            <a:xfrm>
              <a:off x="1547664" y="764704"/>
              <a:ext cx="7707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BIOTECHNOLOGICAL DESIGN OF NOVEL HEALTH-PROMOTING </a:t>
              </a:r>
              <a:r>
                <a:rPr lang="es-ES" b="1" dirty="0" smtClean="0"/>
                <a:t>COMPOUNDS</a:t>
              </a:r>
              <a:endParaRPr lang="es-ES" b="1" dirty="0"/>
            </a:p>
          </p:txBody>
        </p:sp>
        <p:sp>
          <p:nvSpPr>
            <p:cNvPr id="14" name="8 CuadroTexto"/>
            <p:cNvSpPr txBox="1"/>
            <p:nvPr/>
          </p:nvSpPr>
          <p:spPr>
            <a:xfrm>
              <a:off x="1582168" y="1087240"/>
              <a:ext cx="7482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rgbClr val="FF0000"/>
                  </a:solidFill>
                </a:rPr>
                <a:t>[GI/IMIB/C071/2011] - BIOQUIMICA Y BIOTECNOLOGIA </a:t>
              </a:r>
              <a:r>
                <a:rPr lang="es-ES" sz="2000" b="1" dirty="0" smtClean="0">
                  <a:solidFill>
                    <a:srgbClr val="FF0000"/>
                  </a:solidFill>
                </a:rPr>
                <a:t>ENZIMATICA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988840"/>
            <a:ext cx="6588224" cy="23462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293096"/>
            <a:ext cx="3661916" cy="16789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933056"/>
            <a:ext cx="2700886" cy="21864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51920" y="5949280"/>
            <a:ext cx="306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 tooltip="Food &amp; function."/>
              </a:rPr>
              <a:t>Food Funct.</a:t>
            </a:r>
            <a:r>
              <a:rPr lang="en-US" dirty="0"/>
              <a:t> </a:t>
            </a:r>
            <a:r>
              <a:rPr lang="en-US" dirty="0" smtClean="0"/>
              <a:t>(2016 ) 7:</a:t>
            </a:r>
            <a:r>
              <a:rPr lang="en-US" dirty="0"/>
              <a:t>2367-73.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1475656" y="272842"/>
            <a:ext cx="7779864" cy="1214508"/>
            <a:chOff x="1475656" y="272842"/>
            <a:chExt cx="7779864" cy="1214508"/>
          </a:xfrm>
        </p:grpSpPr>
        <p:sp>
          <p:nvSpPr>
            <p:cNvPr id="12" name="6 CuadroTexto"/>
            <p:cNvSpPr txBox="1"/>
            <p:nvPr/>
          </p:nvSpPr>
          <p:spPr>
            <a:xfrm>
              <a:off x="1475656" y="272842"/>
              <a:ext cx="7668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BIOTECNOLOGÍA</a:t>
              </a:r>
              <a:r>
                <a:rPr lang="en-US" sz="2000" b="1" dirty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. APLICACIONES SANITARIAS DE BIOCIENCIAS </a:t>
              </a:r>
            </a:p>
            <a:p>
              <a:endParaRPr lang="es-ES" sz="2000" b="1" dirty="0"/>
            </a:p>
          </p:txBody>
        </p:sp>
        <p:sp>
          <p:nvSpPr>
            <p:cNvPr id="13" name="7 CuadroTexto"/>
            <p:cNvSpPr txBox="1"/>
            <p:nvPr/>
          </p:nvSpPr>
          <p:spPr>
            <a:xfrm>
              <a:off x="1547664" y="764704"/>
              <a:ext cx="7707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BIOTECHNOLOGICAL DESIGN OF NOVEL HEALTH-PROMOTING </a:t>
              </a:r>
              <a:r>
                <a:rPr lang="es-ES" b="1" dirty="0" smtClean="0"/>
                <a:t>COMPOUNDS</a:t>
              </a:r>
              <a:endParaRPr lang="es-ES" b="1" dirty="0"/>
            </a:p>
          </p:txBody>
        </p:sp>
        <p:sp>
          <p:nvSpPr>
            <p:cNvPr id="14" name="8 CuadroTexto"/>
            <p:cNvSpPr txBox="1"/>
            <p:nvPr/>
          </p:nvSpPr>
          <p:spPr>
            <a:xfrm>
              <a:off x="1582168" y="1087240"/>
              <a:ext cx="7482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solidFill>
                    <a:srgbClr val="FF0000"/>
                  </a:solidFill>
                </a:rPr>
                <a:t>[GI/IMIB/C071/2011] - BIOQUIMICA Y BIOTECNOLOGIA </a:t>
              </a:r>
              <a:r>
                <a:rPr lang="es-ES" sz="2000" b="1" dirty="0" smtClean="0">
                  <a:solidFill>
                    <a:srgbClr val="FF0000"/>
                  </a:solidFill>
                </a:rPr>
                <a:t>ENZIMATICA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5783" r="265"/>
          <a:stretch/>
        </p:blipFill>
        <p:spPr>
          <a:xfrm>
            <a:off x="7092566" y="3789040"/>
            <a:ext cx="2080956" cy="18968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079025"/>
            <a:ext cx="7272808" cy="9179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150753"/>
            <a:ext cx="6768752" cy="243848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-46311" t="-4917" r="56966" b="4917"/>
          <a:stretch/>
        </p:blipFill>
        <p:spPr>
          <a:xfrm>
            <a:off x="4644008" y="1772816"/>
            <a:ext cx="4536504" cy="20395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03648" y="5805264"/>
            <a:ext cx="597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hlinkClick r:id="rId6" tooltip="Nature communications."/>
              </a:rPr>
              <a:t>Nat Commun.</a:t>
            </a:r>
            <a:r>
              <a:rPr lang="ro-RO" dirty="0"/>
              <a:t> </a:t>
            </a:r>
            <a:r>
              <a:rPr lang="ro-RO" dirty="0" smtClean="0"/>
              <a:t>(2016) 7</a:t>
            </a:r>
            <a:r>
              <a:rPr lang="ro-RO" dirty="0"/>
              <a:t>:12077. doi: 10.1038/ncomms12077.</a:t>
            </a:r>
            <a:endParaRPr lang="es-ES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1907704" y="5373216"/>
            <a:ext cx="288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8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330</Words>
  <Application>Microsoft Macintosh PowerPoint</Application>
  <PresentationFormat>Presentación en pantalla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Garcia-Marcos</dc:creator>
  <cp:lastModifiedBy>Alvaro Sanchez</cp:lastModifiedBy>
  <cp:revision>22</cp:revision>
  <cp:lastPrinted>2016-07-11T21:28:05Z</cp:lastPrinted>
  <dcterms:created xsi:type="dcterms:W3CDTF">2016-04-25T16:24:49Z</dcterms:created>
  <dcterms:modified xsi:type="dcterms:W3CDTF">2016-07-11T21:28:11Z</dcterms:modified>
</cp:coreProperties>
</file>