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6" r:id="rId5"/>
    <p:sldId id="268" r:id="rId6"/>
    <p:sldId id="264" r:id="rId7"/>
    <p:sldId id="269" r:id="rId8"/>
    <p:sldId id="267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url=http://www.panoramio.com/photo/6389386&amp;rct=j&amp;frm=1&amp;q=&amp;esrc=s&amp;sa=U&amp;ei=i_jmVNOaHsLyUrbGgeAH&amp;ved=0CBgQ9QEwAQ&amp;usg=AFQjCNFa-XEv38vWODVxancUugcoma_mn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es/url?url=http://www.ucci.urjc.es/el-vicerrectorado-de-investigacion-recibe-la-acreditacion-para-formar-parte-de-la-red-de-unidades-de-cultura-cientifica-y-de-la-innovacion/&amp;rct=j&amp;frm=1&amp;q=&amp;esrc=s&amp;sa=U&amp;ei=zfjmVO2wO4HbUP3HgtAJ&amp;ved=0CCAQ9QEwBQ&amp;usg=AFQjCNHEaJQP44PPdhjs8NgfjMI_X06ig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hyperlink" Target="http://www.um.es/docencia/agustinr/facpsi20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m.es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es/url?url=http://www.panoramio.com/photo/6389386&amp;rct=j&amp;frm=1&amp;q=&amp;esrc=s&amp;sa=U&amp;ei=i_jmVNOaHsLyUrbGgeAH&amp;ved=0CBgQ9QEwAQ&amp;usg=AFQjCNFa-XEv38vWODVxancUugcoma_mn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2996952"/>
            <a:ext cx="463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mtClean="0"/>
              <a:t>LINEAS DE INVESTIGACION</a:t>
            </a:r>
            <a:endParaRPr lang="es-ES" sz="3200"/>
          </a:p>
        </p:txBody>
      </p:sp>
      <p:sp>
        <p:nvSpPr>
          <p:cNvPr id="3" name="2 CuadroTexto"/>
          <p:cNvSpPr txBox="1"/>
          <p:nvPr/>
        </p:nvSpPr>
        <p:spPr>
          <a:xfrm>
            <a:off x="899592" y="1340768"/>
            <a:ext cx="464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solidFill>
                  <a:schemeClr val="accent1">
                    <a:lumMod val="75000"/>
                  </a:schemeClr>
                </a:solidFill>
              </a:rPr>
              <a:t>Grupo de investigación en Arritmias</a:t>
            </a:r>
            <a:endParaRPr lang="es-E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5445224"/>
            <a:ext cx="37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Unidad de Electrofisiología y Arritmias</a:t>
            </a:r>
            <a:endParaRPr lang="es-ES"/>
          </a:p>
        </p:txBody>
      </p:sp>
      <p:pic>
        <p:nvPicPr>
          <p:cNvPr id="1026" name="Picture 2" descr="D:\Mis documentos\Mis imágenes\logo_imib_arrix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016224" cy="1431432"/>
          </a:xfrm>
          <a:prstGeom prst="rect">
            <a:avLst/>
          </a:prstGeom>
          <a:noFill/>
        </p:spPr>
      </p:pic>
      <p:pic>
        <p:nvPicPr>
          <p:cNvPr id="1028" name="Picture 4" descr="Fachada del Hospital Universitario Virgen de la Arrix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81128"/>
            <a:ext cx="2857500" cy="162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908720"/>
            <a:ext cx="636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Convenio de colaboración en investigación</a:t>
            </a:r>
            <a:endParaRPr lang="es-ES" sz="280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2132856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Unidad de Arritmias</a:t>
            </a:r>
            <a:endParaRPr lang="es-E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92080" y="2132856"/>
            <a:ext cx="217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Dpto. Teoría de Señal</a:t>
            </a:r>
            <a:endParaRPr lang="es-E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19458" name="Picture 2" descr="https://encrypted-tbn3.gstatic.com/images?q=tbn:ANd9GcQqsq8TdW8eFmGXPKgmTONO772uPrqFbabvG27twH1pdSjIpjeOGVXilU7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2464481" cy="1199381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T4BJGyv8U5AciZJe2JBSHDvym0HhFGZDoNo4p4JyYZiHPwBEFAwCQ75B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52936"/>
            <a:ext cx="1944216" cy="145068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547664" y="4869160"/>
            <a:ext cx="6284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smtClean="0"/>
              <a:t>Análisis de la señal eléctrica cardíaca</a:t>
            </a:r>
            <a:endParaRPr lang="es-E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1052736"/>
            <a:ext cx="4865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mtClean="0"/>
              <a:t>Análisis de la señal eléctrica cardíaca</a:t>
            </a:r>
            <a:endParaRPr lang="es-ES" sz="2400" b="1"/>
          </a:p>
        </p:txBody>
      </p:sp>
      <p:sp>
        <p:nvSpPr>
          <p:cNvPr id="3" name="2 CuadroTexto"/>
          <p:cNvSpPr txBox="1"/>
          <p:nvPr/>
        </p:nvSpPr>
        <p:spPr>
          <a:xfrm>
            <a:off x="1475656" y="2204864"/>
            <a:ext cx="62938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Electrocardiograma convencional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Monitorización electrocardiográfica prolongada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Registros de dispositivos implantables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Modelado matemático de la activación cardíaca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Arritmias ventriculares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smtClean="0">
                <a:solidFill>
                  <a:srgbClr val="0070C0"/>
                </a:solidFill>
              </a:rPr>
              <a:t> Sistemas de mapeo en arritmias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ES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692696"/>
            <a:ext cx="4865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smtClean="0"/>
              <a:t>Análisis de la señal eléctrica cardíaca</a:t>
            </a:r>
            <a:endParaRPr lang="es-ES" sz="2400" b="1"/>
          </a:p>
        </p:txBody>
      </p:sp>
      <p:sp>
        <p:nvSpPr>
          <p:cNvPr id="8" name="7 Rectángulo"/>
          <p:cNvSpPr/>
          <p:nvPr/>
        </p:nvSpPr>
        <p:spPr>
          <a:xfrm>
            <a:off x="971600" y="3717032"/>
            <a:ext cx="7115602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s-ES" smtClean="0"/>
              <a:t>2007:  CICyT:   TEC2007-68096-C02-01/TCM)</a:t>
            </a:r>
          </a:p>
          <a:p>
            <a:pPr>
              <a:buFontTx/>
              <a:buChar char="-"/>
            </a:pPr>
            <a:r>
              <a:rPr lang="es-ES" smtClean="0"/>
              <a:t>2009: Comunidad de Madrid:  CCG08-URJC/TIC-3732</a:t>
            </a:r>
          </a:p>
          <a:p>
            <a:pPr>
              <a:buFontTx/>
              <a:buChar char="-"/>
            </a:pPr>
            <a:r>
              <a:rPr lang="es-ES" smtClean="0"/>
              <a:t>2010: Ministerio de Industria, Turismo y Comercio TSI-020100-2009-332</a:t>
            </a:r>
          </a:p>
          <a:p>
            <a:pPr>
              <a:buFontTx/>
              <a:buChar char="-"/>
            </a:pPr>
            <a:r>
              <a:rPr lang="es-ES" smtClean="0"/>
              <a:t>2014: Ministerio de Economía y Competitividad  TEC2013-48439-C4-2-R.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71800" y="1772816"/>
            <a:ext cx="31899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es-ES" smtClean="0"/>
              <a:t> Patente (2012): ES 2334309 B2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99792" y="2924944"/>
            <a:ext cx="346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Proyectos con financiación pública</a:t>
            </a:r>
            <a:endParaRPr lang="es-ES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32656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mtClean="0"/>
          </a:p>
          <a:p>
            <a:r>
              <a:rPr lang="es-ES" smtClean="0"/>
              <a:t>1: </a:t>
            </a:r>
            <a:r>
              <a:rPr lang="es-ES" smtClean="0"/>
              <a:t>Barquero-Perez  </a:t>
            </a:r>
            <a:r>
              <a:rPr lang="es-ES" smtClean="0"/>
              <a:t>et al.  On </a:t>
            </a:r>
            <a:r>
              <a:rPr lang="es-ES" smtClean="0"/>
              <a:t>the Influence of Heart Rate and Coupling Interval Prematurity </a:t>
            </a:r>
            <a:r>
              <a:rPr lang="es-ES" smtClean="0"/>
              <a:t>on </a:t>
            </a:r>
            <a:r>
              <a:rPr lang="es-ES" smtClean="0"/>
              <a:t>Heart Rate </a:t>
            </a:r>
            <a:r>
              <a:rPr lang="es-ES" smtClean="0"/>
              <a:t>Turbulence. </a:t>
            </a:r>
            <a:r>
              <a:rPr lang="es-ES" b="1" smtClean="0"/>
              <a:t>IEEE Trans Biomed Eng</a:t>
            </a:r>
            <a:r>
              <a:rPr lang="es-ES" smtClean="0"/>
              <a:t>. 2016 Apr 15. [Epub ahead of </a:t>
            </a:r>
            <a:r>
              <a:rPr lang="es-ES" smtClean="0"/>
              <a:t>print</a:t>
            </a:r>
            <a:r>
              <a:rPr lang="es-ES" smtClean="0"/>
              <a:t>]</a:t>
            </a:r>
            <a:endParaRPr lang="es-ES" smtClean="0"/>
          </a:p>
          <a:p>
            <a:endParaRPr lang="es-ES" smtClean="0"/>
          </a:p>
          <a:p>
            <a:r>
              <a:rPr lang="es-ES" smtClean="0"/>
              <a:t>2: </a:t>
            </a:r>
            <a:r>
              <a:rPr lang="es-ES" smtClean="0"/>
              <a:t>Gimeno-Blanes </a:t>
            </a:r>
            <a:r>
              <a:rPr lang="es-ES" smtClean="0"/>
              <a:t>et al. </a:t>
            </a:r>
            <a:r>
              <a:rPr lang="es-ES" smtClean="0"/>
              <a:t>Sudden Cardiac Risk Stratification </a:t>
            </a:r>
            <a:r>
              <a:rPr lang="es-ES" smtClean="0"/>
              <a:t>with </a:t>
            </a:r>
            <a:r>
              <a:rPr lang="es-ES" smtClean="0"/>
              <a:t>Electrocardiographic Indices </a:t>
            </a:r>
            <a:r>
              <a:rPr lang="es-ES" smtClean="0"/>
              <a:t>- A Review on Computational Processing, Technology Transfer</a:t>
            </a:r>
            <a:r>
              <a:rPr lang="es-ES" smtClean="0"/>
              <a:t>, </a:t>
            </a:r>
            <a:r>
              <a:rPr lang="es-ES" smtClean="0"/>
              <a:t>and Scientific </a:t>
            </a:r>
            <a:r>
              <a:rPr lang="es-ES" smtClean="0"/>
              <a:t>Evidence. </a:t>
            </a:r>
            <a:r>
              <a:rPr lang="es-ES" b="1" smtClean="0"/>
              <a:t>Front Physiol</a:t>
            </a:r>
            <a:r>
              <a:rPr lang="es-ES" smtClean="0"/>
              <a:t>. 2016 Mar 7;7:82. doi:</a:t>
            </a:r>
          </a:p>
          <a:p>
            <a:r>
              <a:rPr lang="es-ES" smtClean="0"/>
              <a:t>10.3389/fphys.2016.00082. eCollection 2016</a:t>
            </a:r>
            <a:r>
              <a:rPr lang="es-ES" smtClean="0"/>
              <a:t>. </a:t>
            </a:r>
            <a:endParaRPr lang="es-ES" smtClean="0"/>
          </a:p>
          <a:p>
            <a:endParaRPr lang="es-ES" smtClean="0"/>
          </a:p>
          <a:p>
            <a:r>
              <a:rPr lang="es-ES" smtClean="0"/>
              <a:t>3: Sanromán-Junquera  et al. </a:t>
            </a:r>
            <a:r>
              <a:rPr lang="es-ES" smtClean="0"/>
              <a:t>Automatic supporting system for regionalization </a:t>
            </a:r>
            <a:r>
              <a:rPr lang="es-ES" smtClean="0"/>
              <a:t>of </a:t>
            </a:r>
            <a:r>
              <a:rPr lang="es-ES" smtClean="0"/>
              <a:t>ventricular tachycardia </a:t>
            </a:r>
            <a:r>
              <a:rPr lang="es-ES" smtClean="0"/>
              <a:t>exit site in implantable defibrillators. </a:t>
            </a:r>
            <a:r>
              <a:rPr lang="es-ES" b="1" smtClean="0"/>
              <a:t>PLoS One</a:t>
            </a:r>
            <a:r>
              <a:rPr lang="es-ES" smtClean="0"/>
              <a:t>. 2015 Apr</a:t>
            </a:r>
          </a:p>
          <a:p>
            <a:r>
              <a:rPr lang="es-ES" smtClean="0"/>
              <a:t>24;10(4):</a:t>
            </a:r>
            <a:r>
              <a:rPr lang="es-ES" smtClean="0"/>
              <a:t>e0124514</a:t>
            </a:r>
            <a:r>
              <a:rPr lang="es-ES" smtClean="0"/>
              <a:t>.</a:t>
            </a:r>
          </a:p>
          <a:p>
            <a:endParaRPr lang="es-ES" smtClean="0"/>
          </a:p>
          <a:p>
            <a:r>
              <a:rPr lang="es-ES" smtClean="0"/>
              <a:t>4: Sánchez </a:t>
            </a:r>
            <a:r>
              <a:rPr lang="es-ES" smtClean="0"/>
              <a:t>Muñoz </a:t>
            </a:r>
            <a:r>
              <a:rPr lang="es-ES" smtClean="0"/>
              <a:t>et al. </a:t>
            </a:r>
            <a:r>
              <a:rPr lang="es-ES" smtClean="0"/>
              <a:t>Usefulness of the contact force sensing</a:t>
            </a:r>
          </a:p>
          <a:p>
            <a:r>
              <a:rPr lang="es-ES" smtClean="0"/>
              <a:t>catheter to assess the areas of myocardial scar in patients with ventricular</a:t>
            </a:r>
          </a:p>
          <a:p>
            <a:r>
              <a:rPr lang="es-ES" smtClean="0"/>
              <a:t>tachycardia. </a:t>
            </a:r>
            <a:r>
              <a:rPr lang="es-ES" b="1" smtClean="0"/>
              <a:t>Rev Esp </a:t>
            </a:r>
            <a:r>
              <a:rPr lang="es-ES" b="1" smtClean="0"/>
              <a:t>Cardiol </a:t>
            </a:r>
            <a:r>
              <a:rPr lang="es-ES" smtClean="0"/>
              <a:t>. 2015;68:159-160</a:t>
            </a:r>
            <a:endParaRPr lang="es-ES" smtClean="0"/>
          </a:p>
          <a:p>
            <a:endParaRPr lang="es-ES" smtClean="0"/>
          </a:p>
          <a:p>
            <a:r>
              <a:rPr lang="es-ES" smtClean="0"/>
              <a:t>5: </a:t>
            </a:r>
            <a:r>
              <a:rPr lang="es-ES" smtClean="0"/>
              <a:t>Lillo-Castellano </a:t>
            </a:r>
            <a:r>
              <a:rPr lang="es-ES" smtClean="0"/>
              <a:t>et al. </a:t>
            </a:r>
            <a:r>
              <a:rPr lang="es-ES" smtClean="0"/>
              <a:t>Symmetrical </a:t>
            </a:r>
            <a:r>
              <a:rPr lang="es-ES" smtClean="0"/>
              <a:t>compression distance </a:t>
            </a:r>
            <a:r>
              <a:rPr lang="es-ES" smtClean="0"/>
              <a:t>for arrhythmia discrimination in cloud-based big-data services. </a:t>
            </a:r>
            <a:r>
              <a:rPr lang="es-ES" b="1" smtClean="0"/>
              <a:t>IEEE J</a:t>
            </a:r>
          </a:p>
          <a:p>
            <a:r>
              <a:rPr lang="es-ES" b="1" smtClean="0"/>
              <a:t>Biomed Health Inform.</a:t>
            </a:r>
            <a:r>
              <a:rPr lang="es-ES" smtClean="0"/>
              <a:t> </a:t>
            </a:r>
            <a:r>
              <a:rPr lang="es-ES" smtClean="0"/>
              <a:t>2015 </a:t>
            </a:r>
            <a:r>
              <a:rPr lang="es-ES" smtClean="0"/>
              <a:t>;19:1253-63</a:t>
            </a:r>
            <a:r>
              <a:rPr lang="es-ES" smtClean="0"/>
              <a:t>. </a:t>
            </a: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um.es/docencia/agustinr/facpsi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408024" cy="125958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1052736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Unidad de Arritmias</a:t>
            </a:r>
            <a:endParaRPr lang="es-E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908720"/>
            <a:ext cx="378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Dpto. Departamento de Personalidad  </a:t>
            </a:r>
          </a:p>
          <a:p>
            <a:r>
              <a:rPr lang="es-ES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Evaluación y Tratamiento Psicológicos</a:t>
            </a:r>
            <a:endParaRPr lang="es-E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5" name="Picture 2" descr="https://encrypted-tbn3.gstatic.com/images?q=tbn:ANd9GcQqsq8TdW8eFmGXPKgmTONO772uPrqFbabvG27twH1pdSjIpjeOGVXilU7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00808"/>
            <a:ext cx="2464481" cy="1199381"/>
          </a:xfrm>
          <a:prstGeom prst="rect">
            <a:avLst/>
          </a:prstGeom>
          <a:noFill/>
        </p:spPr>
      </p:pic>
      <p:pic>
        <p:nvPicPr>
          <p:cNvPr id="20484" name="Picture 4" descr="http://www.um.es/docencia/agustinr/umu200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140968"/>
            <a:ext cx="2545065" cy="86409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899592" y="450912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- Personalidad, calidad de vida, estrés y síntomas psicopatológicos en pacientes portadores de un Desfibrilador Automático Implantado (DAI).</a:t>
            </a:r>
          </a:p>
          <a:p>
            <a:r>
              <a:rPr lang="es-ES" smtClean="0"/>
              <a:t> </a:t>
            </a:r>
          </a:p>
          <a:p>
            <a:r>
              <a:rPr lang="es-ES" smtClean="0"/>
              <a:t>- Conducta de enfermedad y personalidad tipo D en pacientes con  taquicardias paroxísticas supraventriculares</a:t>
            </a: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6197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444208" y="1700808"/>
            <a:ext cx="20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Congreso SEC, 2015</a:t>
            </a:r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488832" cy="30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588224" y="6165304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Octubre, 2015</a:t>
            </a:r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70892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smtClean="0"/>
              <a:t>Shock Reduction With Multiple Bursts of Antitachycardia Pacing Therapies to Treat Fast Ventricular Tachyarrhythmias in Patients With Implantable Cardioverter Defibrillators: A Multicenter Study.</a:t>
            </a:r>
          </a:p>
          <a:p>
            <a:r>
              <a:rPr lang="es-ES" b="1" smtClean="0"/>
              <a:t>J Cardiovasc Electrophysiol</a:t>
            </a:r>
            <a:r>
              <a:rPr lang="es-ES" smtClean="0"/>
              <a:t>. 2015;26:774-82. </a:t>
            </a:r>
          </a:p>
          <a:p>
            <a:endParaRPr lang="es-ES" smtClean="0"/>
          </a:p>
          <a:p>
            <a:r>
              <a:rPr lang="es-ES" i="1" smtClean="0"/>
              <a:t>Incidence of arrhythmias in a large cohort of patients with current implantable cardioverter-defibrillators in Spain: results from the UMBRELLA Registry</a:t>
            </a:r>
            <a:r>
              <a:rPr lang="es-ES" smtClean="0"/>
              <a:t>.</a:t>
            </a:r>
          </a:p>
          <a:p>
            <a:r>
              <a:rPr lang="es-ES" b="1" smtClean="0"/>
              <a:t>Europace</a:t>
            </a:r>
            <a:r>
              <a:rPr lang="es-ES" smtClean="0"/>
              <a:t>. 2015 Dec 24. pii: euv393. [Epub ahead of print]</a:t>
            </a:r>
          </a:p>
          <a:p>
            <a:endParaRPr lang="es-ES" smtClean="0"/>
          </a:p>
          <a:p>
            <a:r>
              <a:rPr lang="es-ES" i="1" smtClean="0"/>
              <a:t>Shock Reduction With Long-Term Quinidine in Patients With Brugada Syndrome and Malignant Ventricular Arrhythmia Episodes.</a:t>
            </a:r>
          </a:p>
          <a:p>
            <a:r>
              <a:rPr lang="es-ES" b="1" smtClean="0"/>
              <a:t>J Am Coll Cardiol</a:t>
            </a:r>
            <a:r>
              <a:rPr lang="es-ES" smtClean="0"/>
              <a:t>. 2016;67:1653-4</a:t>
            </a: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772816"/>
            <a:ext cx="651575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s-ES" b="1" smtClean="0"/>
              <a:t>Estudios multicéntricos en pacientes con dispositivos implantables</a:t>
            </a:r>
            <a:endParaRPr lang="es-ES" b="1"/>
          </a:p>
        </p:txBody>
      </p:sp>
      <p:sp>
        <p:nvSpPr>
          <p:cNvPr id="5" name="4 Rectángulo"/>
          <p:cNvSpPr/>
          <p:nvPr/>
        </p:nvSpPr>
        <p:spPr>
          <a:xfrm>
            <a:off x="2555776" y="908720"/>
            <a:ext cx="337925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ES" b="1" smtClean="0"/>
              <a:t>Plataforma  investigación SCOOP</a:t>
            </a:r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3768" y="105273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>
                <a:solidFill>
                  <a:prstClr val="black"/>
                </a:solidFill>
              </a:rPr>
              <a:t>El </a:t>
            </a:r>
            <a:r>
              <a:rPr lang="es-ES" b="1" smtClean="0">
                <a:solidFill>
                  <a:prstClr val="black"/>
                </a:solidFill>
              </a:rPr>
              <a:t>problema inverso en arritmias</a:t>
            </a:r>
            <a:endParaRPr lang="es-ES" b="1"/>
          </a:p>
        </p:txBody>
      </p:sp>
      <p:sp>
        <p:nvSpPr>
          <p:cNvPr id="4" name="3 CuadroTexto"/>
          <p:cNvSpPr txBox="1"/>
          <p:nvPr/>
        </p:nvSpPr>
        <p:spPr>
          <a:xfrm>
            <a:off x="2699792" y="476672"/>
            <a:ext cx="301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Proyectos en desarrollo actual</a:t>
            </a: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55576" y="1700808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HCU Arrixaca</a:t>
            </a: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771800" y="17008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URJC Madrid</a:t>
            </a: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860032" y="1700808"/>
            <a:ext cx="362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Y.  Rudy (Univ. St. Louis, Washington)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547664" y="50131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/>
              <a:t>Sistema de análisis de ECG en monitorización prolongada</a:t>
            </a:r>
            <a:endParaRPr lang="es-ES" b="1"/>
          </a:p>
        </p:txBody>
      </p:sp>
      <p:sp>
        <p:nvSpPr>
          <p:cNvPr id="9" name="8 CuadroTexto"/>
          <p:cNvSpPr txBox="1"/>
          <p:nvPr/>
        </p:nvSpPr>
        <p:spPr>
          <a:xfrm>
            <a:off x="1271833" y="5661248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HCU Arrixaca</a:t>
            </a:r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144041" y="566124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URJC Madrid</a:t>
            </a:r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016249" y="5661248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UMH Elche</a:t>
            </a: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672433" y="5661248"/>
            <a:ext cx="11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U Alicante</a:t>
            </a: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619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479</Words>
  <Application>Microsoft Office PowerPoint</Application>
  <PresentationFormat>Presentación en pantalla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31</cp:revision>
  <dcterms:modified xsi:type="dcterms:W3CDTF">2016-05-31T07:37:55Z</dcterms:modified>
</cp:coreProperties>
</file>