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30"/>
  </p:notesMasterIdLst>
  <p:sldIdLst>
    <p:sldId id="256" r:id="rId2"/>
    <p:sldId id="257" r:id="rId3"/>
    <p:sldId id="265" r:id="rId4"/>
    <p:sldId id="266" r:id="rId5"/>
    <p:sldId id="267" r:id="rId6"/>
    <p:sldId id="269" r:id="rId7"/>
    <p:sldId id="273" r:id="rId8"/>
    <p:sldId id="270" r:id="rId9"/>
    <p:sldId id="271" r:id="rId10"/>
    <p:sldId id="274" r:id="rId11"/>
    <p:sldId id="275" r:id="rId12"/>
    <p:sldId id="259" r:id="rId13"/>
    <p:sldId id="286" r:id="rId14"/>
    <p:sldId id="261" r:id="rId15"/>
    <p:sldId id="277" r:id="rId16"/>
    <p:sldId id="276" r:id="rId17"/>
    <p:sldId id="280" r:id="rId18"/>
    <p:sldId id="285" r:id="rId19"/>
    <p:sldId id="278" r:id="rId20"/>
    <p:sldId id="279" r:id="rId21"/>
    <p:sldId id="281" r:id="rId22"/>
    <p:sldId id="282" r:id="rId23"/>
    <p:sldId id="260" r:id="rId24"/>
    <p:sldId id="263" r:id="rId25"/>
    <p:sldId id="264" r:id="rId26"/>
    <p:sldId id="283" r:id="rId27"/>
    <p:sldId id="284" r:id="rId28"/>
    <p:sldId id="288" r:id="rId2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2136" autoAdjust="0"/>
    <p:restoredTop sz="88724" autoAdjust="0"/>
  </p:normalViewPr>
  <p:slideViewPr>
    <p:cSldViewPr>
      <p:cViewPr varScale="1">
        <p:scale>
          <a:sx n="87" d="100"/>
          <a:sy n="87" d="100"/>
        </p:scale>
        <p:origin x="-1888" y="-104"/>
      </p:cViewPr>
      <p:guideLst>
        <p:guide orient="horz" pos="2160"/>
        <p:guide pos="2880"/>
      </p:guideLst>
    </p:cSldViewPr>
  </p:slideViewPr>
  <p:notesTextViewPr>
    <p:cViewPr>
      <p:scale>
        <a:sx n="100" d="100"/>
        <a:sy n="100" d="100"/>
      </p:scale>
      <p:origin x="0" y="0"/>
    </p:cViewPr>
  </p:notesTextViewPr>
  <p:sorterViewPr>
    <p:cViewPr>
      <p:scale>
        <a:sx n="253" d="100"/>
        <a:sy n="253" d="100"/>
      </p:scale>
      <p:origin x="0" y="15184"/>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7213D9-1987-C444-9969-1AF47DAAB313}" type="datetimeFigureOut">
              <a:rPr lang="en-US" smtClean="0"/>
              <a:pPr/>
              <a:t>28/6/16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B9C897-64C2-A340-BB02-D5F8F575D1FC}" type="slidenum">
              <a:rPr lang="en-US" smtClean="0"/>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550632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84995" name="Rectangle 3"/>
          <p:cNvSpPr>
            <a:spLocks noGrp="1" noChangeArrowheads="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C86C7F6-03A4-445A-8BCD-697E7AF6889A}" type="datetimeFigureOut">
              <a:rPr lang="es-ES" smtClean="0"/>
              <a:pPr/>
              <a:t>28/6/16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C9662C9-8BD3-4D98-ACE7-2C34D4785A68}" type="slidenum">
              <a:rPr lang="es-ES" smtClean="0"/>
              <a:pPr/>
              <a:t>‹Nr.›</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C86C7F6-03A4-445A-8BCD-697E7AF6889A}" type="datetimeFigureOut">
              <a:rPr lang="es-ES" smtClean="0"/>
              <a:pPr/>
              <a:t>28/6/16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C9662C9-8BD3-4D98-ACE7-2C34D4785A68}" type="slidenum">
              <a:rPr lang="es-ES" smtClean="0"/>
              <a:pPr/>
              <a:t>‹Nr.›</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C86C7F6-03A4-445A-8BCD-697E7AF6889A}" type="datetimeFigureOut">
              <a:rPr lang="es-ES" smtClean="0"/>
              <a:pPr/>
              <a:t>28/6/16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C9662C9-8BD3-4D98-ACE7-2C34D4785A68}" type="slidenum">
              <a:rPr lang="es-ES" smtClean="0"/>
              <a:pPr/>
              <a:t>‹Nr.›</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C86C7F6-03A4-445A-8BCD-697E7AF6889A}" type="datetimeFigureOut">
              <a:rPr lang="es-ES" smtClean="0"/>
              <a:pPr/>
              <a:t>28/6/16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C9662C9-8BD3-4D98-ACE7-2C34D4785A68}" type="slidenum">
              <a:rPr lang="es-ES" smtClean="0"/>
              <a:pPr/>
              <a:t>‹Nr.›</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C86C7F6-03A4-445A-8BCD-697E7AF6889A}" type="datetimeFigureOut">
              <a:rPr lang="es-ES" smtClean="0"/>
              <a:pPr/>
              <a:t>28/6/16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C9662C9-8BD3-4D98-ACE7-2C34D4785A68}" type="slidenum">
              <a:rPr lang="es-ES" smtClean="0"/>
              <a:pPr/>
              <a:t>‹Nr.›</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C86C7F6-03A4-445A-8BCD-697E7AF6889A}" type="datetimeFigureOut">
              <a:rPr lang="es-ES" smtClean="0"/>
              <a:pPr/>
              <a:t>28/6/16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C9662C9-8BD3-4D98-ACE7-2C34D4785A68}" type="slidenum">
              <a:rPr lang="es-ES" smtClean="0"/>
              <a:pPr/>
              <a:t>‹Nr.›</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C86C7F6-03A4-445A-8BCD-697E7AF6889A}" type="datetimeFigureOut">
              <a:rPr lang="es-ES" smtClean="0"/>
              <a:pPr/>
              <a:t>28/6/16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C9662C9-8BD3-4D98-ACE7-2C34D4785A68}" type="slidenum">
              <a:rPr lang="es-ES" smtClean="0"/>
              <a:pPr/>
              <a:t>‹Nr.›</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C86C7F6-03A4-445A-8BCD-697E7AF6889A}" type="datetimeFigureOut">
              <a:rPr lang="es-ES" smtClean="0"/>
              <a:pPr/>
              <a:t>28/6/16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C9662C9-8BD3-4D98-ACE7-2C34D4785A68}" type="slidenum">
              <a:rPr lang="es-ES" smtClean="0"/>
              <a:pPr/>
              <a:t>‹Nr.›</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C86C7F6-03A4-445A-8BCD-697E7AF6889A}" type="datetimeFigureOut">
              <a:rPr lang="es-ES" smtClean="0"/>
              <a:pPr/>
              <a:t>28/6/16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C9662C9-8BD3-4D98-ACE7-2C34D4785A68}" type="slidenum">
              <a:rPr lang="es-ES" smtClean="0"/>
              <a:pPr/>
              <a:t>‹Nr.›</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C86C7F6-03A4-445A-8BCD-697E7AF6889A}" type="datetimeFigureOut">
              <a:rPr lang="es-ES" smtClean="0"/>
              <a:pPr/>
              <a:t>28/6/16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C9662C9-8BD3-4D98-ACE7-2C34D4785A68}" type="slidenum">
              <a:rPr lang="es-ES" smtClean="0"/>
              <a:pPr/>
              <a:t>‹Nr.›</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C86C7F6-03A4-445A-8BCD-697E7AF6889A}" type="datetimeFigureOut">
              <a:rPr lang="es-ES" smtClean="0"/>
              <a:pPr/>
              <a:t>28/6/16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C9662C9-8BD3-4D98-ACE7-2C34D4785A68}" type="slidenum">
              <a:rPr lang="es-ES" smtClean="0"/>
              <a:pPr/>
              <a:t>‹Nr.›</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86C7F6-03A4-445A-8BCD-697E7AF6889A}" type="datetimeFigureOut">
              <a:rPr lang="es-ES" smtClean="0"/>
              <a:pPr/>
              <a:t>28/6/16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662C9-8BD3-4D98-ACE7-2C34D4785A68}" type="slidenum">
              <a:rPr lang="es-ES" smtClean="0"/>
              <a:pPr/>
              <a:t>‹Nr.›</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9 Imagen" descr="Fondo diapos OBJETIVOS.jpg"/>
          <p:cNvPicPr>
            <a:picLocks noChangeAspect="1"/>
          </p:cNvPicPr>
          <p:nvPr/>
        </p:nvPicPr>
        <p:blipFill>
          <a:blip r:embed="rId2" cstate="print"/>
          <a:stretch>
            <a:fillRect/>
          </a:stretch>
        </p:blipFill>
        <p:spPr>
          <a:xfrm>
            <a:off x="0" y="0"/>
            <a:ext cx="9144000" cy="6858000"/>
          </a:xfrm>
          <a:prstGeom prst="rect">
            <a:avLst/>
          </a:prstGeom>
        </p:spPr>
      </p:pic>
      <p:sp>
        <p:nvSpPr>
          <p:cNvPr id="6" name="5 CuadroTexto"/>
          <p:cNvSpPr txBox="1"/>
          <p:nvPr/>
        </p:nvSpPr>
        <p:spPr>
          <a:xfrm>
            <a:off x="683568" y="2564904"/>
            <a:ext cx="7848872" cy="2677656"/>
          </a:xfrm>
          <a:prstGeom prst="rect">
            <a:avLst/>
          </a:prstGeom>
          <a:noFill/>
        </p:spPr>
        <p:txBody>
          <a:bodyPr wrap="square" rtlCol="0">
            <a:spAutoFit/>
          </a:bodyPr>
          <a:lstStyle/>
          <a:p>
            <a:pPr marL="342900" indent="-342900">
              <a:buFont typeface="+mj-lt"/>
              <a:buAutoNum type="arabicPeriod"/>
            </a:pPr>
            <a:r>
              <a:rPr lang="es-ES" sz="2400" b="1" dirty="0" smtClean="0"/>
              <a:t>Analizar la relación entre parámetros reproductivos en población humana, estilos de vida, </a:t>
            </a:r>
            <a:r>
              <a:rPr lang="es-ES" sz="2400" b="1" dirty="0"/>
              <a:t>exposiciones </a:t>
            </a:r>
            <a:r>
              <a:rPr lang="es-ES" sz="2400" b="1" dirty="0" smtClean="0"/>
              <a:t>ocupacionales y alimentación en edad adulta</a:t>
            </a:r>
          </a:p>
          <a:p>
            <a:endParaRPr lang="es-ES" sz="2400" b="1" dirty="0" smtClean="0"/>
          </a:p>
          <a:p>
            <a:pPr marL="342900" indent="-342900">
              <a:buFont typeface="+mj-lt"/>
              <a:buAutoNum type="arabicPeriod"/>
            </a:pPr>
            <a:r>
              <a:rPr lang="es-ES" sz="2400" b="1" dirty="0" smtClean="0"/>
              <a:t>Analizar la exposición entre marcadores biológicos de exposiciones prenatales endógenos o exógenas y parámetros reproductivos en población humana</a:t>
            </a:r>
          </a:p>
        </p:txBody>
      </p:sp>
      <p:sp>
        <p:nvSpPr>
          <p:cNvPr id="7" name="6 CuadroTexto"/>
          <p:cNvSpPr txBox="1"/>
          <p:nvPr/>
        </p:nvSpPr>
        <p:spPr>
          <a:xfrm>
            <a:off x="1475656" y="289215"/>
            <a:ext cx="7488832" cy="461665"/>
          </a:xfrm>
          <a:prstGeom prst="rect">
            <a:avLst/>
          </a:prstGeom>
          <a:noFill/>
        </p:spPr>
        <p:txBody>
          <a:bodyPr wrap="square" rtlCol="0">
            <a:spAutoFit/>
          </a:bodyPr>
          <a:lstStyle/>
          <a:p>
            <a:r>
              <a:rPr lang="es-ES" sz="2400" b="1" dirty="0"/>
              <a:t>EPIDEMIOLOGÍA, SALUD PÚBLICA Y SERVICIOS DE SALUD</a:t>
            </a:r>
          </a:p>
        </p:txBody>
      </p:sp>
      <p:sp>
        <p:nvSpPr>
          <p:cNvPr id="8" name="7 CuadroTexto"/>
          <p:cNvSpPr txBox="1"/>
          <p:nvPr/>
        </p:nvSpPr>
        <p:spPr>
          <a:xfrm>
            <a:off x="1475656" y="1136905"/>
            <a:ext cx="7419824" cy="400110"/>
          </a:xfrm>
          <a:prstGeom prst="rect">
            <a:avLst/>
          </a:prstGeom>
          <a:noFill/>
        </p:spPr>
        <p:txBody>
          <a:bodyPr wrap="square" rtlCol="0">
            <a:spAutoFit/>
          </a:bodyPr>
          <a:lstStyle/>
          <a:p>
            <a:r>
              <a:rPr lang="es-ES" sz="2000" b="1" dirty="0"/>
              <a:t>METODOLOGÍA DE INVESTIGACIÓN EN CIENCIAS DE LA SALUD</a:t>
            </a:r>
          </a:p>
        </p:txBody>
      </p:sp>
      <p:sp>
        <p:nvSpPr>
          <p:cNvPr id="9" name="8 CuadroTexto"/>
          <p:cNvSpPr txBox="1"/>
          <p:nvPr/>
        </p:nvSpPr>
        <p:spPr>
          <a:xfrm>
            <a:off x="1403648" y="675240"/>
            <a:ext cx="7382320" cy="461665"/>
          </a:xfrm>
          <a:prstGeom prst="rect">
            <a:avLst/>
          </a:prstGeom>
          <a:noFill/>
        </p:spPr>
        <p:txBody>
          <a:bodyPr wrap="square" rtlCol="0">
            <a:spAutoFit/>
          </a:bodyPr>
          <a:lstStyle/>
          <a:p>
            <a:r>
              <a:rPr lang="es-ES" sz="2400" b="1" dirty="0"/>
              <a:t> Salud medioambiental, estilos de vida y alimentación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9 Imagen" descr="Fondo diapos PUBLICACIONE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483" name="5 CuadroTexto"/>
          <p:cNvSpPr txBox="1">
            <a:spLocks noChangeArrowheads="1"/>
          </p:cNvSpPr>
          <p:nvPr/>
        </p:nvSpPr>
        <p:spPr bwMode="auto">
          <a:xfrm>
            <a:off x="684213" y="2057400"/>
            <a:ext cx="7848600" cy="1323439"/>
          </a:xfrm>
          <a:prstGeom prst="rect">
            <a:avLst/>
          </a:prstGeom>
          <a:noFill/>
          <a:ln w="9525">
            <a:noFill/>
            <a:miter lim="800000"/>
            <a:headEnd/>
            <a:tailEnd/>
          </a:ln>
        </p:spPr>
        <p:txBody>
          <a:bodyPr>
            <a:prstTxWarp prst="textNoShape">
              <a:avLst/>
            </a:prstTxWarp>
            <a:spAutoFit/>
          </a:bodyPr>
          <a:lstStyle/>
          <a:p>
            <a:pPr marL="342900" indent="-342900"/>
            <a:r>
              <a:rPr lang="es-ES_tradnl" sz="2000" b="1" dirty="0" smtClean="0">
                <a:latin typeface="Calibri" pitchFamily="-105" charset="0"/>
              </a:rPr>
              <a:t>8</a:t>
            </a:r>
            <a:r>
              <a:rPr lang="es-ES_tradnl" sz="2000" b="1" dirty="0">
                <a:latin typeface="Calibri" pitchFamily="-105" charset="0"/>
              </a:rPr>
              <a:t>. Mendiola J,… Torres-Cantero AM. </a:t>
            </a:r>
            <a:r>
              <a:rPr lang="es-ES_tradnl" sz="2000" b="1" dirty="0" err="1">
                <a:latin typeface="Calibri" pitchFamily="-105" charset="0"/>
              </a:rPr>
              <a:t>Comparability</a:t>
            </a:r>
            <a:r>
              <a:rPr lang="es-ES_tradnl" sz="2000" b="1" dirty="0">
                <a:latin typeface="Calibri" pitchFamily="-105" charset="0"/>
              </a:rPr>
              <a:t> </a:t>
            </a:r>
            <a:r>
              <a:rPr lang="es-ES_tradnl" sz="2000" b="1" dirty="0" err="1">
                <a:latin typeface="Calibri" pitchFamily="-105" charset="0"/>
              </a:rPr>
              <a:t>and</a:t>
            </a:r>
            <a:r>
              <a:rPr lang="es-ES_tradnl" sz="2000" b="1" dirty="0">
                <a:latin typeface="Calibri" pitchFamily="-105" charset="0"/>
              </a:rPr>
              <a:t> </a:t>
            </a:r>
            <a:r>
              <a:rPr lang="es-ES_tradnl" sz="2000" b="1" dirty="0" err="1">
                <a:latin typeface="Calibri" pitchFamily="-105" charset="0"/>
              </a:rPr>
              <a:t>reproducibility</a:t>
            </a:r>
            <a:r>
              <a:rPr lang="es-ES_tradnl" sz="2000" b="1" dirty="0">
                <a:latin typeface="Calibri" pitchFamily="-105" charset="0"/>
              </a:rPr>
              <a:t> of </a:t>
            </a:r>
            <a:r>
              <a:rPr lang="es-ES_tradnl" sz="2000" b="1" dirty="0" err="1">
                <a:latin typeface="Calibri" pitchFamily="-105" charset="0"/>
              </a:rPr>
              <a:t>adult</a:t>
            </a:r>
            <a:r>
              <a:rPr lang="es-ES_tradnl" sz="2000" b="1" dirty="0">
                <a:latin typeface="Calibri" pitchFamily="-105" charset="0"/>
              </a:rPr>
              <a:t> </a:t>
            </a:r>
            <a:r>
              <a:rPr lang="es-ES_tradnl" sz="2000" b="1" dirty="0" err="1">
                <a:latin typeface="Calibri" pitchFamily="-105" charset="0"/>
              </a:rPr>
              <a:t>male</a:t>
            </a:r>
            <a:r>
              <a:rPr lang="es-ES_tradnl" sz="2000" b="1" dirty="0">
                <a:latin typeface="Calibri" pitchFamily="-105" charset="0"/>
              </a:rPr>
              <a:t> anogenital </a:t>
            </a:r>
            <a:r>
              <a:rPr lang="es-ES_tradnl" sz="2000" b="1" dirty="0" err="1">
                <a:latin typeface="Calibri" pitchFamily="-105" charset="0"/>
              </a:rPr>
              <a:t>distance</a:t>
            </a:r>
            <a:r>
              <a:rPr lang="es-ES_tradnl" sz="2000" b="1" dirty="0">
                <a:latin typeface="Calibri" pitchFamily="-105" charset="0"/>
              </a:rPr>
              <a:t> </a:t>
            </a:r>
            <a:r>
              <a:rPr lang="es-ES_tradnl" sz="2000" b="1" dirty="0" err="1">
                <a:latin typeface="Calibri" pitchFamily="-105" charset="0"/>
              </a:rPr>
              <a:t>measurements</a:t>
            </a:r>
            <a:r>
              <a:rPr lang="es-ES_tradnl" sz="2000" b="1" dirty="0">
                <a:latin typeface="Calibri" pitchFamily="-105" charset="0"/>
              </a:rPr>
              <a:t> </a:t>
            </a:r>
            <a:r>
              <a:rPr lang="es-ES_tradnl" sz="2000" b="1" dirty="0" err="1">
                <a:latin typeface="Calibri" pitchFamily="-105" charset="0"/>
              </a:rPr>
              <a:t>for</a:t>
            </a:r>
            <a:r>
              <a:rPr lang="es-ES_tradnl" sz="2000" b="1" dirty="0">
                <a:latin typeface="Calibri" pitchFamily="-105" charset="0"/>
              </a:rPr>
              <a:t> </a:t>
            </a:r>
            <a:r>
              <a:rPr lang="es-ES_tradnl" sz="2000" b="1" dirty="0" err="1">
                <a:latin typeface="Calibri" pitchFamily="-105" charset="0"/>
              </a:rPr>
              <a:t>two</a:t>
            </a:r>
            <a:r>
              <a:rPr lang="es-ES_tradnl" sz="2000" b="1" dirty="0">
                <a:latin typeface="Calibri" pitchFamily="-105" charset="0"/>
              </a:rPr>
              <a:t> </a:t>
            </a:r>
            <a:r>
              <a:rPr lang="es-ES_tradnl" sz="2000" b="1" dirty="0" err="1">
                <a:latin typeface="Calibri" pitchFamily="-105" charset="0"/>
              </a:rPr>
              <a:t>different</a:t>
            </a:r>
            <a:r>
              <a:rPr lang="es-ES_tradnl" sz="2000" b="1" dirty="0">
                <a:latin typeface="Calibri" pitchFamily="-105" charset="0"/>
              </a:rPr>
              <a:t> </a:t>
            </a:r>
            <a:r>
              <a:rPr lang="es-ES_tradnl" sz="2000" b="1" dirty="0" err="1">
                <a:latin typeface="Calibri" pitchFamily="-105" charset="0"/>
              </a:rPr>
              <a:t>methods</a:t>
            </a:r>
            <a:r>
              <a:rPr lang="es-ES_tradnl" sz="2000" b="1" dirty="0">
                <a:latin typeface="Calibri" pitchFamily="-105" charset="0"/>
              </a:rPr>
              <a:t>. </a:t>
            </a:r>
            <a:r>
              <a:rPr lang="es-ES_tradnl" sz="2000" b="1" dirty="0" err="1">
                <a:latin typeface="Calibri" pitchFamily="-105" charset="0"/>
              </a:rPr>
              <a:t>Androl</a:t>
            </a:r>
            <a:r>
              <a:rPr lang="es-ES_tradnl" sz="2000" b="1" dirty="0">
                <a:latin typeface="Calibri" pitchFamily="-105" charset="0"/>
              </a:rPr>
              <a:t>. 2016</a:t>
            </a:r>
            <a:endParaRPr lang="es-ES" sz="2000" b="1" dirty="0" smtClean="0">
              <a:latin typeface="Calibri" pitchFamily="-105" charset="0"/>
            </a:endParaRPr>
          </a:p>
          <a:p>
            <a:pPr marL="342900" indent="-342900"/>
            <a:endParaRPr lang="es-ES" sz="2000" b="1" dirty="0">
              <a:latin typeface="Calibri" pitchFamily="-105" charset="0"/>
            </a:endParaRPr>
          </a:p>
        </p:txBody>
      </p:sp>
      <p:sp>
        <p:nvSpPr>
          <p:cNvPr id="4" name="6 CuadroTexto"/>
          <p:cNvSpPr txBox="1"/>
          <p:nvPr/>
        </p:nvSpPr>
        <p:spPr>
          <a:xfrm>
            <a:off x="1475656" y="289215"/>
            <a:ext cx="7488832" cy="461665"/>
          </a:xfrm>
          <a:prstGeom prst="rect">
            <a:avLst/>
          </a:prstGeom>
          <a:noFill/>
        </p:spPr>
        <p:txBody>
          <a:bodyPr wrap="square" rtlCol="0">
            <a:spAutoFit/>
          </a:bodyPr>
          <a:lstStyle/>
          <a:p>
            <a:r>
              <a:rPr lang="es-ES" sz="2400" b="1" dirty="0"/>
              <a:t>EPIDEMIOLOGÍA, SALUD PÚBLICA Y SERVICIOS DE SALUD</a:t>
            </a:r>
          </a:p>
        </p:txBody>
      </p:sp>
      <p:sp>
        <p:nvSpPr>
          <p:cNvPr id="5" name="7 CuadroTexto"/>
          <p:cNvSpPr txBox="1"/>
          <p:nvPr/>
        </p:nvSpPr>
        <p:spPr>
          <a:xfrm>
            <a:off x="1475656" y="1136905"/>
            <a:ext cx="7419824" cy="400110"/>
          </a:xfrm>
          <a:prstGeom prst="rect">
            <a:avLst/>
          </a:prstGeom>
          <a:noFill/>
        </p:spPr>
        <p:txBody>
          <a:bodyPr wrap="square" rtlCol="0">
            <a:spAutoFit/>
          </a:bodyPr>
          <a:lstStyle/>
          <a:p>
            <a:r>
              <a:rPr lang="es-ES" sz="2000" b="1" dirty="0"/>
              <a:t>METODOLOGÍA DE INVESTIGACIÓN EN CIENCIAS DE LA SALUD</a:t>
            </a:r>
          </a:p>
        </p:txBody>
      </p:sp>
      <p:sp>
        <p:nvSpPr>
          <p:cNvPr id="6" name="8 CuadroTexto"/>
          <p:cNvSpPr txBox="1"/>
          <p:nvPr/>
        </p:nvSpPr>
        <p:spPr>
          <a:xfrm>
            <a:off x="1403648" y="675240"/>
            <a:ext cx="7382320" cy="461665"/>
          </a:xfrm>
          <a:prstGeom prst="rect">
            <a:avLst/>
          </a:prstGeom>
          <a:noFill/>
        </p:spPr>
        <p:txBody>
          <a:bodyPr wrap="square" rtlCol="0">
            <a:spAutoFit/>
          </a:bodyPr>
          <a:lstStyle/>
          <a:p>
            <a:r>
              <a:rPr lang="es-ES" sz="2400" b="1" dirty="0"/>
              <a:t> Salud medioambiental, estilos de vida y alimentación</a:t>
            </a:r>
          </a:p>
        </p:txBody>
      </p:sp>
      <p:sp>
        <p:nvSpPr>
          <p:cNvPr id="7" name="Rectángulo 6"/>
          <p:cNvSpPr/>
          <p:nvPr/>
        </p:nvSpPr>
        <p:spPr>
          <a:xfrm>
            <a:off x="381000" y="3352800"/>
            <a:ext cx="4038600" cy="1938992"/>
          </a:xfrm>
          <a:prstGeom prst="rect">
            <a:avLst/>
          </a:prstGeom>
        </p:spPr>
        <p:txBody>
          <a:bodyPr wrap="square">
            <a:spAutoFit/>
          </a:bodyPr>
          <a:lstStyle/>
          <a:p>
            <a:r>
              <a:rPr lang="es-ES_tradnl" sz="2000" b="1" dirty="0" err="1" smtClean="0">
                <a:latin typeface="Calibri" pitchFamily="-105" charset="0"/>
              </a:rPr>
              <a:t>Therefore</a:t>
            </a:r>
            <a:r>
              <a:rPr lang="es-ES_tradnl" sz="2000" b="1" dirty="0" smtClean="0">
                <a:latin typeface="Calibri" pitchFamily="-105" charset="0"/>
              </a:rPr>
              <a:t>, </a:t>
            </a:r>
            <a:r>
              <a:rPr lang="es-ES_tradnl" sz="2000" b="1" dirty="0" err="1" smtClean="0">
                <a:latin typeface="Calibri" pitchFamily="-105" charset="0"/>
              </a:rPr>
              <a:t>both</a:t>
            </a:r>
            <a:r>
              <a:rPr lang="es-ES_tradnl" sz="2000" b="1" dirty="0" smtClean="0">
                <a:latin typeface="Calibri" pitchFamily="-105" charset="0"/>
              </a:rPr>
              <a:t> </a:t>
            </a:r>
            <a:r>
              <a:rPr lang="es-ES_tradnl" sz="2000" b="1" dirty="0" err="1" smtClean="0">
                <a:latin typeface="Calibri" pitchFamily="-105" charset="0"/>
              </a:rPr>
              <a:t>methods</a:t>
            </a:r>
            <a:r>
              <a:rPr lang="es-ES_tradnl" sz="2000" b="1" dirty="0" smtClean="0">
                <a:latin typeface="Calibri" pitchFamily="-105" charset="0"/>
              </a:rPr>
              <a:t> are </a:t>
            </a:r>
            <a:r>
              <a:rPr lang="es-ES_tradnl" sz="2000" b="1" dirty="0" err="1" smtClean="0">
                <a:latin typeface="Calibri" pitchFamily="-105" charset="0"/>
              </a:rPr>
              <a:t>internally</a:t>
            </a:r>
            <a:r>
              <a:rPr lang="es-ES_tradnl" sz="2000" b="1" dirty="0" smtClean="0">
                <a:latin typeface="Calibri" pitchFamily="-105" charset="0"/>
              </a:rPr>
              <a:t> </a:t>
            </a:r>
            <a:r>
              <a:rPr lang="es-ES_tradnl" sz="2000" b="1" dirty="0" err="1" smtClean="0">
                <a:latin typeface="Calibri" pitchFamily="-105" charset="0"/>
              </a:rPr>
              <a:t>consistent</a:t>
            </a:r>
            <a:r>
              <a:rPr lang="es-ES_tradnl" sz="2000" b="1" dirty="0" smtClean="0">
                <a:latin typeface="Calibri" pitchFamily="-105" charset="0"/>
              </a:rPr>
              <a:t> </a:t>
            </a:r>
            <a:r>
              <a:rPr lang="es-ES_tradnl" sz="2000" b="1" dirty="0" err="1" smtClean="0">
                <a:latin typeface="Calibri" pitchFamily="-105" charset="0"/>
              </a:rPr>
              <a:t>and</a:t>
            </a:r>
            <a:r>
              <a:rPr lang="es-ES_tradnl" sz="2000" b="1" dirty="0" smtClean="0">
                <a:latin typeface="Calibri" pitchFamily="-105" charset="0"/>
              </a:rPr>
              <a:t> </a:t>
            </a:r>
            <a:r>
              <a:rPr lang="es-ES_tradnl" sz="2000" b="1" dirty="0" err="1" smtClean="0">
                <a:latin typeface="Calibri" pitchFamily="-105" charset="0"/>
              </a:rPr>
              <a:t>adequate</a:t>
            </a:r>
            <a:r>
              <a:rPr lang="es-ES_tradnl" sz="2000" b="1" dirty="0" smtClean="0">
                <a:latin typeface="Calibri" pitchFamily="-105" charset="0"/>
              </a:rPr>
              <a:t> </a:t>
            </a:r>
            <a:r>
              <a:rPr lang="es-ES_tradnl" sz="2000" b="1" dirty="0" err="1" smtClean="0">
                <a:latin typeface="Calibri" pitchFamily="-105" charset="0"/>
              </a:rPr>
              <a:t>for</a:t>
            </a:r>
            <a:r>
              <a:rPr lang="es-ES_tradnl" sz="2000" b="1" dirty="0" smtClean="0">
                <a:latin typeface="Calibri" pitchFamily="-105" charset="0"/>
              </a:rPr>
              <a:t> </a:t>
            </a:r>
            <a:r>
              <a:rPr lang="es-ES_tradnl" sz="2000" b="1" dirty="0" err="1" smtClean="0">
                <a:latin typeface="Calibri" pitchFamily="-105" charset="0"/>
              </a:rPr>
              <a:t>epidemiological</a:t>
            </a:r>
            <a:r>
              <a:rPr lang="es-ES_tradnl" sz="2000" b="1" dirty="0" smtClean="0">
                <a:latin typeface="Calibri" pitchFamily="-105" charset="0"/>
              </a:rPr>
              <a:t> </a:t>
            </a:r>
            <a:r>
              <a:rPr lang="es-ES_tradnl" sz="2000" b="1" dirty="0" err="1" smtClean="0">
                <a:latin typeface="Calibri" pitchFamily="-105" charset="0"/>
              </a:rPr>
              <a:t>studies</a:t>
            </a:r>
            <a:r>
              <a:rPr lang="es-ES_tradnl" sz="2000" b="1" dirty="0" smtClean="0">
                <a:latin typeface="Calibri" pitchFamily="-105" charset="0"/>
              </a:rPr>
              <a:t>, </a:t>
            </a:r>
            <a:r>
              <a:rPr lang="es-ES_tradnl" sz="2000" b="1" dirty="0" err="1" smtClean="0">
                <a:latin typeface="Calibri" pitchFamily="-105" charset="0"/>
              </a:rPr>
              <a:t>and</a:t>
            </a:r>
            <a:r>
              <a:rPr lang="es-ES_tradnl" sz="2000" b="1" dirty="0" smtClean="0">
                <a:latin typeface="Calibri" pitchFamily="-105" charset="0"/>
              </a:rPr>
              <a:t> may be </a:t>
            </a:r>
            <a:r>
              <a:rPr lang="es-ES_tradnl" sz="2000" b="1" dirty="0" err="1" smtClean="0">
                <a:latin typeface="Calibri" pitchFamily="-105" charset="0"/>
              </a:rPr>
              <a:t>used</a:t>
            </a:r>
            <a:r>
              <a:rPr lang="es-ES_tradnl" sz="2000" b="1" dirty="0" smtClean="0">
                <a:latin typeface="Calibri" pitchFamily="-105" charset="0"/>
              </a:rPr>
              <a:t> </a:t>
            </a:r>
            <a:r>
              <a:rPr lang="es-ES_tradnl" sz="2000" b="1" dirty="0" err="1" smtClean="0">
                <a:latin typeface="Calibri" pitchFamily="-105" charset="0"/>
              </a:rPr>
              <a:t>depending</a:t>
            </a:r>
            <a:r>
              <a:rPr lang="es-ES_tradnl" sz="2000" b="1" dirty="0" smtClean="0">
                <a:latin typeface="Calibri" pitchFamily="-105" charset="0"/>
              </a:rPr>
              <a:t> </a:t>
            </a:r>
            <a:r>
              <a:rPr lang="es-ES_tradnl" sz="2000" b="1" dirty="0" err="1" smtClean="0">
                <a:latin typeface="Calibri" pitchFamily="-105" charset="0"/>
              </a:rPr>
              <a:t>on</a:t>
            </a:r>
            <a:r>
              <a:rPr lang="es-ES_tradnl" sz="2000" b="1" dirty="0" smtClean="0">
                <a:latin typeface="Calibri" pitchFamily="-105" charset="0"/>
              </a:rPr>
              <a:t> </a:t>
            </a:r>
            <a:r>
              <a:rPr lang="es-ES_tradnl" sz="2000" b="1" dirty="0" err="1" smtClean="0">
                <a:latin typeface="Calibri" pitchFamily="-105" charset="0"/>
              </a:rPr>
              <a:t>the</a:t>
            </a:r>
            <a:r>
              <a:rPr lang="es-ES_tradnl" sz="2000" b="1" dirty="0" smtClean="0">
                <a:latin typeface="Calibri" pitchFamily="-105" charset="0"/>
              </a:rPr>
              <a:t> </a:t>
            </a:r>
            <a:r>
              <a:rPr lang="es-ES_tradnl" sz="2000" b="1" dirty="0" err="1" smtClean="0">
                <a:latin typeface="Calibri" pitchFamily="-105" charset="0"/>
              </a:rPr>
              <a:t>available</a:t>
            </a:r>
            <a:r>
              <a:rPr lang="es-ES_tradnl" sz="2000" b="1" dirty="0" smtClean="0">
                <a:latin typeface="Calibri" pitchFamily="-105" charset="0"/>
              </a:rPr>
              <a:t> medical </a:t>
            </a:r>
            <a:r>
              <a:rPr lang="es-ES_tradnl" sz="2000" b="1" dirty="0" err="1" smtClean="0">
                <a:latin typeface="Calibri" pitchFamily="-105" charset="0"/>
              </a:rPr>
              <a:t>resources</a:t>
            </a:r>
            <a:r>
              <a:rPr lang="es-ES_tradnl" sz="2000" b="1" dirty="0" smtClean="0">
                <a:latin typeface="Calibri" pitchFamily="-105" charset="0"/>
              </a:rPr>
              <a:t>, </a:t>
            </a:r>
            <a:r>
              <a:rPr lang="es-ES_tradnl" sz="2000" b="1" dirty="0" err="1" smtClean="0">
                <a:latin typeface="Calibri" pitchFamily="-105" charset="0"/>
              </a:rPr>
              <a:t>clinical</a:t>
            </a:r>
            <a:r>
              <a:rPr lang="es-ES_tradnl" sz="2000" b="1" dirty="0" smtClean="0">
                <a:latin typeface="Calibri" pitchFamily="-105" charset="0"/>
              </a:rPr>
              <a:t> </a:t>
            </a:r>
            <a:r>
              <a:rPr lang="es-ES_tradnl" sz="2000" b="1" dirty="0" err="1" smtClean="0">
                <a:latin typeface="Calibri" pitchFamily="-105" charset="0"/>
              </a:rPr>
              <a:t>setting</a:t>
            </a:r>
            <a:r>
              <a:rPr lang="es-ES_tradnl" sz="2000" b="1" dirty="0" smtClean="0">
                <a:latin typeface="Calibri" pitchFamily="-105" charset="0"/>
              </a:rPr>
              <a:t>, </a:t>
            </a:r>
            <a:r>
              <a:rPr lang="es-ES_tradnl" sz="2000" b="1" dirty="0" err="1" smtClean="0">
                <a:latin typeface="Calibri" pitchFamily="-105" charset="0"/>
              </a:rPr>
              <a:t>and</a:t>
            </a:r>
            <a:r>
              <a:rPr lang="es-ES_tradnl" sz="2000" b="1" dirty="0" smtClean="0">
                <a:latin typeface="Calibri" pitchFamily="-105" charset="0"/>
              </a:rPr>
              <a:t> </a:t>
            </a:r>
            <a:r>
              <a:rPr lang="es-ES_tradnl" sz="2000" b="1" dirty="0" err="1" smtClean="0">
                <a:latin typeface="Calibri" pitchFamily="-105" charset="0"/>
              </a:rPr>
              <a:t>populations</a:t>
            </a:r>
            <a:r>
              <a:rPr lang="es-ES_tradnl" sz="2000" b="1" dirty="0" smtClean="0">
                <a:latin typeface="Calibri" pitchFamily="-105" charset="0"/>
              </a:rPr>
              <a:t>.</a:t>
            </a:r>
            <a:endParaRPr lang="en-US" sz="2000" dirty="0"/>
          </a:p>
        </p:txBody>
      </p:sp>
      <p:pic>
        <p:nvPicPr>
          <p:cNvPr id="9" name="Imagen 8"/>
          <p:cNvPicPr>
            <a:picLocks noChangeAspect="1"/>
          </p:cNvPicPr>
          <p:nvPr/>
        </p:nvPicPr>
        <p:blipFill>
          <a:blip r:embed="rId3"/>
          <a:stretch>
            <a:fillRect/>
          </a:stretch>
        </p:blipFill>
        <p:spPr>
          <a:xfrm>
            <a:off x="4368800" y="3048000"/>
            <a:ext cx="4699000" cy="27305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5047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9 Imagen" descr="Fondo diapos PUBLICACIONE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483" name="5 CuadroTexto"/>
          <p:cNvSpPr txBox="1">
            <a:spLocks noChangeArrowheads="1"/>
          </p:cNvSpPr>
          <p:nvPr/>
        </p:nvSpPr>
        <p:spPr bwMode="auto">
          <a:xfrm>
            <a:off x="684213" y="2209800"/>
            <a:ext cx="7848600" cy="1015663"/>
          </a:xfrm>
          <a:prstGeom prst="rect">
            <a:avLst/>
          </a:prstGeom>
          <a:noFill/>
          <a:ln w="9525">
            <a:noFill/>
            <a:miter lim="800000"/>
            <a:headEnd/>
            <a:tailEnd/>
          </a:ln>
        </p:spPr>
        <p:txBody>
          <a:bodyPr>
            <a:prstTxWarp prst="textNoShape">
              <a:avLst/>
            </a:prstTxWarp>
            <a:spAutoFit/>
          </a:bodyPr>
          <a:lstStyle/>
          <a:p>
            <a:pPr marL="342900" indent="-342900"/>
            <a:r>
              <a:rPr lang="es-ES_tradnl" sz="2000" b="1" dirty="0" smtClean="0">
                <a:latin typeface="Calibri" pitchFamily="-105" charset="0"/>
              </a:rPr>
              <a:t>9</a:t>
            </a:r>
            <a:r>
              <a:rPr lang="es-ES_tradnl" sz="2000" b="1" dirty="0" smtClean="0">
                <a:latin typeface="Calibri" pitchFamily="-105" charset="0"/>
              </a:rPr>
              <a:t>. </a:t>
            </a:r>
            <a:r>
              <a:rPr lang="es-ES_tradnl" sz="2000" b="1" dirty="0" smtClean="0">
                <a:latin typeface="Calibri" pitchFamily="-105" charset="0"/>
              </a:rPr>
              <a:t>Mendiola J,… Torres-Cantero AM. </a:t>
            </a:r>
            <a:r>
              <a:rPr lang="es-ES_tradnl" sz="2000" b="1" dirty="0" err="1" smtClean="0">
                <a:latin typeface="Calibri" pitchFamily="-105" charset="0"/>
              </a:rPr>
              <a:t>Is</a:t>
            </a:r>
            <a:r>
              <a:rPr lang="es-ES_tradnl" sz="2000" b="1" dirty="0" smtClean="0">
                <a:latin typeface="Calibri" pitchFamily="-105" charset="0"/>
              </a:rPr>
              <a:t> AGD </a:t>
            </a:r>
            <a:r>
              <a:rPr lang="es-ES_tradnl" sz="2000" b="1" dirty="0" err="1" smtClean="0">
                <a:latin typeface="Calibri" pitchFamily="-105" charset="0"/>
              </a:rPr>
              <a:t>associated</a:t>
            </a:r>
            <a:r>
              <a:rPr lang="es-ES_tradnl" sz="2000" b="1" dirty="0" smtClean="0">
                <a:latin typeface="Calibri" pitchFamily="-105" charset="0"/>
              </a:rPr>
              <a:t> </a:t>
            </a:r>
            <a:r>
              <a:rPr lang="es-ES_tradnl" sz="2000" b="1" dirty="0" err="1" smtClean="0">
                <a:latin typeface="Calibri" pitchFamily="-105" charset="0"/>
              </a:rPr>
              <a:t>with</a:t>
            </a:r>
            <a:r>
              <a:rPr lang="es-ES_tradnl" sz="2000" b="1" dirty="0" smtClean="0">
                <a:latin typeface="Calibri" pitchFamily="-105" charset="0"/>
              </a:rPr>
              <a:t> semen </a:t>
            </a:r>
            <a:r>
              <a:rPr lang="es-ES_tradnl" sz="2000" b="1" dirty="0" err="1" smtClean="0">
                <a:latin typeface="Calibri" pitchFamily="-105" charset="0"/>
              </a:rPr>
              <a:t>quality</a:t>
            </a:r>
            <a:r>
              <a:rPr lang="es-ES_tradnl" sz="2000" b="1" dirty="0" smtClean="0">
                <a:latin typeface="Calibri" pitchFamily="-105" charset="0"/>
              </a:rPr>
              <a:t> in </a:t>
            </a:r>
            <a:r>
              <a:rPr lang="es-ES_tradnl" sz="2000" b="1" dirty="0" err="1" smtClean="0">
                <a:latin typeface="Calibri" pitchFamily="-105" charset="0"/>
              </a:rPr>
              <a:t>male</a:t>
            </a:r>
            <a:r>
              <a:rPr lang="es-ES_tradnl" sz="2000" b="1" dirty="0" smtClean="0">
                <a:latin typeface="Calibri" pitchFamily="-105" charset="0"/>
              </a:rPr>
              <a:t> </a:t>
            </a:r>
            <a:r>
              <a:rPr lang="es-ES_tradnl" sz="2000" b="1" dirty="0" err="1" smtClean="0">
                <a:latin typeface="Calibri" pitchFamily="-105" charset="0"/>
              </a:rPr>
              <a:t>partners</a:t>
            </a:r>
            <a:r>
              <a:rPr lang="es-ES_tradnl" sz="2000" b="1" dirty="0" smtClean="0">
                <a:latin typeface="Calibri" pitchFamily="-105" charset="0"/>
              </a:rPr>
              <a:t> of subfertile </a:t>
            </a:r>
            <a:r>
              <a:rPr lang="es-ES_tradnl" sz="2000" b="1" dirty="0" err="1" smtClean="0">
                <a:latin typeface="Calibri" pitchFamily="-105" charset="0"/>
              </a:rPr>
              <a:t>couples</a:t>
            </a:r>
            <a:r>
              <a:rPr lang="es-ES_tradnl" sz="2000" b="1" dirty="0" smtClean="0">
                <a:latin typeface="Calibri" pitchFamily="-105" charset="0"/>
              </a:rPr>
              <a:t>? Andrology ,3, 672-6.</a:t>
            </a:r>
            <a:endParaRPr lang="es-ES" sz="2000" b="1" dirty="0" smtClean="0">
              <a:latin typeface="Calibri" pitchFamily="-105" charset="0"/>
            </a:endParaRPr>
          </a:p>
          <a:p>
            <a:pPr marL="342900" indent="-342900"/>
            <a:endParaRPr lang="es-ES" sz="2000" b="1" dirty="0">
              <a:latin typeface="Calibri" pitchFamily="-105" charset="0"/>
            </a:endParaRPr>
          </a:p>
        </p:txBody>
      </p:sp>
      <p:sp>
        <p:nvSpPr>
          <p:cNvPr id="4" name="6 CuadroTexto"/>
          <p:cNvSpPr txBox="1"/>
          <p:nvPr/>
        </p:nvSpPr>
        <p:spPr>
          <a:xfrm>
            <a:off x="1475656" y="289215"/>
            <a:ext cx="7488832" cy="461665"/>
          </a:xfrm>
          <a:prstGeom prst="rect">
            <a:avLst/>
          </a:prstGeom>
          <a:noFill/>
        </p:spPr>
        <p:txBody>
          <a:bodyPr wrap="square" rtlCol="0">
            <a:spAutoFit/>
          </a:bodyPr>
          <a:lstStyle/>
          <a:p>
            <a:r>
              <a:rPr lang="es-ES" sz="2400" b="1" dirty="0"/>
              <a:t>EPIDEMIOLOGÍA, SALUD PÚBLICA Y SERVICIOS DE SALUD</a:t>
            </a:r>
          </a:p>
        </p:txBody>
      </p:sp>
      <p:sp>
        <p:nvSpPr>
          <p:cNvPr id="5" name="7 CuadroTexto"/>
          <p:cNvSpPr txBox="1"/>
          <p:nvPr/>
        </p:nvSpPr>
        <p:spPr>
          <a:xfrm>
            <a:off x="1475656" y="1136905"/>
            <a:ext cx="7419824" cy="400110"/>
          </a:xfrm>
          <a:prstGeom prst="rect">
            <a:avLst/>
          </a:prstGeom>
          <a:noFill/>
        </p:spPr>
        <p:txBody>
          <a:bodyPr wrap="square" rtlCol="0">
            <a:spAutoFit/>
          </a:bodyPr>
          <a:lstStyle/>
          <a:p>
            <a:r>
              <a:rPr lang="es-ES" sz="2000" b="1" dirty="0"/>
              <a:t>METODOLOGÍA DE INVESTIGACIÓN EN CIENCIAS DE LA SALUD</a:t>
            </a:r>
          </a:p>
        </p:txBody>
      </p:sp>
      <p:sp>
        <p:nvSpPr>
          <p:cNvPr id="6" name="8 CuadroTexto"/>
          <p:cNvSpPr txBox="1"/>
          <p:nvPr/>
        </p:nvSpPr>
        <p:spPr>
          <a:xfrm>
            <a:off x="1403648" y="675240"/>
            <a:ext cx="7382320" cy="461665"/>
          </a:xfrm>
          <a:prstGeom prst="rect">
            <a:avLst/>
          </a:prstGeom>
          <a:noFill/>
        </p:spPr>
        <p:txBody>
          <a:bodyPr wrap="square" rtlCol="0">
            <a:spAutoFit/>
          </a:bodyPr>
          <a:lstStyle/>
          <a:p>
            <a:r>
              <a:rPr lang="es-ES" sz="2400" b="1" dirty="0"/>
              <a:t> Salud medioambiental, estilos de vida y alimentación</a:t>
            </a:r>
          </a:p>
        </p:txBody>
      </p:sp>
      <p:sp>
        <p:nvSpPr>
          <p:cNvPr id="7" name="Rectángulo 6"/>
          <p:cNvSpPr/>
          <p:nvPr/>
        </p:nvSpPr>
        <p:spPr>
          <a:xfrm>
            <a:off x="457200" y="3172361"/>
            <a:ext cx="8534400" cy="1323439"/>
          </a:xfrm>
          <a:prstGeom prst="rect">
            <a:avLst/>
          </a:prstGeom>
        </p:spPr>
        <p:txBody>
          <a:bodyPr wrap="square">
            <a:spAutoFit/>
          </a:bodyPr>
          <a:lstStyle/>
          <a:p>
            <a:r>
              <a:rPr lang="es-ES_tradnl" sz="2000" b="1" dirty="0" err="1" smtClean="0">
                <a:latin typeface="Calibri" pitchFamily="-105" charset="0"/>
              </a:rPr>
              <a:t>Significant</a:t>
            </a:r>
            <a:r>
              <a:rPr lang="es-ES_tradnl" sz="2000" b="1" dirty="0" smtClean="0">
                <a:latin typeface="Calibri" pitchFamily="-105" charset="0"/>
              </a:rPr>
              <a:t> positive </a:t>
            </a:r>
            <a:r>
              <a:rPr lang="es-ES_tradnl" sz="2000" b="1" dirty="0" err="1" smtClean="0">
                <a:latin typeface="Calibri" pitchFamily="-105" charset="0"/>
              </a:rPr>
              <a:t>associations</a:t>
            </a:r>
            <a:r>
              <a:rPr lang="es-ES_tradnl" sz="2000" b="1" dirty="0" smtClean="0">
                <a:latin typeface="Calibri" pitchFamily="-105" charset="0"/>
              </a:rPr>
              <a:t> </a:t>
            </a:r>
            <a:r>
              <a:rPr lang="es-ES_tradnl" sz="2000" b="1" dirty="0" err="1" smtClean="0">
                <a:latin typeface="Calibri" pitchFamily="-105" charset="0"/>
              </a:rPr>
              <a:t>between</a:t>
            </a:r>
            <a:r>
              <a:rPr lang="es-ES_tradnl" sz="2000" b="1" dirty="0" smtClean="0">
                <a:latin typeface="Calibri" pitchFamily="-105" charset="0"/>
              </a:rPr>
              <a:t> AGDAS </a:t>
            </a:r>
            <a:r>
              <a:rPr lang="es-ES_tradnl" sz="2000" b="1" dirty="0" err="1" smtClean="0">
                <a:latin typeface="Calibri" pitchFamily="-105" charset="0"/>
              </a:rPr>
              <a:t>measures</a:t>
            </a:r>
            <a:r>
              <a:rPr lang="es-ES_tradnl" sz="2000" b="1" dirty="0" smtClean="0">
                <a:latin typeface="Calibri" pitchFamily="-105" charset="0"/>
              </a:rPr>
              <a:t> </a:t>
            </a:r>
            <a:r>
              <a:rPr lang="es-ES_tradnl" sz="2000" b="1" dirty="0" err="1" smtClean="0">
                <a:latin typeface="Calibri" pitchFamily="-105" charset="0"/>
              </a:rPr>
              <a:t>and</a:t>
            </a:r>
            <a:r>
              <a:rPr lang="es-ES_tradnl" sz="2000" b="1" dirty="0" smtClean="0">
                <a:latin typeface="Calibri" pitchFamily="-105" charset="0"/>
              </a:rPr>
              <a:t> </a:t>
            </a:r>
            <a:r>
              <a:rPr lang="es-ES_tradnl" sz="2000" b="1" dirty="0" err="1" smtClean="0">
                <a:latin typeface="Calibri" pitchFamily="-105" charset="0"/>
              </a:rPr>
              <a:t>sperm</a:t>
            </a:r>
            <a:r>
              <a:rPr lang="es-ES_tradnl" sz="2000" b="1" dirty="0" smtClean="0">
                <a:latin typeface="Calibri" pitchFamily="-105" charset="0"/>
              </a:rPr>
              <a:t> </a:t>
            </a:r>
            <a:r>
              <a:rPr lang="es-ES_tradnl" sz="2000" b="1" dirty="0" err="1" smtClean="0">
                <a:latin typeface="Calibri" pitchFamily="-105" charset="0"/>
              </a:rPr>
              <a:t>concentration</a:t>
            </a:r>
            <a:r>
              <a:rPr lang="es-ES_tradnl" sz="2000" b="1" dirty="0" smtClean="0">
                <a:latin typeface="Calibri" pitchFamily="-105" charset="0"/>
              </a:rPr>
              <a:t> </a:t>
            </a:r>
            <a:r>
              <a:rPr lang="es-ES_tradnl" sz="2000" b="1" dirty="0" err="1" smtClean="0">
                <a:latin typeface="Calibri" pitchFamily="-105" charset="0"/>
              </a:rPr>
              <a:t>and</a:t>
            </a:r>
            <a:r>
              <a:rPr lang="es-ES_tradnl" sz="2000" b="1" dirty="0" smtClean="0">
                <a:latin typeface="Calibri" pitchFamily="-105" charset="0"/>
              </a:rPr>
              <a:t> total </a:t>
            </a:r>
            <a:r>
              <a:rPr lang="es-ES_tradnl" sz="2000" b="1" dirty="0" err="1" smtClean="0">
                <a:latin typeface="Calibri" pitchFamily="-105" charset="0"/>
              </a:rPr>
              <a:t>sperm</a:t>
            </a:r>
            <a:r>
              <a:rPr lang="es-ES_tradnl" sz="2000" b="1" dirty="0" smtClean="0">
                <a:latin typeface="Calibri" pitchFamily="-105" charset="0"/>
              </a:rPr>
              <a:t> </a:t>
            </a:r>
            <a:r>
              <a:rPr lang="es-ES_tradnl" sz="2000" b="1" dirty="0" err="1" smtClean="0">
                <a:latin typeface="Calibri" pitchFamily="-105" charset="0"/>
              </a:rPr>
              <a:t>count</a:t>
            </a:r>
            <a:r>
              <a:rPr lang="es-ES_tradnl" sz="2000" b="1" dirty="0" smtClean="0">
                <a:latin typeface="Calibri" pitchFamily="-105" charset="0"/>
              </a:rPr>
              <a:t> </a:t>
            </a:r>
            <a:r>
              <a:rPr lang="es-ES_tradnl" sz="2000" b="1" dirty="0" err="1" smtClean="0">
                <a:latin typeface="Calibri" pitchFamily="-105" charset="0"/>
              </a:rPr>
              <a:t>were</a:t>
            </a:r>
            <a:r>
              <a:rPr lang="es-ES_tradnl" sz="2000" b="1" dirty="0" smtClean="0">
                <a:latin typeface="Calibri" pitchFamily="-105" charset="0"/>
              </a:rPr>
              <a:t> </a:t>
            </a:r>
            <a:r>
              <a:rPr lang="es-ES_tradnl" sz="2000" b="1" dirty="0" err="1" smtClean="0">
                <a:latin typeface="Calibri" pitchFamily="-105" charset="0"/>
              </a:rPr>
              <a:t>detected</a:t>
            </a:r>
            <a:r>
              <a:rPr lang="es-ES_tradnl" sz="2000" b="1" dirty="0" smtClean="0">
                <a:latin typeface="Calibri" pitchFamily="-105" charset="0"/>
              </a:rPr>
              <a:t> (</a:t>
            </a:r>
            <a:r>
              <a:rPr lang="es-ES_tradnl" sz="2000" b="1" dirty="0" err="1" smtClean="0">
                <a:latin typeface="Calibri" pitchFamily="-105" charset="0"/>
              </a:rPr>
              <a:t>p</a:t>
            </a:r>
            <a:r>
              <a:rPr lang="es-ES_tradnl" sz="2000" b="1" dirty="0" smtClean="0">
                <a:latin typeface="Calibri" pitchFamily="-105" charset="0"/>
              </a:rPr>
              <a:t>-</a:t>
            </a:r>
            <a:r>
              <a:rPr lang="es-ES_tradnl" sz="2000" b="1" dirty="0" err="1" smtClean="0">
                <a:latin typeface="Calibri" pitchFamily="-105" charset="0"/>
              </a:rPr>
              <a:t>values</a:t>
            </a:r>
            <a:r>
              <a:rPr lang="es-ES_tradnl" sz="2000" b="1" dirty="0" smtClean="0">
                <a:latin typeface="Calibri" pitchFamily="-105" charset="0"/>
              </a:rPr>
              <a:t> &lt; 0.05). </a:t>
            </a:r>
            <a:r>
              <a:rPr lang="es-ES_tradnl" sz="2000" b="1" dirty="0" err="1" smtClean="0">
                <a:latin typeface="Calibri" pitchFamily="-105" charset="0"/>
              </a:rPr>
              <a:t>This</a:t>
            </a:r>
            <a:r>
              <a:rPr lang="es-ES_tradnl" sz="2000" b="1" dirty="0" smtClean="0">
                <a:latin typeface="Calibri" pitchFamily="-105" charset="0"/>
              </a:rPr>
              <a:t> </a:t>
            </a:r>
            <a:r>
              <a:rPr lang="es-ES_tradnl" sz="2000" b="1" dirty="0" err="1" smtClean="0">
                <a:latin typeface="Calibri" pitchFamily="-105" charset="0"/>
              </a:rPr>
              <a:t>study</a:t>
            </a:r>
            <a:r>
              <a:rPr lang="es-ES_tradnl" sz="2000" b="1" dirty="0" smtClean="0">
                <a:latin typeface="Calibri" pitchFamily="-105" charset="0"/>
              </a:rPr>
              <a:t> </a:t>
            </a:r>
            <a:r>
              <a:rPr lang="es-ES_tradnl" sz="2000" b="1" dirty="0" err="1" smtClean="0">
                <a:latin typeface="Calibri" pitchFamily="-105" charset="0"/>
              </a:rPr>
              <a:t>represents</a:t>
            </a:r>
            <a:r>
              <a:rPr lang="es-ES_tradnl" sz="2000" b="1" dirty="0" smtClean="0">
                <a:latin typeface="Calibri" pitchFamily="-105" charset="0"/>
              </a:rPr>
              <a:t> </a:t>
            </a:r>
            <a:r>
              <a:rPr lang="es-ES_tradnl" sz="2000" b="1" dirty="0" err="1" smtClean="0">
                <a:latin typeface="Calibri" pitchFamily="-105" charset="0"/>
              </a:rPr>
              <a:t>the</a:t>
            </a:r>
            <a:r>
              <a:rPr lang="es-ES_tradnl" sz="2000" b="1" dirty="0" smtClean="0">
                <a:latin typeface="Calibri" pitchFamily="-105" charset="0"/>
              </a:rPr>
              <a:t> </a:t>
            </a:r>
            <a:r>
              <a:rPr lang="es-ES_tradnl" sz="2000" b="1" dirty="0" err="1" smtClean="0">
                <a:latin typeface="Calibri" pitchFamily="-105" charset="0"/>
              </a:rPr>
              <a:t>first</a:t>
            </a:r>
            <a:r>
              <a:rPr lang="es-ES_tradnl" sz="2000" b="1" dirty="0" smtClean="0">
                <a:latin typeface="Calibri" pitchFamily="-105" charset="0"/>
              </a:rPr>
              <a:t> </a:t>
            </a:r>
            <a:r>
              <a:rPr lang="es-ES_tradnl" sz="2000" b="1" dirty="0" err="1" smtClean="0">
                <a:latin typeface="Calibri" pitchFamily="-105" charset="0"/>
              </a:rPr>
              <a:t>analysis</a:t>
            </a:r>
            <a:r>
              <a:rPr lang="es-ES_tradnl" sz="2000" b="1" dirty="0" smtClean="0">
                <a:latin typeface="Calibri" pitchFamily="-105" charset="0"/>
              </a:rPr>
              <a:t> of AGD in </a:t>
            </a:r>
            <a:r>
              <a:rPr lang="es-ES_tradnl" sz="2000" b="1" dirty="0" err="1" smtClean="0">
                <a:latin typeface="Calibri" pitchFamily="-105" charset="0"/>
              </a:rPr>
              <a:t>potential</a:t>
            </a:r>
            <a:r>
              <a:rPr lang="es-ES_tradnl" sz="2000" b="1" dirty="0" smtClean="0">
                <a:latin typeface="Calibri" pitchFamily="-105" charset="0"/>
              </a:rPr>
              <a:t> </a:t>
            </a:r>
            <a:r>
              <a:rPr lang="es-ES_tradnl" sz="2000" b="1" dirty="0" err="1" smtClean="0">
                <a:latin typeface="Calibri" pitchFamily="-105" charset="0"/>
              </a:rPr>
              <a:t>infertile</a:t>
            </a:r>
            <a:r>
              <a:rPr lang="es-ES_tradnl" sz="2000" b="1" dirty="0" smtClean="0">
                <a:latin typeface="Calibri" pitchFamily="-105" charset="0"/>
              </a:rPr>
              <a:t> European </a:t>
            </a:r>
            <a:r>
              <a:rPr lang="es-ES_tradnl" sz="2000" b="1" dirty="0" err="1" smtClean="0">
                <a:latin typeface="Calibri" pitchFamily="-105" charset="0"/>
              </a:rPr>
              <a:t>men</a:t>
            </a:r>
            <a:r>
              <a:rPr lang="es-ES_tradnl" sz="2000" b="1" dirty="0" smtClean="0">
                <a:latin typeface="Calibri" pitchFamily="-105" charset="0"/>
              </a:rPr>
              <a:t> </a:t>
            </a:r>
            <a:r>
              <a:rPr lang="es-ES_tradnl" sz="2000" b="1" dirty="0" err="1" smtClean="0">
                <a:latin typeface="Calibri" pitchFamily="-105" charset="0"/>
              </a:rPr>
              <a:t>showing</a:t>
            </a:r>
            <a:r>
              <a:rPr lang="es-ES_tradnl" sz="2000" b="1" dirty="0" smtClean="0">
                <a:latin typeface="Calibri" pitchFamily="-105" charset="0"/>
              </a:rPr>
              <a:t> </a:t>
            </a:r>
            <a:r>
              <a:rPr lang="es-ES_tradnl" sz="2000" b="1" dirty="0" err="1" smtClean="0">
                <a:latin typeface="Calibri" pitchFamily="-105" charset="0"/>
              </a:rPr>
              <a:t>an</a:t>
            </a:r>
            <a:r>
              <a:rPr lang="es-ES_tradnl" sz="2000" b="1" dirty="0" smtClean="0">
                <a:latin typeface="Calibri" pitchFamily="-105" charset="0"/>
              </a:rPr>
              <a:t> </a:t>
            </a:r>
            <a:r>
              <a:rPr lang="es-ES_tradnl" sz="2000" b="1" dirty="0" err="1" smtClean="0">
                <a:latin typeface="Calibri" pitchFamily="-105" charset="0"/>
              </a:rPr>
              <a:t>association</a:t>
            </a:r>
            <a:r>
              <a:rPr lang="es-ES_tradnl" sz="2000" b="1" dirty="0" smtClean="0">
                <a:latin typeface="Calibri" pitchFamily="-105" charset="0"/>
              </a:rPr>
              <a:t> </a:t>
            </a:r>
            <a:r>
              <a:rPr lang="es-ES_tradnl" sz="2000" b="1" dirty="0" err="1" smtClean="0">
                <a:latin typeface="Calibri" pitchFamily="-105" charset="0"/>
              </a:rPr>
              <a:t>between</a:t>
            </a:r>
            <a:r>
              <a:rPr lang="es-ES_tradnl" sz="2000" b="1" dirty="0" smtClean="0">
                <a:latin typeface="Calibri" pitchFamily="-105" charset="0"/>
              </a:rPr>
              <a:t> perineal </a:t>
            </a:r>
            <a:r>
              <a:rPr lang="es-ES_tradnl" sz="2000" b="1" dirty="0" err="1" smtClean="0">
                <a:latin typeface="Calibri" pitchFamily="-105" charset="0"/>
              </a:rPr>
              <a:t>length</a:t>
            </a:r>
            <a:r>
              <a:rPr lang="es-ES_tradnl" sz="2000" b="1" dirty="0" smtClean="0">
                <a:latin typeface="Calibri" pitchFamily="-105" charset="0"/>
              </a:rPr>
              <a:t> </a:t>
            </a:r>
            <a:r>
              <a:rPr lang="es-ES_tradnl" sz="2000" b="1" dirty="0" err="1" smtClean="0">
                <a:latin typeface="Calibri" pitchFamily="-105" charset="0"/>
              </a:rPr>
              <a:t>and</a:t>
            </a:r>
            <a:r>
              <a:rPr lang="es-ES_tradnl" sz="2000" b="1" dirty="0" smtClean="0">
                <a:latin typeface="Calibri" pitchFamily="-105" charset="0"/>
              </a:rPr>
              <a:t> semen </a:t>
            </a:r>
            <a:r>
              <a:rPr lang="es-ES_tradnl" sz="2000" b="1" dirty="0" err="1" smtClean="0">
                <a:latin typeface="Calibri" pitchFamily="-105" charset="0"/>
              </a:rPr>
              <a:t>parameters</a:t>
            </a:r>
            <a:r>
              <a:rPr lang="es-ES_tradnl" sz="2000" b="1" dirty="0" smtClean="0">
                <a:latin typeface="Calibri" pitchFamily="-105" charset="0"/>
              </a:rPr>
              <a:t>.</a:t>
            </a:r>
            <a:endParaRPr lang="en-US" sz="2000" dirty="0"/>
          </a:p>
        </p:txBody>
      </p:sp>
      <p:pic>
        <p:nvPicPr>
          <p:cNvPr id="10" name="Imagen 9"/>
          <p:cNvPicPr>
            <a:picLocks noChangeAspect="1"/>
          </p:cNvPicPr>
          <p:nvPr/>
        </p:nvPicPr>
        <p:blipFill>
          <a:blip r:embed="rId3"/>
          <a:stretch>
            <a:fillRect/>
          </a:stretch>
        </p:blipFill>
        <p:spPr>
          <a:xfrm>
            <a:off x="1676400" y="4648200"/>
            <a:ext cx="5867400" cy="167525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3842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9 Imagen" descr="Fondo diapos OBJETIVOS.jpg"/>
          <p:cNvPicPr>
            <a:picLocks noChangeAspect="1"/>
          </p:cNvPicPr>
          <p:nvPr/>
        </p:nvPicPr>
        <p:blipFill>
          <a:blip r:embed="rId2" cstate="print"/>
          <a:stretch>
            <a:fillRect/>
          </a:stretch>
        </p:blipFill>
        <p:spPr>
          <a:xfrm>
            <a:off x="0" y="0"/>
            <a:ext cx="9144000" cy="6858000"/>
          </a:xfrm>
          <a:prstGeom prst="rect">
            <a:avLst/>
          </a:prstGeom>
        </p:spPr>
      </p:pic>
      <p:sp>
        <p:nvSpPr>
          <p:cNvPr id="6" name="5 CuadroTexto"/>
          <p:cNvSpPr txBox="1"/>
          <p:nvPr/>
        </p:nvSpPr>
        <p:spPr>
          <a:xfrm>
            <a:off x="683568" y="2564904"/>
            <a:ext cx="7848872" cy="2677656"/>
          </a:xfrm>
          <a:prstGeom prst="rect">
            <a:avLst/>
          </a:prstGeom>
          <a:noFill/>
        </p:spPr>
        <p:txBody>
          <a:bodyPr wrap="square" rtlCol="0">
            <a:spAutoFit/>
          </a:bodyPr>
          <a:lstStyle/>
          <a:p>
            <a:pPr marL="342900" indent="-342900">
              <a:buFont typeface="+mj-lt"/>
              <a:buAutoNum type="arabicPeriod"/>
            </a:pPr>
            <a:r>
              <a:rPr lang="es-ES" sz="2400" b="1" dirty="0"/>
              <a:t>Analizar la relación entre exposiciones prenatales y enfermedades crónicas en la mujer (SOP, endometriosis</a:t>
            </a:r>
            <a:r>
              <a:rPr lang="es-ES" sz="2400" b="1" dirty="0" smtClean="0"/>
              <a:t>)</a:t>
            </a:r>
          </a:p>
          <a:p>
            <a:pPr marL="342900" indent="-342900">
              <a:buFont typeface="+mj-lt"/>
              <a:buAutoNum type="arabicPeriod"/>
            </a:pPr>
            <a:endParaRPr lang="es-ES" sz="2400" b="1" dirty="0"/>
          </a:p>
          <a:p>
            <a:pPr marL="342900" indent="-342900">
              <a:buFont typeface="+mj-lt"/>
              <a:buAutoNum type="arabicPeriod"/>
            </a:pPr>
            <a:r>
              <a:rPr lang="es-ES" sz="2400" b="1" dirty="0"/>
              <a:t>Analizar la relación entre exposiciones prenatales y cáncer </a:t>
            </a:r>
            <a:r>
              <a:rPr lang="es-ES" sz="2400" b="1" dirty="0" smtClean="0"/>
              <a:t>(testicular, próstata, endometrio, ovario y mama)</a:t>
            </a:r>
          </a:p>
          <a:p>
            <a:pPr marL="342900" indent="-342900">
              <a:buFont typeface="+mj-lt"/>
              <a:buAutoNum type="arabicPeriod"/>
            </a:pPr>
            <a:endParaRPr lang="es-ES" sz="2400" b="1" dirty="0"/>
          </a:p>
          <a:p>
            <a:pPr marL="342900" indent="-342900">
              <a:buFont typeface="+mj-lt"/>
              <a:buAutoNum type="arabicPeriod"/>
            </a:pPr>
            <a:r>
              <a:rPr lang="es-ES" sz="2400" b="1" dirty="0"/>
              <a:t>Analizar la relación entre exposiciones prenatales y asma</a:t>
            </a:r>
          </a:p>
        </p:txBody>
      </p:sp>
      <p:sp>
        <p:nvSpPr>
          <p:cNvPr id="7" name="6 CuadroTexto"/>
          <p:cNvSpPr txBox="1"/>
          <p:nvPr/>
        </p:nvSpPr>
        <p:spPr>
          <a:xfrm>
            <a:off x="1475656" y="289215"/>
            <a:ext cx="7488832" cy="461665"/>
          </a:xfrm>
          <a:prstGeom prst="rect">
            <a:avLst/>
          </a:prstGeom>
          <a:noFill/>
        </p:spPr>
        <p:txBody>
          <a:bodyPr wrap="square" rtlCol="0">
            <a:spAutoFit/>
          </a:bodyPr>
          <a:lstStyle/>
          <a:p>
            <a:r>
              <a:rPr lang="es-ES" sz="2400" b="1" dirty="0"/>
              <a:t>EPIDEMIOLOGÍA, SALUD PÚBLICA Y SERVICIOS DE SALUD</a:t>
            </a:r>
          </a:p>
        </p:txBody>
      </p:sp>
      <p:sp>
        <p:nvSpPr>
          <p:cNvPr id="8" name="7 CuadroTexto"/>
          <p:cNvSpPr txBox="1"/>
          <p:nvPr/>
        </p:nvSpPr>
        <p:spPr>
          <a:xfrm>
            <a:off x="1475656" y="1136905"/>
            <a:ext cx="7419824" cy="400110"/>
          </a:xfrm>
          <a:prstGeom prst="rect">
            <a:avLst/>
          </a:prstGeom>
          <a:noFill/>
        </p:spPr>
        <p:txBody>
          <a:bodyPr wrap="square" rtlCol="0">
            <a:spAutoFit/>
          </a:bodyPr>
          <a:lstStyle/>
          <a:p>
            <a:r>
              <a:rPr lang="es-ES" sz="2000" b="1" dirty="0"/>
              <a:t>METODOLOGÍA DE INVESTIGACIÓN EN CIENCIAS DE LA SALUD</a:t>
            </a:r>
          </a:p>
        </p:txBody>
      </p:sp>
      <p:sp>
        <p:nvSpPr>
          <p:cNvPr id="9" name="8 CuadroTexto"/>
          <p:cNvSpPr txBox="1"/>
          <p:nvPr/>
        </p:nvSpPr>
        <p:spPr>
          <a:xfrm>
            <a:off x="1403648" y="675240"/>
            <a:ext cx="7382320" cy="461665"/>
          </a:xfrm>
          <a:prstGeom prst="rect">
            <a:avLst/>
          </a:prstGeom>
          <a:noFill/>
        </p:spPr>
        <p:txBody>
          <a:bodyPr wrap="square" rtlCol="0">
            <a:spAutoFit/>
          </a:bodyPr>
          <a:lstStyle/>
          <a:p>
            <a:r>
              <a:rPr lang="es-ES" sz="2400" b="1" dirty="0"/>
              <a:t>Epidemiología del </a:t>
            </a:r>
            <a:r>
              <a:rPr lang="es-ES" sz="2400" b="1" dirty="0" smtClean="0"/>
              <a:t>cáncer </a:t>
            </a:r>
            <a:r>
              <a:rPr lang="es-ES" sz="2400" b="1" dirty="0"/>
              <a:t>y otras enfermedades crónicas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9059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Title 8"/>
          <p:cNvSpPr>
            <a:spLocks noGrp="1"/>
          </p:cNvSpPr>
          <p:nvPr>
            <p:ph type="title"/>
          </p:nvPr>
        </p:nvSpPr>
        <p:spPr>
          <a:xfrm>
            <a:off x="609600" y="228600"/>
            <a:ext cx="7772400" cy="808038"/>
          </a:xfrm>
        </p:spPr>
        <p:txBody>
          <a:bodyPr/>
          <a:lstStyle/>
          <a:p>
            <a:pPr eaLnBrk="1" hangingPunct="1"/>
            <a:r>
              <a:rPr lang="en-US">
                <a:latin typeface="Calibri" charset="0"/>
                <a:ea typeface="ＭＳ Ｐゴシック" charset="0"/>
                <a:cs typeface="ＭＳ Ｐゴシック" charset="0"/>
              </a:rPr>
              <a:t>Distancia anogenital en humanos</a:t>
            </a:r>
            <a:endParaRPr lang="es-ES">
              <a:latin typeface="Calibri" charset="0"/>
              <a:ea typeface="ＭＳ Ｐゴシック" charset="0"/>
              <a:cs typeface="ＭＳ Ｐゴシック" charset="0"/>
            </a:endParaRPr>
          </a:p>
        </p:txBody>
      </p:sp>
      <p:pic>
        <p:nvPicPr>
          <p:cNvPr id="83971" name="Picture 1" descr="C:\Users\Jaime Mendiola\Pictures\Photos\Rochester 08-10\Research group\AGD men\draw_2.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0" y="1355725"/>
            <a:ext cx="3643313" cy="3825875"/>
          </a:xfrm>
          <a:prstGeom prst="rect">
            <a:avLst/>
          </a:prstGeom>
          <a:noFill/>
          <a:ln w="9525">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83972" name="Subtitle 2"/>
          <p:cNvSpPr txBox="1">
            <a:spLocks/>
          </p:cNvSpPr>
          <p:nvPr/>
        </p:nvSpPr>
        <p:spPr bwMode="auto">
          <a:xfrm>
            <a:off x="6096000" y="4724400"/>
            <a:ext cx="2895600" cy="381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Bef>
                <a:spcPct val="20000"/>
              </a:spcBef>
              <a:buFont typeface="Arial" charset="0"/>
              <a:buChar char="•"/>
            </a:pPr>
            <a:r>
              <a:rPr lang="en-US" sz="1700">
                <a:latin typeface="Calibri" charset="0"/>
              </a:rPr>
              <a:t>Mendiola et al., 2011, EHP</a:t>
            </a:r>
            <a:endParaRPr lang="es-ES" sz="1700">
              <a:latin typeface="Calibri" charset="0"/>
            </a:endParaRPr>
          </a:p>
        </p:txBody>
      </p:sp>
      <p:sp>
        <p:nvSpPr>
          <p:cNvPr id="83973" name="Subtitle 2"/>
          <p:cNvSpPr txBox="1">
            <a:spLocks/>
          </p:cNvSpPr>
          <p:nvPr/>
        </p:nvSpPr>
        <p:spPr bwMode="auto">
          <a:xfrm>
            <a:off x="1295400" y="5562600"/>
            <a:ext cx="64770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Arial" charset="0"/>
              <a:buChar char="•"/>
            </a:pPr>
            <a:r>
              <a:rPr lang="en-US" sz="2900">
                <a:latin typeface="Calibri" charset="0"/>
              </a:rPr>
              <a:t>AGD</a:t>
            </a:r>
            <a:r>
              <a:rPr lang="en-US" sz="2300">
                <a:latin typeface="Calibri" charset="0"/>
              </a:rPr>
              <a:t>AP: </a:t>
            </a:r>
            <a:r>
              <a:rPr lang="en-US" sz="2600">
                <a:latin typeface="Calibri" charset="0"/>
              </a:rPr>
              <a:t>Distancia del ano a la base del pene</a:t>
            </a:r>
            <a:endParaRPr lang="en-US" sz="2300">
              <a:latin typeface="Calibri" charset="0"/>
            </a:endParaRPr>
          </a:p>
          <a:p>
            <a:pPr eaLnBrk="1" hangingPunct="1">
              <a:spcBef>
                <a:spcPct val="20000"/>
              </a:spcBef>
              <a:buFont typeface="Arial" charset="0"/>
              <a:buChar char="•"/>
            </a:pPr>
            <a:r>
              <a:rPr lang="en-US" sz="2900">
                <a:latin typeface="Calibri" charset="0"/>
              </a:rPr>
              <a:t>AGD</a:t>
            </a:r>
            <a:r>
              <a:rPr lang="en-US" sz="2300">
                <a:latin typeface="Calibri" charset="0"/>
              </a:rPr>
              <a:t>AS</a:t>
            </a:r>
            <a:r>
              <a:rPr lang="en-US" sz="2600">
                <a:latin typeface="Calibri" charset="0"/>
              </a:rPr>
              <a:t>: Distancia del ano al escroto</a:t>
            </a:r>
          </a:p>
          <a:p>
            <a:pPr eaLnBrk="1" hangingPunct="1">
              <a:spcBef>
                <a:spcPct val="20000"/>
              </a:spcBef>
              <a:buFont typeface="Arial" charset="0"/>
              <a:buChar char="•"/>
            </a:pPr>
            <a:endParaRPr lang="es-ES" sz="1800">
              <a:latin typeface="Calibri" charset="0"/>
            </a:endParaRPr>
          </a:p>
          <a:p>
            <a:pPr eaLnBrk="1" hangingPunct="1">
              <a:spcBef>
                <a:spcPct val="20000"/>
              </a:spcBef>
              <a:buFont typeface="Arial" charset="0"/>
              <a:buChar char="•"/>
            </a:pPr>
            <a:endParaRPr lang="es-ES" sz="1800">
              <a:latin typeface="Calibri"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5259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9 Imagen" descr="Fondo diapos PROYECTOS.jpg"/>
          <p:cNvPicPr>
            <a:picLocks noChangeAspect="1"/>
          </p:cNvPicPr>
          <p:nvPr/>
        </p:nvPicPr>
        <p:blipFill>
          <a:blip r:embed="rId2" cstate="print"/>
          <a:stretch>
            <a:fillRect/>
          </a:stretch>
        </p:blipFill>
        <p:spPr>
          <a:xfrm>
            <a:off x="0" y="0"/>
            <a:ext cx="9144000" cy="6858000"/>
          </a:xfrm>
          <a:prstGeom prst="rect">
            <a:avLst/>
          </a:prstGeom>
        </p:spPr>
      </p:pic>
      <p:sp>
        <p:nvSpPr>
          <p:cNvPr id="6" name="5 CuadroTexto"/>
          <p:cNvSpPr txBox="1"/>
          <p:nvPr/>
        </p:nvSpPr>
        <p:spPr>
          <a:xfrm>
            <a:off x="683568" y="2276872"/>
            <a:ext cx="7848872" cy="3108544"/>
          </a:xfrm>
          <a:prstGeom prst="rect">
            <a:avLst/>
          </a:prstGeom>
          <a:noFill/>
        </p:spPr>
        <p:txBody>
          <a:bodyPr wrap="square" rtlCol="0">
            <a:spAutoFit/>
          </a:bodyPr>
          <a:lstStyle/>
          <a:p>
            <a:pPr marL="342900" indent="-342900">
              <a:buFont typeface="+mj-lt"/>
              <a:buAutoNum type="arabicPeriod"/>
            </a:pPr>
            <a:r>
              <a:rPr lang="es-ES_tradnl" sz="1400" b="1" dirty="0">
                <a:latin typeface="Calibri" pitchFamily="-105" charset="0"/>
              </a:rPr>
              <a:t>PI13/01237. ESTUDIO DE CASOS Y CONTROLES DE BASE POBLACIONAL EN OVARIO POLIQUISTICO: ANÁLISIS EPIDEMIOLÓGICO DE LOS DETERMINANTES Y CONSECUENCIAS CLÍNICAS EN LA SALUD DE LA MUJER. MINISTERIO DE ECONOMÍA Y COMPETITIVIDAD 2014-16.  IMPORTE: 79.255€.</a:t>
            </a:r>
          </a:p>
          <a:p>
            <a:pPr marL="342900" indent="-342900"/>
            <a:r>
              <a:rPr lang="es-ES" sz="1400" b="1" dirty="0">
                <a:latin typeface="Calibri" pitchFamily="-105" charset="0"/>
              </a:rPr>
              <a:t> </a:t>
            </a:r>
          </a:p>
          <a:p>
            <a:pPr marL="342900" indent="-342900">
              <a:buAutoNum type="arabicPeriod" startAt="2"/>
            </a:pPr>
            <a:r>
              <a:rPr lang="es-ES_tradnl" sz="1400" b="1" dirty="0" smtClean="0">
                <a:latin typeface="Calibri" pitchFamily="-105" charset="0"/>
              </a:rPr>
              <a:t>19443</a:t>
            </a:r>
            <a:r>
              <a:rPr lang="es-ES_tradnl" sz="1400" b="1" dirty="0">
                <a:latin typeface="Calibri" pitchFamily="-105" charset="0"/>
              </a:rPr>
              <a:t>/PI/14. FACTORES PREVENTIVOS Y DE RIESGO DE LA SALUD REPRODUCTIVA EN LAS JÓVENES DE LA REGIÓN DE MURCIA. FUNDACION SÉNECA. 2015-18. </a:t>
            </a:r>
            <a:r>
              <a:rPr lang="es-ES_tradnl" sz="1400" b="1" dirty="0" smtClean="0">
                <a:latin typeface="Calibri" pitchFamily="-105" charset="0"/>
              </a:rPr>
              <a:t> IMPORTE</a:t>
            </a:r>
            <a:r>
              <a:rPr lang="es-ES_tradnl" sz="1400" b="1" dirty="0">
                <a:latin typeface="Calibri" pitchFamily="-105" charset="0"/>
              </a:rPr>
              <a:t>: 55.100</a:t>
            </a:r>
            <a:r>
              <a:rPr lang="es-ES_tradnl" sz="1400" b="1" dirty="0" smtClean="0">
                <a:latin typeface="Calibri" pitchFamily="-105" charset="0"/>
              </a:rPr>
              <a:t>€</a:t>
            </a:r>
          </a:p>
          <a:p>
            <a:pPr marL="342900" indent="-342900">
              <a:buAutoNum type="arabicPeriod" startAt="2"/>
            </a:pPr>
            <a:endParaRPr lang="es-ES_tradnl" sz="1400" b="1" dirty="0">
              <a:latin typeface="Calibri" pitchFamily="-105" charset="0"/>
            </a:endParaRPr>
          </a:p>
          <a:p>
            <a:pPr marL="342900" indent="-342900">
              <a:buAutoNum type="arabicPeriod" startAt="2"/>
            </a:pPr>
            <a:r>
              <a:rPr lang="es-ES" sz="1400" b="1" dirty="0" smtClean="0"/>
              <a:t>PIE15</a:t>
            </a:r>
            <a:r>
              <a:rPr lang="es-ES" sz="1400" b="1" dirty="0"/>
              <a:t>/00051 UNRAVELING IN UTERO DETERMINANTS PREDICTING LUNG FUNCTION IN INFANTS: A STEP FOR PRENATAL PREVENTION OF ASTHMA (NELA)</a:t>
            </a:r>
            <a:r>
              <a:rPr lang="es-ES" sz="1400" b="1" dirty="0" smtClean="0"/>
              <a:t>.</a:t>
            </a:r>
          </a:p>
          <a:p>
            <a:pPr marL="342900" indent="-342900">
              <a:buAutoNum type="arabicPeriod" startAt="2"/>
            </a:pPr>
            <a:endParaRPr lang="es-ES" sz="1400" b="1" dirty="0"/>
          </a:p>
          <a:p>
            <a:pPr marL="342900" indent="-342900">
              <a:buAutoNum type="arabicPeriod" startAt="2"/>
            </a:pPr>
            <a:r>
              <a:rPr lang="es-ES" sz="1400" b="1" dirty="0" smtClean="0">
                <a:solidFill>
                  <a:schemeClr val="bg1">
                    <a:lumMod val="50000"/>
                  </a:schemeClr>
                </a:solidFill>
              </a:rPr>
              <a:t>PI16</a:t>
            </a:r>
            <a:r>
              <a:rPr lang="es-ES" sz="1400" b="1" dirty="0">
                <a:solidFill>
                  <a:schemeClr val="bg1">
                    <a:lumMod val="50000"/>
                  </a:schemeClr>
                </a:solidFill>
              </a:rPr>
              <a:t>/00611. Estudio de casos y controles sobre endometriosis: análisis epidemiológico de un marcador </a:t>
            </a:r>
            <a:r>
              <a:rPr lang="es-ES" sz="1400" b="1" dirty="0" smtClean="0">
                <a:solidFill>
                  <a:schemeClr val="bg1">
                    <a:lumMod val="50000"/>
                  </a:schemeClr>
                </a:solidFill>
              </a:rPr>
              <a:t>de exposición </a:t>
            </a:r>
            <a:r>
              <a:rPr lang="es-ES" sz="1400" b="1" dirty="0">
                <a:solidFill>
                  <a:schemeClr val="bg1">
                    <a:lumMod val="50000"/>
                  </a:schemeClr>
                </a:solidFill>
              </a:rPr>
              <a:t>prenatal y riesgo y severidad de las manifestaciones </a:t>
            </a:r>
            <a:r>
              <a:rPr lang="es-ES" sz="1400" b="1" dirty="0" smtClean="0">
                <a:solidFill>
                  <a:schemeClr val="bg1">
                    <a:lumMod val="50000"/>
                  </a:schemeClr>
                </a:solidFill>
              </a:rPr>
              <a:t>clínicas.</a:t>
            </a:r>
          </a:p>
          <a:p>
            <a:pPr marL="342900" indent="-342900">
              <a:buAutoNum type="arabicPeriod" startAt="2"/>
            </a:pPr>
            <a:endParaRPr lang="es-ES" sz="1400" b="1" dirty="0"/>
          </a:p>
          <a:p>
            <a:pPr marL="342900" indent="-342900">
              <a:buAutoNum type="arabicPeriod" startAt="2"/>
            </a:pPr>
            <a:r>
              <a:rPr lang="es-ES" sz="1400" b="1" dirty="0" smtClean="0">
                <a:solidFill>
                  <a:srgbClr val="7F7F7F"/>
                </a:solidFill>
              </a:rPr>
              <a:t>Distancia </a:t>
            </a:r>
            <a:r>
              <a:rPr lang="es-ES" sz="1400" b="1" dirty="0" err="1" smtClean="0">
                <a:solidFill>
                  <a:srgbClr val="7F7F7F"/>
                </a:solidFill>
              </a:rPr>
              <a:t>anogenital</a:t>
            </a:r>
            <a:r>
              <a:rPr lang="es-ES" sz="1400" b="1" dirty="0" smtClean="0">
                <a:solidFill>
                  <a:srgbClr val="7F7F7F"/>
                </a:solidFill>
              </a:rPr>
              <a:t>: un nuevo </a:t>
            </a:r>
            <a:r>
              <a:rPr lang="es-ES" sz="1400" b="1" dirty="0" err="1" smtClean="0">
                <a:solidFill>
                  <a:srgbClr val="7F7F7F"/>
                </a:solidFill>
              </a:rPr>
              <a:t>biomarcador</a:t>
            </a:r>
            <a:r>
              <a:rPr lang="es-ES" sz="1400" b="1" dirty="0" smtClean="0">
                <a:solidFill>
                  <a:srgbClr val="7F7F7F"/>
                </a:solidFill>
              </a:rPr>
              <a:t> de interés clínico en cáncer de próstata.</a:t>
            </a:r>
            <a:endParaRPr lang="es-ES" sz="1400" b="1" dirty="0">
              <a:solidFill>
                <a:srgbClr val="7F7F7F"/>
              </a:solidFill>
            </a:endParaRPr>
          </a:p>
        </p:txBody>
      </p:sp>
      <p:sp>
        <p:nvSpPr>
          <p:cNvPr id="11" name="10 CuadroTexto"/>
          <p:cNvSpPr txBox="1"/>
          <p:nvPr/>
        </p:nvSpPr>
        <p:spPr>
          <a:xfrm>
            <a:off x="1475656" y="289215"/>
            <a:ext cx="7488832" cy="461665"/>
          </a:xfrm>
          <a:prstGeom prst="rect">
            <a:avLst/>
          </a:prstGeom>
          <a:noFill/>
        </p:spPr>
        <p:txBody>
          <a:bodyPr wrap="square" rtlCol="0">
            <a:spAutoFit/>
          </a:bodyPr>
          <a:lstStyle/>
          <a:p>
            <a:r>
              <a:rPr lang="es-ES" sz="2400" b="1" dirty="0"/>
              <a:t>EPIDEMIOLOGÍA, SALUD PÚBLICA Y SERVICIOS DE SALUD</a:t>
            </a:r>
          </a:p>
        </p:txBody>
      </p:sp>
      <p:sp>
        <p:nvSpPr>
          <p:cNvPr id="12" name="11 CuadroTexto"/>
          <p:cNvSpPr txBox="1"/>
          <p:nvPr/>
        </p:nvSpPr>
        <p:spPr>
          <a:xfrm>
            <a:off x="1475656" y="1136905"/>
            <a:ext cx="7419824" cy="400110"/>
          </a:xfrm>
          <a:prstGeom prst="rect">
            <a:avLst/>
          </a:prstGeom>
          <a:noFill/>
        </p:spPr>
        <p:txBody>
          <a:bodyPr wrap="square" rtlCol="0">
            <a:spAutoFit/>
          </a:bodyPr>
          <a:lstStyle/>
          <a:p>
            <a:r>
              <a:rPr lang="es-ES" sz="2000" b="1" dirty="0"/>
              <a:t>METODOLOGÍA DE INVESTIGACIÓN EN CIENCIAS DE LA SALUD</a:t>
            </a:r>
          </a:p>
        </p:txBody>
      </p:sp>
      <p:sp>
        <p:nvSpPr>
          <p:cNvPr id="7" name="6 CuadroTexto"/>
          <p:cNvSpPr txBox="1"/>
          <p:nvPr/>
        </p:nvSpPr>
        <p:spPr>
          <a:xfrm>
            <a:off x="1403648" y="675240"/>
            <a:ext cx="7382320" cy="461665"/>
          </a:xfrm>
          <a:prstGeom prst="rect">
            <a:avLst/>
          </a:prstGeom>
          <a:noFill/>
        </p:spPr>
        <p:txBody>
          <a:bodyPr wrap="square" rtlCol="0">
            <a:spAutoFit/>
          </a:bodyPr>
          <a:lstStyle/>
          <a:p>
            <a:r>
              <a:rPr lang="es-ES" sz="2400" b="1" dirty="0"/>
              <a:t>Epidemiología del </a:t>
            </a:r>
            <a:r>
              <a:rPr lang="es-ES" sz="2400" b="1" dirty="0" smtClean="0"/>
              <a:t>cáncer </a:t>
            </a:r>
            <a:r>
              <a:rPr lang="es-ES" sz="2400" b="1" dirty="0"/>
              <a:t>y otras enfermedades crónicas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53861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8" name="9 Imagen" descr="Fondo diapos PUBLICACIONE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9459" name="5 CuadroTexto"/>
          <p:cNvSpPr txBox="1">
            <a:spLocks noChangeArrowheads="1"/>
          </p:cNvSpPr>
          <p:nvPr/>
        </p:nvSpPr>
        <p:spPr bwMode="auto">
          <a:xfrm>
            <a:off x="684213" y="2133600"/>
            <a:ext cx="7848600" cy="1015663"/>
          </a:xfrm>
          <a:prstGeom prst="rect">
            <a:avLst/>
          </a:prstGeom>
          <a:noFill/>
          <a:ln w="9525">
            <a:noFill/>
            <a:miter lim="800000"/>
            <a:headEnd/>
            <a:tailEnd/>
          </a:ln>
        </p:spPr>
        <p:txBody>
          <a:bodyPr>
            <a:prstTxWarp prst="textNoShape">
              <a:avLst/>
            </a:prstTxWarp>
            <a:spAutoFit/>
          </a:bodyPr>
          <a:lstStyle/>
          <a:p>
            <a:pPr marL="342900" indent="-342900"/>
            <a:r>
              <a:rPr lang="es-ES_tradnl" sz="2000" b="1" dirty="0" smtClean="0">
                <a:latin typeface="Calibri" pitchFamily="-105" charset="0"/>
              </a:rPr>
              <a:t>Mendiola </a:t>
            </a:r>
            <a:r>
              <a:rPr lang="es-ES_tradnl" sz="2000" b="1" dirty="0">
                <a:latin typeface="Calibri" pitchFamily="-105" charset="0"/>
              </a:rPr>
              <a:t>J,… Torres-Cantero AM et al. Anogenital </a:t>
            </a:r>
            <a:r>
              <a:rPr lang="es-ES_tradnl" sz="2000" b="1" dirty="0" err="1">
                <a:latin typeface="Calibri" pitchFamily="-105" charset="0"/>
              </a:rPr>
              <a:t>distance</a:t>
            </a:r>
            <a:r>
              <a:rPr lang="es-ES_tradnl" sz="2000" b="1" dirty="0">
                <a:latin typeface="Calibri" pitchFamily="-105" charset="0"/>
              </a:rPr>
              <a:t> </a:t>
            </a:r>
            <a:r>
              <a:rPr lang="es-ES_tradnl" sz="2000" b="1" dirty="0" err="1">
                <a:latin typeface="Calibri" pitchFamily="-105" charset="0"/>
              </a:rPr>
              <a:t>is</a:t>
            </a:r>
            <a:r>
              <a:rPr lang="es-ES_tradnl" sz="2000" b="1" dirty="0">
                <a:latin typeface="Calibri" pitchFamily="-105" charset="0"/>
              </a:rPr>
              <a:t> </a:t>
            </a:r>
            <a:r>
              <a:rPr lang="es-ES_tradnl" sz="2000" b="1" dirty="0" err="1">
                <a:latin typeface="Calibri" pitchFamily="-105" charset="0"/>
              </a:rPr>
              <a:t>related</a:t>
            </a:r>
            <a:r>
              <a:rPr lang="es-ES_tradnl" sz="2000" b="1" dirty="0">
                <a:latin typeface="Calibri" pitchFamily="-105" charset="0"/>
              </a:rPr>
              <a:t> </a:t>
            </a:r>
            <a:r>
              <a:rPr lang="es-ES_tradnl" sz="2000" b="1" dirty="0" err="1">
                <a:latin typeface="Calibri" pitchFamily="-105" charset="0"/>
              </a:rPr>
              <a:t>to</a:t>
            </a:r>
            <a:r>
              <a:rPr lang="es-ES_tradnl" sz="2000" b="1" dirty="0">
                <a:latin typeface="Calibri" pitchFamily="-105" charset="0"/>
              </a:rPr>
              <a:t> </a:t>
            </a:r>
            <a:r>
              <a:rPr lang="es-ES_tradnl" sz="2000" b="1" dirty="0" err="1">
                <a:latin typeface="Calibri" pitchFamily="-105" charset="0"/>
              </a:rPr>
              <a:t>ovarian</a:t>
            </a:r>
            <a:r>
              <a:rPr lang="es-ES_tradnl" sz="2000" b="1" dirty="0">
                <a:latin typeface="Calibri" pitchFamily="-105" charset="0"/>
              </a:rPr>
              <a:t> </a:t>
            </a:r>
            <a:r>
              <a:rPr lang="es-ES_tradnl" sz="2000" b="1" dirty="0" err="1">
                <a:latin typeface="Calibri" pitchFamily="-105" charset="0"/>
              </a:rPr>
              <a:t>follicular</a:t>
            </a:r>
            <a:r>
              <a:rPr lang="es-ES_tradnl" sz="2000" b="1" dirty="0">
                <a:latin typeface="Calibri" pitchFamily="-105" charset="0"/>
              </a:rPr>
              <a:t> </a:t>
            </a:r>
            <a:r>
              <a:rPr lang="es-ES_tradnl" sz="2000" b="1" dirty="0" err="1">
                <a:latin typeface="Calibri" pitchFamily="-105" charset="0"/>
              </a:rPr>
              <a:t>number</a:t>
            </a:r>
            <a:r>
              <a:rPr lang="es-ES_tradnl" sz="2000" b="1" dirty="0">
                <a:latin typeface="Calibri" pitchFamily="-105" charset="0"/>
              </a:rPr>
              <a:t> in </a:t>
            </a:r>
            <a:r>
              <a:rPr lang="es-ES_tradnl" sz="2000" b="1" dirty="0" err="1">
                <a:latin typeface="Calibri" pitchFamily="-105" charset="0"/>
              </a:rPr>
              <a:t>young</a:t>
            </a:r>
            <a:r>
              <a:rPr lang="es-ES_tradnl" sz="2000" b="1" dirty="0">
                <a:latin typeface="Calibri" pitchFamily="-105" charset="0"/>
              </a:rPr>
              <a:t> </a:t>
            </a:r>
            <a:r>
              <a:rPr lang="es-ES_tradnl" sz="2000" b="1" dirty="0" err="1">
                <a:latin typeface="Calibri" pitchFamily="-105" charset="0"/>
              </a:rPr>
              <a:t>Spanish</a:t>
            </a:r>
            <a:r>
              <a:rPr lang="es-ES_tradnl" sz="2000" b="1" dirty="0">
                <a:latin typeface="Calibri" pitchFamily="-105" charset="0"/>
              </a:rPr>
              <a:t> </a:t>
            </a:r>
            <a:r>
              <a:rPr lang="es-ES_tradnl" sz="2000" b="1" dirty="0" err="1">
                <a:latin typeface="Calibri" pitchFamily="-105" charset="0"/>
              </a:rPr>
              <a:t>women</a:t>
            </a:r>
            <a:r>
              <a:rPr lang="es-ES_tradnl" sz="2000" b="1" dirty="0">
                <a:latin typeface="Calibri" pitchFamily="-105" charset="0"/>
              </a:rPr>
              <a:t>: a cross-</a:t>
            </a:r>
            <a:r>
              <a:rPr lang="es-ES_tradnl" sz="2000" b="1" dirty="0" err="1">
                <a:latin typeface="Calibri" pitchFamily="-105" charset="0"/>
              </a:rPr>
              <a:t>sectional</a:t>
            </a:r>
            <a:r>
              <a:rPr lang="es-ES_tradnl" sz="2000" b="1" dirty="0">
                <a:latin typeface="Calibri" pitchFamily="-105" charset="0"/>
              </a:rPr>
              <a:t> </a:t>
            </a:r>
            <a:r>
              <a:rPr lang="es-ES_tradnl" sz="2000" b="1" dirty="0" err="1">
                <a:latin typeface="Calibri" pitchFamily="-105" charset="0"/>
              </a:rPr>
              <a:t>study</a:t>
            </a:r>
            <a:r>
              <a:rPr lang="es-ES_tradnl" sz="2000" b="1" dirty="0">
                <a:latin typeface="Calibri" pitchFamily="-105" charset="0"/>
              </a:rPr>
              <a:t>. </a:t>
            </a:r>
            <a:r>
              <a:rPr lang="es-ES_tradnl" sz="2000" b="1" dirty="0" err="1">
                <a:latin typeface="Calibri" pitchFamily="-105" charset="0"/>
              </a:rPr>
              <a:t>Environ</a:t>
            </a:r>
            <a:r>
              <a:rPr lang="es-ES_tradnl" sz="2000" b="1" dirty="0">
                <a:latin typeface="Calibri" pitchFamily="-105" charset="0"/>
              </a:rPr>
              <a:t> </a:t>
            </a:r>
            <a:r>
              <a:rPr lang="es-ES_tradnl" sz="2000" b="1" dirty="0" err="1">
                <a:latin typeface="Calibri" pitchFamily="-105" charset="0"/>
              </a:rPr>
              <a:t>Health</a:t>
            </a:r>
            <a:r>
              <a:rPr lang="es-ES_tradnl" sz="2000" b="1" dirty="0">
                <a:latin typeface="Calibri" pitchFamily="-105" charset="0"/>
              </a:rPr>
              <a:t>. 2012. </a:t>
            </a:r>
            <a:r>
              <a:rPr lang="es-ES_tradnl" sz="2000" b="1" dirty="0" err="1">
                <a:latin typeface="Calibri" pitchFamily="-105" charset="0"/>
              </a:rPr>
              <a:t>Dec</a:t>
            </a:r>
            <a:r>
              <a:rPr lang="es-ES_tradnl" sz="2000" b="1" dirty="0">
                <a:latin typeface="Calibri" pitchFamily="-105" charset="0"/>
              </a:rPr>
              <a:t> 8;11:90</a:t>
            </a:r>
            <a:r>
              <a:rPr lang="es-ES_tradnl" sz="2000" b="1" dirty="0" smtClean="0">
                <a:latin typeface="Calibri" pitchFamily="-105" charset="0"/>
              </a:rPr>
              <a:t> </a:t>
            </a:r>
            <a:endParaRPr lang="es-ES" sz="2000" b="1" dirty="0">
              <a:latin typeface="Calibri" pitchFamily="-105" charset="0"/>
            </a:endParaRPr>
          </a:p>
        </p:txBody>
      </p:sp>
      <p:sp>
        <p:nvSpPr>
          <p:cNvPr id="4" name="6 CuadroTexto"/>
          <p:cNvSpPr txBox="1"/>
          <p:nvPr/>
        </p:nvSpPr>
        <p:spPr>
          <a:xfrm>
            <a:off x="1475656" y="289215"/>
            <a:ext cx="7488832" cy="461665"/>
          </a:xfrm>
          <a:prstGeom prst="rect">
            <a:avLst/>
          </a:prstGeom>
          <a:noFill/>
        </p:spPr>
        <p:txBody>
          <a:bodyPr wrap="square" rtlCol="0">
            <a:spAutoFit/>
          </a:bodyPr>
          <a:lstStyle/>
          <a:p>
            <a:r>
              <a:rPr lang="es-ES" sz="2400" b="1" dirty="0"/>
              <a:t>EPIDEMIOLOGÍA, SALUD PÚBLICA Y SERVICIOS DE SALUD</a:t>
            </a:r>
          </a:p>
        </p:txBody>
      </p:sp>
      <p:sp>
        <p:nvSpPr>
          <p:cNvPr id="5" name="7 CuadroTexto"/>
          <p:cNvSpPr txBox="1"/>
          <p:nvPr/>
        </p:nvSpPr>
        <p:spPr>
          <a:xfrm>
            <a:off x="1475656" y="1136905"/>
            <a:ext cx="7419824" cy="400110"/>
          </a:xfrm>
          <a:prstGeom prst="rect">
            <a:avLst/>
          </a:prstGeom>
          <a:noFill/>
        </p:spPr>
        <p:txBody>
          <a:bodyPr wrap="square" rtlCol="0">
            <a:spAutoFit/>
          </a:bodyPr>
          <a:lstStyle/>
          <a:p>
            <a:r>
              <a:rPr lang="es-ES" sz="2000" b="1" dirty="0"/>
              <a:t>METODOLOGÍA DE INVESTIGACIÓN EN CIENCIAS DE LA SALUD</a:t>
            </a:r>
          </a:p>
        </p:txBody>
      </p:sp>
      <p:sp>
        <p:nvSpPr>
          <p:cNvPr id="6" name="8 CuadroTexto"/>
          <p:cNvSpPr txBox="1"/>
          <p:nvPr/>
        </p:nvSpPr>
        <p:spPr>
          <a:xfrm>
            <a:off x="1403648" y="675240"/>
            <a:ext cx="7382320" cy="461665"/>
          </a:xfrm>
          <a:prstGeom prst="rect">
            <a:avLst/>
          </a:prstGeom>
          <a:noFill/>
        </p:spPr>
        <p:txBody>
          <a:bodyPr wrap="square" rtlCol="0">
            <a:spAutoFit/>
          </a:bodyPr>
          <a:lstStyle/>
          <a:p>
            <a:r>
              <a:rPr lang="es-ES" sz="2400" b="1" dirty="0"/>
              <a:t>Epidemiología del cáncer y otras enfermedades crónicas</a:t>
            </a:r>
          </a:p>
        </p:txBody>
      </p:sp>
      <p:sp>
        <p:nvSpPr>
          <p:cNvPr id="7" name="Rectángulo 6"/>
          <p:cNvSpPr/>
          <p:nvPr/>
        </p:nvSpPr>
        <p:spPr>
          <a:xfrm>
            <a:off x="533400" y="3352800"/>
            <a:ext cx="8610600" cy="1015663"/>
          </a:xfrm>
          <a:prstGeom prst="rect">
            <a:avLst/>
          </a:prstGeom>
        </p:spPr>
        <p:txBody>
          <a:bodyPr wrap="square">
            <a:spAutoFit/>
          </a:bodyPr>
          <a:lstStyle/>
          <a:p>
            <a:r>
              <a:rPr lang="es-ES_tradnl" sz="2000" b="1" dirty="0" err="1" smtClean="0">
                <a:latin typeface="Calibri" pitchFamily="-105" charset="0"/>
              </a:rPr>
              <a:t>Increased</a:t>
            </a:r>
            <a:r>
              <a:rPr lang="es-ES_tradnl" sz="2000" b="1" dirty="0" smtClean="0">
                <a:latin typeface="Calibri" pitchFamily="-105" charset="0"/>
              </a:rPr>
              <a:t> </a:t>
            </a:r>
            <a:r>
              <a:rPr lang="es-ES_tradnl" sz="2000" b="1" dirty="0" err="1" smtClean="0">
                <a:latin typeface="Calibri" pitchFamily="-105" charset="0"/>
              </a:rPr>
              <a:t>follicular</a:t>
            </a:r>
            <a:r>
              <a:rPr lang="es-ES_tradnl" sz="2000" b="1" dirty="0" smtClean="0">
                <a:latin typeface="Calibri" pitchFamily="-105" charset="0"/>
              </a:rPr>
              <a:t> </a:t>
            </a:r>
            <a:r>
              <a:rPr lang="es-ES_tradnl" sz="2000" b="1" dirty="0" err="1" smtClean="0">
                <a:latin typeface="Calibri" pitchFamily="-105" charset="0"/>
              </a:rPr>
              <a:t>recruitment</a:t>
            </a:r>
            <a:r>
              <a:rPr lang="es-ES_tradnl" sz="2000" b="1" dirty="0" smtClean="0">
                <a:latin typeface="Calibri" pitchFamily="-105" charset="0"/>
              </a:rPr>
              <a:t> has </a:t>
            </a:r>
            <a:r>
              <a:rPr lang="es-ES_tradnl" sz="2000" b="1" dirty="0" err="1" smtClean="0">
                <a:latin typeface="Calibri" pitchFamily="-105" charset="0"/>
              </a:rPr>
              <a:t>been</a:t>
            </a:r>
            <a:r>
              <a:rPr lang="es-ES_tradnl" sz="2000" b="1" dirty="0" smtClean="0">
                <a:latin typeface="Calibri" pitchFamily="-105" charset="0"/>
              </a:rPr>
              <a:t> </a:t>
            </a:r>
            <a:r>
              <a:rPr lang="es-ES_tradnl" sz="2000" b="1" dirty="0" err="1" smtClean="0">
                <a:latin typeface="Calibri" pitchFamily="-105" charset="0"/>
              </a:rPr>
              <a:t>related</a:t>
            </a:r>
            <a:r>
              <a:rPr lang="es-ES_tradnl" sz="2000" b="1" dirty="0" smtClean="0">
                <a:latin typeface="Calibri" pitchFamily="-105" charset="0"/>
              </a:rPr>
              <a:t> </a:t>
            </a:r>
            <a:r>
              <a:rPr lang="es-ES_tradnl" sz="2000" b="1" dirty="0" err="1" smtClean="0">
                <a:latin typeface="Calibri" pitchFamily="-105" charset="0"/>
              </a:rPr>
              <a:t>to</a:t>
            </a:r>
            <a:r>
              <a:rPr lang="es-ES_tradnl" sz="2000" b="1" dirty="0" smtClean="0">
                <a:latin typeface="Calibri" pitchFamily="-105" charset="0"/>
              </a:rPr>
              <a:t> </a:t>
            </a:r>
            <a:r>
              <a:rPr lang="es-ES_tradnl" sz="2000" b="1" dirty="0" err="1" smtClean="0">
                <a:latin typeface="Calibri" pitchFamily="-105" charset="0"/>
              </a:rPr>
              <a:t>excess</a:t>
            </a:r>
            <a:r>
              <a:rPr lang="es-ES_tradnl" sz="2000" b="1" dirty="0" smtClean="0">
                <a:latin typeface="Calibri" pitchFamily="-105" charset="0"/>
              </a:rPr>
              <a:t> </a:t>
            </a:r>
            <a:r>
              <a:rPr lang="es-ES_tradnl" sz="2000" b="1" dirty="0" err="1" smtClean="0">
                <a:latin typeface="Calibri" pitchFamily="-105" charset="0"/>
              </a:rPr>
              <a:t>androgen</a:t>
            </a:r>
            <a:r>
              <a:rPr lang="es-ES_tradnl" sz="2000" b="1" dirty="0" smtClean="0">
                <a:latin typeface="Calibri" pitchFamily="-105" charset="0"/>
              </a:rPr>
              <a:t> </a:t>
            </a:r>
            <a:r>
              <a:rPr lang="es-ES_tradnl" sz="2000" b="1" dirty="0" err="1" smtClean="0">
                <a:latin typeface="Calibri" pitchFamily="-105" charset="0"/>
              </a:rPr>
              <a:t>exposure</a:t>
            </a:r>
            <a:r>
              <a:rPr lang="es-ES_tradnl" sz="2000" b="1" dirty="0" smtClean="0">
                <a:latin typeface="Calibri" pitchFamily="-105" charset="0"/>
              </a:rPr>
              <a:t> in </a:t>
            </a:r>
            <a:r>
              <a:rPr lang="es-ES_tradnl" sz="2000" b="1" dirty="0" err="1" smtClean="0">
                <a:latin typeface="Calibri" pitchFamily="-105" charset="0"/>
              </a:rPr>
              <a:t>utero</a:t>
            </a:r>
            <a:r>
              <a:rPr lang="es-ES_tradnl" sz="2000" b="1" dirty="0" smtClean="0">
                <a:latin typeface="Calibri" pitchFamily="-105" charset="0"/>
              </a:rPr>
              <a:t>. </a:t>
            </a:r>
            <a:r>
              <a:rPr lang="es-ES_tradnl" sz="2000" b="1" dirty="0" err="1" smtClean="0">
                <a:latin typeface="Calibri" pitchFamily="-105" charset="0"/>
              </a:rPr>
              <a:t>An</a:t>
            </a:r>
            <a:r>
              <a:rPr lang="es-ES_tradnl" sz="2000" b="1" dirty="0" smtClean="0">
                <a:latin typeface="Calibri" pitchFamily="-105" charset="0"/>
              </a:rPr>
              <a:t> </a:t>
            </a:r>
            <a:r>
              <a:rPr lang="es-ES_tradnl" sz="2000" b="1" dirty="0" err="1" smtClean="0">
                <a:latin typeface="Calibri" pitchFamily="-105" charset="0"/>
              </a:rPr>
              <a:t>androgenic</a:t>
            </a:r>
            <a:r>
              <a:rPr lang="es-ES_tradnl" sz="2000" b="1" dirty="0" smtClean="0">
                <a:latin typeface="Calibri" pitchFamily="-105" charset="0"/>
              </a:rPr>
              <a:t> environment </a:t>
            </a:r>
            <a:r>
              <a:rPr lang="es-ES_tradnl" sz="2000" b="1" dirty="0" err="1" smtClean="0">
                <a:latin typeface="Calibri" pitchFamily="-105" charset="0"/>
              </a:rPr>
              <a:t>during</a:t>
            </a:r>
            <a:r>
              <a:rPr lang="es-ES_tradnl" sz="2000" b="1" dirty="0" smtClean="0">
                <a:latin typeface="Calibri" pitchFamily="-105" charset="0"/>
              </a:rPr>
              <a:t> </a:t>
            </a:r>
            <a:r>
              <a:rPr lang="es-ES_tradnl" sz="2000" b="1" dirty="0" err="1" smtClean="0">
                <a:latin typeface="Calibri" pitchFamily="-105" charset="0"/>
              </a:rPr>
              <a:t>early</a:t>
            </a:r>
            <a:r>
              <a:rPr lang="es-ES_tradnl" sz="2000" b="1" dirty="0" smtClean="0">
                <a:latin typeface="Calibri" pitchFamily="-105" charset="0"/>
              </a:rPr>
              <a:t> fetal </a:t>
            </a:r>
            <a:r>
              <a:rPr lang="es-ES_tradnl" sz="2000" b="1" dirty="0" err="1" smtClean="0">
                <a:latin typeface="Calibri" pitchFamily="-105" charset="0"/>
              </a:rPr>
              <a:t>life</a:t>
            </a:r>
            <a:r>
              <a:rPr lang="es-ES_tradnl" sz="2000" b="1" dirty="0" smtClean="0">
                <a:latin typeface="Calibri" pitchFamily="-105" charset="0"/>
              </a:rPr>
              <a:t> may </a:t>
            </a:r>
            <a:r>
              <a:rPr lang="es-ES_tradnl" sz="2000" b="1" dirty="0" err="1" smtClean="0">
                <a:latin typeface="Calibri" pitchFamily="-105" charset="0"/>
              </a:rPr>
              <a:t>influence</a:t>
            </a:r>
            <a:r>
              <a:rPr lang="es-ES_tradnl" sz="2000" b="1" dirty="0" smtClean="0">
                <a:latin typeface="Calibri" pitchFamily="-105" charset="0"/>
              </a:rPr>
              <a:t> </a:t>
            </a:r>
            <a:r>
              <a:rPr lang="es-ES_tradnl" sz="2000" b="1" dirty="0" err="1" smtClean="0">
                <a:latin typeface="Calibri" pitchFamily="-105" charset="0"/>
              </a:rPr>
              <a:t>reproductive</a:t>
            </a:r>
            <a:r>
              <a:rPr lang="es-ES_tradnl" sz="2000" b="1" dirty="0" smtClean="0">
                <a:latin typeface="Calibri" pitchFamily="-105" charset="0"/>
              </a:rPr>
              <a:t> </a:t>
            </a:r>
            <a:r>
              <a:rPr lang="es-ES_tradnl" sz="2000" b="1" dirty="0" err="1" smtClean="0">
                <a:latin typeface="Calibri" pitchFamily="-105" charset="0"/>
              </a:rPr>
              <a:t>system</a:t>
            </a:r>
            <a:r>
              <a:rPr lang="es-ES_tradnl" sz="2000" b="1" dirty="0" smtClean="0">
                <a:latin typeface="Calibri" pitchFamily="-105" charset="0"/>
              </a:rPr>
              <a:t> </a:t>
            </a:r>
            <a:r>
              <a:rPr lang="es-ES_tradnl" sz="2000" b="1" dirty="0" err="1" smtClean="0">
                <a:latin typeface="Calibri" pitchFamily="-105" charset="0"/>
              </a:rPr>
              <a:t>development</a:t>
            </a:r>
            <a:r>
              <a:rPr lang="es-ES_tradnl" sz="2000" b="1" dirty="0" smtClean="0">
                <a:latin typeface="Calibri" pitchFamily="-105" charset="0"/>
              </a:rPr>
              <a:t>, </a:t>
            </a:r>
            <a:r>
              <a:rPr lang="es-ES_tradnl" sz="2000" b="1" dirty="0" err="1" smtClean="0">
                <a:latin typeface="Calibri" pitchFamily="-105" charset="0"/>
              </a:rPr>
              <a:t>including</a:t>
            </a:r>
            <a:r>
              <a:rPr lang="es-ES_tradnl" sz="2000" b="1" dirty="0" smtClean="0">
                <a:latin typeface="Calibri" pitchFamily="-105" charset="0"/>
              </a:rPr>
              <a:t> AGD, in human </a:t>
            </a:r>
            <a:r>
              <a:rPr lang="es-ES_tradnl" sz="2000" b="1" dirty="0" err="1" smtClean="0">
                <a:latin typeface="Calibri" pitchFamily="-105" charset="0"/>
              </a:rPr>
              <a:t>females</a:t>
            </a:r>
            <a:r>
              <a:rPr lang="es-ES_tradnl" sz="2000" b="1" dirty="0" smtClean="0">
                <a:latin typeface="Calibri" pitchFamily="-105" charset="0"/>
              </a:rPr>
              <a:t>.</a:t>
            </a:r>
            <a:endParaRPr lang="en-US" sz="2000" dirty="0"/>
          </a:p>
        </p:txBody>
      </p:sp>
      <p:pic>
        <p:nvPicPr>
          <p:cNvPr id="8" name="Imagen 7"/>
          <p:cNvPicPr>
            <a:picLocks noChangeAspect="1"/>
          </p:cNvPicPr>
          <p:nvPr/>
        </p:nvPicPr>
        <p:blipFill>
          <a:blip r:embed="rId3"/>
          <a:stretch>
            <a:fillRect/>
          </a:stretch>
        </p:blipFill>
        <p:spPr>
          <a:xfrm>
            <a:off x="2667000" y="4495800"/>
            <a:ext cx="5200650" cy="177934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08464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9 Imagen" descr="Fondo diapos PUBLICACIONE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483" name="5 CuadroTexto"/>
          <p:cNvSpPr txBox="1">
            <a:spLocks noChangeArrowheads="1"/>
          </p:cNvSpPr>
          <p:nvPr/>
        </p:nvSpPr>
        <p:spPr bwMode="auto">
          <a:xfrm>
            <a:off x="457200" y="2438400"/>
            <a:ext cx="8460432" cy="1569660"/>
          </a:xfrm>
          <a:prstGeom prst="rect">
            <a:avLst/>
          </a:prstGeom>
          <a:noFill/>
          <a:ln w="9525">
            <a:noFill/>
            <a:miter lim="800000"/>
            <a:headEnd/>
            <a:tailEnd/>
          </a:ln>
        </p:spPr>
        <p:txBody>
          <a:bodyPr wrap="square">
            <a:prstTxWarp prst="textNoShape">
              <a:avLst/>
            </a:prstTxWarp>
            <a:spAutoFit/>
          </a:bodyPr>
          <a:lstStyle/>
          <a:p>
            <a:pPr marL="342900" indent="-342900"/>
            <a:r>
              <a:rPr lang="es-ES_tradnl" sz="2400" b="1" dirty="0" smtClean="0">
                <a:latin typeface="Calibri" pitchFamily="-105" charset="0"/>
              </a:rPr>
              <a:t>     Mendiola </a:t>
            </a:r>
            <a:r>
              <a:rPr lang="es-ES_tradnl" sz="2400" b="1" dirty="0">
                <a:latin typeface="Calibri" pitchFamily="-105" charset="0"/>
              </a:rPr>
              <a:t>J,… Torres-Cantero </a:t>
            </a:r>
            <a:r>
              <a:rPr lang="es-ES_tradnl" sz="2400" b="1" dirty="0" smtClean="0">
                <a:latin typeface="Calibri" pitchFamily="-105" charset="0"/>
              </a:rPr>
              <a:t>AM. </a:t>
            </a:r>
            <a:r>
              <a:rPr lang="es-ES_tradnl" sz="2400" b="1" dirty="0">
                <a:latin typeface="Calibri" pitchFamily="-105" charset="0"/>
              </a:rPr>
              <a:t>Endometriomas </a:t>
            </a:r>
            <a:r>
              <a:rPr lang="es-ES_tradnl" sz="2400" b="1" dirty="0" err="1">
                <a:latin typeface="Calibri" pitchFamily="-105" charset="0"/>
              </a:rPr>
              <a:t>and</a:t>
            </a:r>
            <a:r>
              <a:rPr lang="es-ES_tradnl" sz="2400" b="1" dirty="0">
                <a:latin typeface="Calibri" pitchFamily="-105" charset="0"/>
              </a:rPr>
              <a:t> DIE in </a:t>
            </a:r>
            <a:r>
              <a:rPr lang="es-ES_tradnl" sz="2400" b="1" dirty="0" err="1">
                <a:latin typeface="Calibri" pitchFamily="-105" charset="0"/>
              </a:rPr>
              <a:t>adulthood</a:t>
            </a:r>
            <a:r>
              <a:rPr lang="es-ES_tradnl" sz="2400" b="1" dirty="0">
                <a:latin typeface="Calibri" pitchFamily="-105" charset="0"/>
              </a:rPr>
              <a:t> are </a:t>
            </a:r>
            <a:r>
              <a:rPr lang="es-ES_tradnl" sz="2400" b="1" dirty="0" err="1">
                <a:latin typeface="Calibri" pitchFamily="-105" charset="0"/>
              </a:rPr>
              <a:t>strongly</a:t>
            </a:r>
            <a:r>
              <a:rPr lang="es-ES_tradnl" sz="2400" b="1" dirty="0">
                <a:latin typeface="Calibri" pitchFamily="-105" charset="0"/>
              </a:rPr>
              <a:t> </a:t>
            </a:r>
            <a:r>
              <a:rPr lang="es-ES_tradnl" sz="2400" b="1" dirty="0" err="1">
                <a:latin typeface="Calibri" pitchFamily="-105" charset="0"/>
              </a:rPr>
              <a:t>associated</a:t>
            </a:r>
            <a:r>
              <a:rPr lang="es-ES_tradnl" sz="2400" b="1" dirty="0">
                <a:latin typeface="Calibri" pitchFamily="-105" charset="0"/>
              </a:rPr>
              <a:t> </a:t>
            </a:r>
            <a:r>
              <a:rPr lang="es-ES_tradnl" sz="2400" b="1" dirty="0" err="1">
                <a:latin typeface="Calibri" pitchFamily="-105" charset="0"/>
              </a:rPr>
              <a:t>with</a:t>
            </a:r>
            <a:r>
              <a:rPr lang="es-ES_tradnl" sz="2400" b="1" dirty="0">
                <a:latin typeface="Calibri" pitchFamily="-105" charset="0"/>
              </a:rPr>
              <a:t> anogenital </a:t>
            </a:r>
            <a:r>
              <a:rPr lang="es-ES_tradnl" sz="2400" b="1" dirty="0" err="1">
                <a:latin typeface="Calibri" pitchFamily="-105" charset="0"/>
              </a:rPr>
              <a:t>distance</a:t>
            </a:r>
            <a:r>
              <a:rPr lang="es-ES_tradnl" sz="2400" b="1" dirty="0">
                <a:latin typeface="Calibri" pitchFamily="-105" charset="0"/>
              </a:rPr>
              <a:t>, a </a:t>
            </a:r>
            <a:r>
              <a:rPr lang="es-ES_tradnl" sz="2400" b="1" dirty="0" err="1">
                <a:latin typeface="Calibri" pitchFamily="-105" charset="0"/>
              </a:rPr>
              <a:t>biomarker</a:t>
            </a:r>
            <a:r>
              <a:rPr lang="es-ES_tradnl" sz="2400" b="1" dirty="0">
                <a:latin typeface="Calibri" pitchFamily="-105" charset="0"/>
              </a:rPr>
              <a:t> </a:t>
            </a:r>
            <a:r>
              <a:rPr lang="es-ES_tradnl" sz="2400" b="1" dirty="0" err="1">
                <a:latin typeface="Calibri" pitchFamily="-105" charset="0"/>
              </a:rPr>
              <a:t>for</a:t>
            </a:r>
            <a:r>
              <a:rPr lang="es-ES_tradnl" sz="2400" b="1" dirty="0">
                <a:latin typeface="Calibri" pitchFamily="-105" charset="0"/>
              </a:rPr>
              <a:t> prenatal hormonal environment. </a:t>
            </a:r>
            <a:r>
              <a:rPr lang="es-ES_tradnl" sz="2400" b="1" dirty="0" err="1">
                <a:latin typeface="Calibri" pitchFamily="-105" charset="0"/>
              </a:rPr>
              <a:t>Hum</a:t>
            </a:r>
            <a:r>
              <a:rPr lang="es-ES_tradnl" sz="2400" b="1" dirty="0">
                <a:latin typeface="Calibri" pitchFamily="-105" charset="0"/>
              </a:rPr>
              <a:t> </a:t>
            </a:r>
            <a:r>
              <a:rPr lang="es-ES_tradnl" sz="2400" b="1" dirty="0" err="1">
                <a:latin typeface="Calibri" pitchFamily="-105" charset="0"/>
              </a:rPr>
              <a:t>Reprod</a:t>
            </a:r>
            <a:r>
              <a:rPr lang="es-ES_tradnl" sz="2400" b="1" dirty="0">
                <a:latin typeface="Calibri" pitchFamily="-105" charset="0"/>
              </a:rPr>
              <a:t>, 2016, in </a:t>
            </a:r>
            <a:r>
              <a:rPr lang="es-ES_tradnl" sz="2400" b="1" dirty="0" err="1">
                <a:latin typeface="Calibri" pitchFamily="-105" charset="0"/>
              </a:rPr>
              <a:t>press</a:t>
            </a:r>
            <a:r>
              <a:rPr lang="es-ES_tradnl" sz="2400" b="1" dirty="0">
                <a:latin typeface="Calibri" pitchFamily="-105" charset="0"/>
              </a:rPr>
              <a:t>.</a:t>
            </a:r>
            <a:endParaRPr lang="es-ES" sz="2400" b="1" dirty="0">
              <a:latin typeface="Calibri" pitchFamily="-105" charset="0"/>
            </a:endParaRPr>
          </a:p>
        </p:txBody>
      </p:sp>
      <p:sp>
        <p:nvSpPr>
          <p:cNvPr id="4" name="6 CuadroTexto"/>
          <p:cNvSpPr txBox="1"/>
          <p:nvPr/>
        </p:nvSpPr>
        <p:spPr>
          <a:xfrm>
            <a:off x="1475656" y="289215"/>
            <a:ext cx="7488832" cy="461665"/>
          </a:xfrm>
          <a:prstGeom prst="rect">
            <a:avLst/>
          </a:prstGeom>
          <a:noFill/>
        </p:spPr>
        <p:txBody>
          <a:bodyPr wrap="square" rtlCol="0">
            <a:spAutoFit/>
          </a:bodyPr>
          <a:lstStyle/>
          <a:p>
            <a:r>
              <a:rPr lang="es-ES" sz="2400" b="1" dirty="0"/>
              <a:t>EPIDEMIOLOGÍA, SALUD PÚBLICA Y SERVICIOS DE SALUD</a:t>
            </a:r>
          </a:p>
        </p:txBody>
      </p:sp>
      <p:sp>
        <p:nvSpPr>
          <p:cNvPr id="5" name="7 CuadroTexto"/>
          <p:cNvSpPr txBox="1"/>
          <p:nvPr/>
        </p:nvSpPr>
        <p:spPr>
          <a:xfrm>
            <a:off x="1475656" y="1136905"/>
            <a:ext cx="7419824" cy="400110"/>
          </a:xfrm>
          <a:prstGeom prst="rect">
            <a:avLst/>
          </a:prstGeom>
          <a:noFill/>
        </p:spPr>
        <p:txBody>
          <a:bodyPr wrap="square" rtlCol="0">
            <a:spAutoFit/>
          </a:bodyPr>
          <a:lstStyle/>
          <a:p>
            <a:r>
              <a:rPr lang="es-ES" sz="2000" b="1" dirty="0"/>
              <a:t>METODOLOGÍA DE INVESTIGACIÓN EN CIENCIAS DE LA SALUD</a:t>
            </a:r>
          </a:p>
        </p:txBody>
      </p:sp>
      <p:sp>
        <p:nvSpPr>
          <p:cNvPr id="6" name="8 CuadroTexto"/>
          <p:cNvSpPr txBox="1"/>
          <p:nvPr/>
        </p:nvSpPr>
        <p:spPr>
          <a:xfrm>
            <a:off x="1403648" y="675240"/>
            <a:ext cx="7382320" cy="461665"/>
          </a:xfrm>
          <a:prstGeom prst="rect">
            <a:avLst/>
          </a:prstGeom>
          <a:noFill/>
        </p:spPr>
        <p:txBody>
          <a:bodyPr wrap="square" rtlCol="0">
            <a:spAutoFit/>
          </a:bodyPr>
          <a:lstStyle/>
          <a:p>
            <a:r>
              <a:rPr lang="es-ES" sz="2400" b="1" dirty="0"/>
              <a:t>Epidemiología del cáncer y otras enfermedades crónicas</a:t>
            </a:r>
          </a:p>
        </p:txBody>
      </p:sp>
      <p:sp>
        <p:nvSpPr>
          <p:cNvPr id="7" name="Rectángulo 6"/>
          <p:cNvSpPr/>
          <p:nvPr/>
        </p:nvSpPr>
        <p:spPr>
          <a:xfrm>
            <a:off x="838200" y="4267200"/>
            <a:ext cx="8229600" cy="1200328"/>
          </a:xfrm>
          <a:prstGeom prst="rect">
            <a:avLst/>
          </a:prstGeom>
        </p:spPr>
        <p:txBody>
          <a:bodyPr wrap="square">
            <a:spAutoFit/>
          </a:bodyPr>
          <a:lstStyle/>
          <a:p>
            <a:r>
              <a:rPr lang="es-ES_tradnl" sz="2400" b="1" dirty="0" err="1" smtClean="0">
                <a:latin typeface="Calibri" pitchFamily="-105" charset="0"/>
              </a:rPr>
              <a:t>Shorter</a:t>
            </a:r>
            <a:r>
              <a:rPr lang="es-ES_tradnl" sz="2400" b="1" dirty="0" smtClean="0">
                <a:latin typeface="Calibri" pitchFamily="-105" charset="0"/>
              </a:rPr>
              <a:t> AGD, a </a:t>
            </a:r>
            <a:r>
              <a:rPr lang="es-ES_tradnl" sz="2400" b="1" dirty="0" err="1" smtClean="0">
                <a:latin typeface="Calibri" pitchFamily="-105" charset="0"/>
              </a:rPr>
              <a:t>biomarker</a:t>
            </a:r>
            <a:r>
              <a:rPr lang="es-ES_tradnl" sz="2400" b="1" dirty="0" smtClean="0">
                <a:latin typeface="Calibri" pitchFamily="-105" charset="0"/>
              </a:rPr>
              <a:t> of </a:t>
            </a:r>
            <a:r>
              <a:rPr lang="es-ES_tradnl" sz="2400" b="1" dirty="0" err="1" smtClean="0">
                <a:latin typeface="Calibri" pitchFamily="-105" charset="0"/>
              </a:rPr>
              <a:t>the</a:t>
            </a:r>
            <a:r>
              <a:rPr lang="es-ES_tradnl" sz="2400" b="1" dirty="0" smtClean="0">
                <a:latin typeface="Calibri" pitchFamily="-105" charset="0"/>
              </a:rPr>
              <a:t> in-</a:t>
            </a:r>
            <a:r>
              <a:rPr lang="es-ES_tradnl" sz="2400" b="1" dirty="0" err="1" smtClean="0">
                <a:latin typeface="Calibri" pitchFamily="-105" charset="0"/>
              </a:rPr>
              <a:t>utero</a:t>
            </a:r>
            <a:r>
              <a:rPr lang="es-ES_tradnl" sz="2400" b="1" dirty="0" smtClean="0">
                <a:latin typeface="Calibri" pitchFamily="-105" charset="0"/>
              </a:rPr>
              <a:t> prenatal hormonal environment, </a:t>
            </a:r>
            <a:r>
              <a:rPr lang="es-ES_tradnl" sz="2400" b="1" dirty="0" err="1" smtClean="0">
                <a:latin typeface="Calibri" pitchFamily="-105" charset="0"/>
              </a:rPr>
              <a:t>is</a:t>
            </a:r>
            <a:r>
              <a:rPr lang="es-ES_tradnl" sz="2400" b="1" dirty="0" smtClean="0">
                <a:latin typeface="Calibri" pitchFamily="-105" charset="0"/>
              </a:rPr>
              <a:t> </a:t>
            </a:r>
            <a:r>
              <a:rPr lang="es-ES_tradnl" sz="2400" b="1" dirty="0" err="1" smtClean="0">
                <a:latin typeface="Calibri" pitchFamily="-105" charset="0"/>
              </a:rPr>
              <a:t>associated</a:t>
            </a:r>
            <a:r>
              <a:rPr lang="es-ES_tradnl" sz="2400" b="1" dirty="0" smtClean="0">
                <a:latin typeface="Calibri" pitchFamily="-105" charset="0"/>
              </a:rPr>
              <a:t> </a:t>
            </a:r>
            <a:r>
              <a:rPr lang="es-ES_tradnl" sz="2400" b="1" dirty="0" err="1" smtClean="0">
                <a:latin typeface="Calibri" pitchFamily="-105" charset="0"/>
              </a:rPr>
              <a:t>with</a:t>
            </a:r>
            <a:r>
              <a:rPr lang="es-ES_tradnl" sz="2400" b="1" dirty="0" smtClean="0">
                <a:latin typeface="Calibri" pitchFamily="-105" charset="0"/>
              </a:rPr>
              <a:t> </a:t>
            </a:r>
            <a:r>
              <a:rPr lang="es-ES_tradnl" sz="2400" b="1" dirty="0" err="1" smtClean="0">
                <a:latin typeface="Calibri" pitchFamily="-105" charset="0"/>
              </a:rPr>
              <a:t>presence</a:t>
            </a:r>
            <a:r>
              <a:rPr lang="es-ES_tradnl" sz="2400" b="1" dirty="0" smtClean="0">
                <a:latin typeface="Calibri" pitchFamily="-105" charset="0"/>
              </a:rPr>
              <a:t> of endometriomas </a:t>
            </a:r>
            <a:r>
              <a:rPr lang="es-ES_tradnl" sz="2400" b="1" dirty="0" err="1" smtClean="0">
                <a:latin typeface="Calibri" pitchFamily="-105" charset="0"/>
              </a:rPr>
              <a:t>and</a:t>
            </a:r>
            <a:r>
              <a:rPr lang="es-ES_tradnl" sz="2400" b="1" dirty="0" smtClean="0">
                <a:latin typeface="Calibri" pitchFamily="-105" charset="0"/>
              </a:rPr>
              <a:t> DIE. </a:t>
            </a:r>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67288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900" y="0"/>
            <a:ext cx="8963213" cy="6858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0315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7900" y="0"/>
            <a:ext cx="7186904" cy="6858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431055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67544" y="-30659"/>
            <a:ext cx="7920507" cy="6858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48485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9 Imagen" descr="Fondo diapos PROYECTOS.jpg"/>
          <p:cNvPicPr>
            <a:picLocks noChangeAspect="1"/>
          </p:cNvPicPr>
          <p:nvPr/>
        </p:nvPicPr>
        <p:blipFill>
          <a:blip r:embed="rId2" cstate="print"/>
          <a:stretch>
            <a:fillRect/>
          </a:stretch>
        </p:blipFill>
        <p:spPr>
          <a:xfrm>
            <a:off x="0" y="0"/>
            <a:ext cx="9144000" cy="6858000"/>
          </a:xfrm>
          <a:prstGeom prst="rect">
            <a:avLst/>
          </a:prstGeom>
        </p:spPr>
      </p:pic>
      <p:sp>
        <p:nvSpPr>
          <p:cNvPr id="6" name="5 CuadroTexto"/>
          <p:cNvSpPr txBox="1"/>
          <p:nvPr/>
        </p:nvSpPr>
        <p:spPr>
          <a:xfrm>
            <a:off x="683568" y="2132856"/>
            <a:ext cx="7848872" cy="3785652"/>
          </a:xfrm>
          <a:prstGeom prst="rect">
            <a:avLst/>
          </a:prstGeom>
          <a:noFill/>
        </p:spPr>
        <p:txBody>
          <a:bodyPr wrap="square" rtlCol="0">
            <a:spAutoFit/>
          </a:bodyPr>
          <a:lstStyle/>
          <a:p>
            <a:pPr marL="342900" indent="-342900">
              <a:buFont typeface="Calibri" pitchFamily="-105" charset="0"/>
              <a:buAutoNum type="arabicPeriod"/>
            </a:pPr>
            <a:r>
              <a:rPr lang="es-ES_tradnl" sz="1600" b="1" dirty="0">
                <a:latin typeface="Calibri" pitchFamily="-105" charset="0"/>
              </a:rPr>
              <a:t>08808/PI/08. ESTUDIO SOBRE LA CALIDAD SEMINAL EN JÓVENES UNIVERSITARIOS DE LA REGIÓN DE MURCIA. FUNDACION SENECA. 2009-13. IMPORTE: 103.000€.</a:t>
            </a:r>
          </a:p>
          <a:p>
            <a:pPr marL="342900" indent="-342900"/>
            <a:endParaRPr lang="es-ES" sz="1600" b="1" dirty="0">
              <a:latin typeface="Calibri" pitchFamily="-105" charset="0"/>
            </a:endParaRPr>
          </a:p>
          <a:p>
            <a:pPr marL="342900" indent="-342900">
              <a:buFont typeface="Calibri" pitchFamily="-105" charset="0"/>
              <a:buAutoNum type="arabicPeriod"/>
            </a:pPr>
            <a:r>
              <a:rPr lang="es-ES_tradnl" sz="1600" b="1" dirty="0">
                <a:latin typeface="Calibri" pitchFamily="-105" charset="0"/>
              </a:rPr>
              <a:t>PI10/00985. ESTUDIO DE CASOS Y CONTROLES SOBRE LOS FACTORES PREVENTIVOS Y DE RIESGO RELACIONADOS CON LA SALUD REPRODUCTIVA Y LA CALIDAD SEMINAL MASCULINA. MINISTERIO DE CIENCIA E INNOVACIÓN. 2011-15. IMPORTE: 176.236,5€</a:t>
            </a:r>
            <a:r>
              <a:rPr lang="es-ES_tradnl" sz="1600" b="1" dirty="0" smtClean="0">
                <a:latin typeface="Calibri" pitchFamily="-105" charset="0"/>
              </a:rPr>
              <a:t>.</a:t>
            </a:r>
          </a:p>
          <a:p>
            <a:pPr marL="342900" indent="-342900"/>
            <a:endParaRPr lang="es-ES_tradnl" sz="1600" b="1" dirty="0" smtClean="0">
              <a:latin typeface="Calibri" pitchFamily="-105" charset="0"/>
            </a:endParaRPr>
          </a:p>
          <a:p>
            <a:pPr marL="342900" indent="-342900">
              <a:buFont typeface="+mj-lt"/>
              <a:buAutoNum type="arabicPeriod"/>
            </a:pPr>
            <a:r>
              <a:rPr lang="es-ES_tradnl" sz="1600" b="1" dirty="0" smtClean="0">
                <a:latin typeface="Calibri" pitchFamily="-105" charset="0"/>
              </a:rPr>
              <a:t>PI13</a:t>
            </a:r>
            <a:r>
              <a:rPr lang="es-ES_tradnl" sz="1600" b="1" dirty="0">
                <a:latin typeface="Calibri" pitchFamily="-105" charset="0"/>
              </a:rPr>
              <a:t>/01237. ESTUDIO DE CASOS Y CONTROLES DE BASE POBLACIONAL EN </a:t>
            </a:r>
            <a:r>
              <a:rPr lang="es-ES_tradnl" sz="1600" b="1" dirty="0" smtClean="0">
                <a:latin typeface="Calibri" pitchFamily="-105" charset="0"/>
              </a:rPr>
              <a:t>OVARIO POLIQUISTICO</a:t>
            </a:r>
            <a:r>
              <a:rPr lang="es-ES_tradnl" sz="1600" b="1" dirty="0">
                <a:latin typeface="Calibri" pitchFamily="-105" charset="0"/>
              </a:rPr>
              <a:t>: ANÁLISIS EPIDEMIOLÓGICO DE LOS DETERMINANTES Y CONSECUENCIAS CLÍNICAS EN LA SALUD DE LA MUJER. MINISTERIO DE ECONOMÍA Y COMPETITIVIDAD 2014-16</a:t>
            </a:r>
            <a:r>
              <a:rPr lang="es-ES_tradnl" sz="1600" b="1" dirty="0" smtClean="0">
                <a:latin typeface="Calibri" pitchFamily="-105" charset="0"/>
              </a:rPr>
              <a:t>.  IMPORTE</a:t>
            </a:r>
            <a:r>
              <a:rPr lang="es-ES_tradnl" sz="1600" b="1" dirty="0">
                <a:latin typeface="Calibri" pitchFamily="-105" charset="0"/>
              </a:rPr>
              <a:t>: 79.255€.</a:t>
            </a:r>
          </a:p>
          <a:p>
            <a:pPr marL="342900" indent="-342900"/>
            <a:r>
              <a:rPr lang="es-ES" sz="1600" b="1" dirty="0">
                <a:latin typeface="Calibri" pitchFamily="-105" charset="0"/>
              </a:rPr>
              <a:t> </a:t>
            </a:r>
          </a:p>
          <a:p>
            <a:pPr marL="342900" indent="-342900"/>
            <a:r>
              <a:rPr lang="es-ES" sz="1600" b="1" dirty="0">
                <a:latin typeface="Calibri" pitchFamily="-105" charset="0"/>
              </a:rPr>
              <a:t>4. </a:t>
            </a:r>
            <a:r>
              <a:rPr lang="es-ES" sz="1600" b="1" dirty="0" smtClean="0">
                <a:latin typeface="Calibri" pitchFamily="-105" charset="0"/>
              </a:rPr>
              <a:t> </a:t>
            </a:r>
            <a:r>
              <a:rPr lang="es-ES_tradnl" sz="1600" b="1" dirty="0" smtClean="0">
                <a:latin typeface="Calibri" pitchFamily="-105" charset="0"/>
              </a:rPr>
              <a:t>19443</a:t>
            </a:r>
            <a:r>
              <a:rPr lang="es-ES_tradnl" sz="1600" b="1" dirty="0">
                <a:latin typeface="Calibri" pitchFamily="-105" charset="0"/>
              </a:rPr>
              <a:t>/PI/14. FACTORES PREVENTIVOS Y DE RIESGO DE LA SALUD REPRODUCTIVA EN LAS JÓVENES DE LA REGIÓN DE MURCIA. FUNDACION SÉNECA. 2015-18. </a:t>
            </a:r>
            <a:endParaRPr lang="es-ES_tradnl" sz="1600" b="1" dirty="0" smtClean="0">
              <a:latin typeface="Calibri" pitchFamily="-105" charset="0"/>
            </a:endParaRPr>
          </a:p>
          <a:p>
            <a:pPr marL="342900" indent="-342900"/>
            <a:r>
              <a:rPr lang="es-ES_tradnl" sz="1600" b="1" dirty="0">
                <a:latin typeface="Calibri" pitchFamily="-105" charset="0"/>
              </a:rPr>
              <a:t>	</a:t>
            </a:r>
            <a:r>
              <a:rPr lang="es-ES_tradnl" sz="1600" b="1" dirty="0" smtClean="0">
                <a:latin typeface="Calibri" pitchFamily="-105" charset="0"/>
              </a:rPr>
              <a:t>IMPORTE: </a:t>
            </a:r>
            <a:r>
              <a:rPr lang="es-ES_tradnl" sz="1600" b="1" dirty="0">
                <a:latin typeface="Calibri" pitchFamily="-105" charset="0"/>
              </a:rPr>
              <a:t>55.100€</a:t>
            </a:r>
            <a:endParaRPr lang="es-ES" sz="1600" b="1" dirty="0">
              <a:latin typeface="Calibri" pitchFamily="-105" charset="0"/>
            </a:endParaRPr>
          </a:p>
        </p:txBody>
      </p:sp>
      <p:sp>
        <p:nvSpPr>
          <p:cNvPr id="11" name="10 CuadroTexto"/>
          <p:cNvSpPr txBox="1"/>
          <p:nvPr/>
        </p:nvSpPr>
        <p:spPr>
          <a:xfrm>
            <a:off x="1475656" y="289215"/>
            <a:ext cx="7488832" cy="461665"/>
          </a:xfrm>
          <a:prstGeom prst="rect">
            <a:avLst/>
          </a:prstGeom>
          <a:noFill/>
        </p:spPr>
        <p:txBody>
          <a:bodyPr wrap="square" rtlCol="0">
            <a:spAutoFit/>
          </a:bodyPr>
          <a:lstStyle/>
          <a:p>
            <a:r>
              <a:rPr lang="es-ES" sz="2400" b="1" dirty="0"/>
              <a:t>EPIDEMIOLOGÍA, SALUD PÚBLICA Y SERVICIOS DE SALUD</a:t>
            </a:r>
          </a:p>
        </p:txBody>
      </p:sp>
      <p:sp>
        <p:nvSpPr>
          <p:cNvPr id="12" name="11 CuadroTexto"/>
          <p:cNvSpPr txBox="1"/>
          <p:nvPr/>
        </p:nvSpPr>
        <p:spPr>
          <a:xfrm>
            <a:off x="1475656" y="1136905"/>
            <a:ext cx="7419824" cy="400110"/>
          </a:xfrm>
          <a:prstGeom prst="rect">
            <a:avLst/>
          </a:prstGeom>
          <a:noFill/>
        </p:spPr>
        <p:txBody>
          <a:bodyPr wrap="square" rtlCol="0">
            <a:spAutoFit/>
          </a:bodyPr>
          <a:lstStyle/>
          <a:p>
            <a:r>
              <a:rPr lang="es-ES" sz="2000" b="1" dirty="0"/>
              <a:t>METODOLOGÍA DE INVESTIGACIÓN EN CIENCIAS DE LA SALUD</a:t>
            </a:r>
          </a:p>
        </p:txBody>
      </p:sp>
      <p:sp>
        <p:nvSpPr>
          <p:cNvPr id="13" name="12 CuadroTexto"/>
          <p:cNvSpPr txBox="1"/>
          <p:nvPr/>
        </p:nvSpPr>
        <p:spPr>
          <a:xfrm>
            <a:off x="1403648" y="675240"/>
            <a:ext cx="7382320" cy="461665"/>
          </a:xfrm>
          <a:prstGeom prst="rect">
            <a:avLst/>
          </a:prstGeom>
          <a:noFill/>
        </p:spPr>
        <p:txBody>
          <a:bodyPr wrap="square" rtlCol="0">
            <a:spAutoFit/>
          </a:bodyPr>
          <a:lstStyle/>
          <a:p>
            <a:r>
              <a:rPr lang="es-ES" sz="2400" b="1" dirty="0"/>
              <a:t> Salud medioambiental, estilos de vida y alimentación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27200"/>
            <a:ext cx="9144000" cy="338557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797405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0200" y="0"/>
            <a:ext cx="8465643" cy="6858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09443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496" y="0"/>
            <a:ext cx="6260158" cy="6858000"/>
          </a:xfrm>
          <a:prstGeom prst="rect">
            <a:avLst/>
          </a:prstGeom>
        </p:spPr>
      </p:pic>
      <p:sp>
        <p:nvSpPr>
          <p:cNvPr id="3" name="Rectangle 2"/>
          <p:cNvSpPr/>
          <p:nvPr/>
        </p:nvSpPr>
        <p:spPr>
          <a:xfrm>
            <a:off x="6372200" y="404664"/>
            <a:ext cx="2592288" cy="5909311"/>
          </a:xfrm>
          <a:prstGeom prst="rect">
            <a:avLst/>
          </a:prstGeom>
        </p:spPr>
        <p:txBody>
          <a:bodyPr wrap="square">
            <a:spAutoFit/>
          </a:bodyPr>
          <a:lstStyle/>
          <a:p>
            <a:r>
              <a:rPr lang="en-US" dirty="0"/>
              <a:t>Table 2 shows comparison of values of AGD</a:t>
            </a:r>
            <a:r>
              <a:rPr lang="en-US" baseline="-25000" dirty="0"/>
              <a:t>AS </a:t>
            </a:r>
            <a:r>
              <a:rPr lang="en-US" dirty="0"/>
              <a:t>in the different categories and</a:t>
            </a:r>
          </a:p>
          <a:p>
            <a:r>
              <a:rPr lang="en-US" dirty="0"/>
              <a:t>classifications of </a:t>
            </a:r>
            <a:r>
              <a:rPr lang="en-US" dirty="0" err="1"/>
              <a:t>PCa</a:t>
            </a:r>
            <a:r>
              <a:rPr lang="en-US" dirty="0"/>
              <a:t> severity. </a:t>
            </a:r>
            <a:endParaRPr lang="en-US" dirty="0" smtClean="0"/>
          </a:p>
          <a:p>
            <a:endParaRPr lang="en-US" dirty="0"/>
          </a:p>
          <a:p>
            <a:r>
              <a:rPr lang="en-US" dirty="0" smtClean="0"/>
              <a:t>In </a:t>
            </a:r>
            <a:r>
              <a:rPr lang="en-US" dirty="0"/>
              <a:t>crude analysis, AGD</a:t>
            </a:r>
            <a:r>
              <a:rPr lang="en-US" baseline="-25000" dirty="0"/>
              <a:t>AS</a:t>
            </a:r>
            <a:r>
              <a:rPr lang="en-US" dirty="0"/>
              <a:t> was longer for men with </a:t>
            </a:r>
            <a:r>
              <a:rPr lang="en-US" dirty="0" smtClean="0"/>
              <a:t>the highest </a:t>
            </a:r>
            <a:r>
              <a:rPr lang="en-US" dirty="0"/>
              <a:t>Gleason score (p=0.015), and the highest risk group in D´Amico (p=0.048)</a:t>
            </a:r>
            <a:r>
              <a:rPr lang="en-US" dirty="0" smtClean="0"/>
              <a:t>.</a:t>
            </a:r>
          </a:p>
          <a:p>
            <a:endParaRPr lang="en-US" dirty="0"/>
          </a:p>
          <a:p>
            <a:r>
              <a:rPr lang="en-US" dirty="0"/>
              <a:t>Adjusted analysis using BMI produced nearly identical results. No statistically</a:t>
            </a:r>
          </a:p>
          <a:p>
            <a:r>
              <a:rPr lang="en-US" dirty="0"/>
              <a:t>significant differences were found in the analyses using AGD</a:t>
            </a:r>
            <a:r>
              <a:rPr lang="en-US" baseline="-25000" dirty="0"/>
              <a:t>AP</a:t>
            </a:r>
            <a:r>
              <a:rPr lang="en-US" dirty="0"/>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13794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9 Imagen" descr="Fondo diapos OBJETIVOS.jpg"/>
          <p:cNvPicPr>
            <a:picLocks noChangeAspect="1"/>
          </p:cNvPicPr>
          <p:nvPr/>
        </p:nvPicPr>
        <p:blipFill>
          <a:blip r:embed="rId2" cstate="print"/>
          <a:stretch>
            <a:fillRect/>
          </a:stretch>
        </p:blipFill>
        <p:spPr>
          <a:xfrm>
            <a:off x="0" y="0"/>
            <a:ext cx="9144000" cy="6858000"/>
          </a:xfrm>
          <a:prstGeom prst="rect">
            <a:avLst/>
          </a:prstGeom>
        </p:spPr>
      </p:pic>
      <p:sp>
        <p:nvSpPr>
          <p:cNvPr id="6" name="5 CuadroTexto"/>
          <p:cNvSpPr txBox="1"/>
          <p:nvPr/>
        </p:nvSpPr>
        <p:spPr>
          <a:xfrm>
            <a:off x="755576" y="2708920"/>
            <a:ext cx="7848872" cy="2308324"/>
          </a:xfrm>
          <a:prstGeom prst="rect">
            <a:avLst/>
          </a:prstGeom>
          <a:noFill/>
        </p:spPr>
        <p:txBody>
          <a:bodyPr wrap="square" rtlCol="0">
            <a:spAutoFit/>
          </a:bodyPr>
          <a:lstStyle/>
          <a:p>
            <a:pPr marL="342900" indent="-342900">
              <a:buFont typeface="+mj-lt"/>
              <a:buAutoNum type="arabicPeriod"/>
            </a:pPr>
            <a:r>
              <a:rPr lang="es-ES" sz="2400" b="1" dirty="0" smtClean="0"/>
              <a:t>Evaluación de pruebas diagnósticas</a:t>
            </a:r>
          </a:p>
          <a:p>
            <a:pPr marL="342900" indent="-342900">
              <a:buFont typeface="+mj-lt"/>
              <a:buAutoNum type="arabicPeriod"/>
            </a:pPr>
            <a:endParaRPr lang="es-ES" sz="2400" b="1" dirty="0" smtClean="0"/>
          </a:p>
          <a:p>
            <a:pPr marL="342900" indent="-342900">
              <a:buFont typeface="+mj-lt"/>
              <a:buAutoNum type="arabicPeriod"/>
            </a:pPr>
            <a:r>
              <a:rPr lang="es-ES" sz="2400" b="1" dirty="0" smtClean="0"/>
              <a:t>Análisis de prescripción farmacéutica</a:t>
            </a:r>
          </a:p>
          <a:p>
            <a:pPr marL="342900" indent="-342900">
              <a:buFont typeface="+mj-lt"/>
              <a:buAutoNum type="arabicPeriod"/>
            </a:pPr>
            <a:endParaRPr lang="es-ES" sz="2400" b="1" dirty="0" smtClean="0"/>
          </a:p>
          <a:p>
            <a:pPr marL="342900" indent="-342900">
              <a:buFont typeface="+mj-lt"/>
              <a:buAutoNum type="arabicPeriod"/>
            </a:pPr>
            <a:r>
              <a:rPr lang="es-ES" sz="2400" b="1" dirty="0" smtClean="0"/>
              <a:t>Incidencia y prevalencia de infección asociada a la asistencia sanitaria</a:t>
            </a:r>
          </a:p>
        </p:txBody>
      </p:sp>
      <p:sp>
        <p:nvSpPr>
          <p:cNvPr id="7" name="6 CuadroTexto"/>
          <p:cNvSpPr txBox="1"/>
          <p:nvPr/>
        </p:nvSpPr>
        <p:spPr>
          <a:xfrm>
            <a:off x="1475656" y="289215"/>
            <a:ext cx="7488832" cy="461665"/>
          </a:xfrm>
          <a:prstGeom prst="rect">
            <a:avLst/>
          </a:prstGeom>
          <a:noFill/>
        </p:spPr>
        <p:txBody>
          <a:bodyPr wrap="square" rtlCol="0">
            <a:spAutoFit/>
          </a:bodyPr>
          <a:lstStyle/>
          <a:p>
            <a:r>
              <a:rPr lang="es-ES" sz="2400" b="1" dirty="0"/>
              <a:t>EPIDEMIOLOGÍA, SALUD PÚBLICA Y SERVICIOS DE SALUD</a:t>
            </a:r>
          </a:p>
        </p:txBody>
      </p:sp>
      <p:sp>
        <p:nvSpPr>
          <p:cNvPr id="8" name="7 CuadroTexto"/>
          <p:cNvSpPr txBox="1"/>
          <p:nvPr/>
        </p:nvSpPr>
        <p:spPr>
          <a:xfrm>
            <a:off x="1475656" y="1136905"/>
            <a:ext cx="7419824" cy="400110"/>
          </a:xfrm>
          <a:prstGeom prst="rect">
            <a:avLst/>
          </a:prstGeom>
          <a:noFill/>
        </p:spPr>
        <p:txBody>
          <a:bodyPr wrap="square" rtlCol="0">
            <a:spAutoFit/>
          </a:bodyPr>
          <a:lstStyle/>
          <a:p>
            <a:r>
              <a:rPr lang="es-ES" sz="2000" b="1" dirty="0"/>
              <a:t>METODOLOGÍA DE INVESTIGACIÓN EN CIENCIAS DE LA SALUD</a:t>
            </a:r>
          </a:p>
        </p:txBody>
      </p:sp>
      <p:sp>
        <p:nvSpPr>
          <p:cNvPr id="9" name="8 CuadroTexto"/>
          <p:cNvSpPr txBox="1"/>
          <p:nvPr/>
        </p:nvSpPr>
        <p:spPr>
          <a:xfrm>
            <a:off x="1403648" y="675240"/>
            <a:ext cx="7382320" cy="461665"/>
          </a:xfrm>
          <a:prstGeom prst="rect">
            <a:avLst/>
          </a:prstGeom>
          <a:noFill/>
        </p:spPr>
        <p:txBody>
          <a:bodyPr wrap="square" rtlCol="0">
            <a:spAutoFit/>
          </a:bodyPr>
          <a:lstStyle/>
          <a:p>
            <a:r>
              <a:rPr lang="es-ES" sz="2400" b="1" dirty="0"/>
              <a:t>Servicios de </a:t>
            </a:r>
            <a:r>
              <a:rPr lang="es-ES" sz="2400" b="1" dirty="0" smtClean="0"/>
              <a:t>salud / </a:t>
            </a:r>
            <a:r>
              <a:rPr lang="es-ES" sz="2400" b="1" u="sng" dirty="0" smtClean="0"/>
              <a:t>Epidemiología clínica</a:t>
            </a:r>
            <a:endParaRPr lang="es-ES" sz="2400" b="1" u="sng"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177406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10" name="9 Imagen" descr="Fondo diapos PROYECTOS.jpg"/>
          <p:cNvPicPr>
            <a:picLocks noChangeAspect="1"/>
          </p:cNvPicPr>
          <p:nvPr/>
        </p:nvPicPr>
        <p:blipFill>
          <a:blip r:embed="rId2" cstate="print"/>
          <a:stretch>
            <a:fillRect/>
          </a:stretch>
        </p:blipFill>
        <p:spPr>
          <a:xfrm>
            <a:off x="0" y="0"/>
            <a:ext cx="9144000" cy="6858000"/>
          </a:xfrm>
          <a:prstGeom prst="rect">
            <a:avLst/>
          </a:prstGeom>
        </p:spPr>
      </p:pic>
      <p:sp>
        <p:nvSpPr>
          <p:cNvPr id="6" name="5 CuadroTexto"/>
          <p:cNvSpPr txBox="1"/>
          <p:nvPr/>
        </p:nvSpPr>
        <p:spPr>
          <a:xfrm>
            <a:off x="683568" y="2564904"/>
            <a:ext cx="7848872" cy="3231654"/>
          </a:xfrm>
          <a:prstGeom prst="rect">
            <a:avLst/>
          </a:prstGeom>
          <a:noFill/>
        </p:spPr>
        <p:txBody>
          <a:bodyPr wrap="square" rtlCol="0">
            <a:spAutoFit/>
          </a:bodyPr>
          <a:lstStyle/>
          <a:p>
            <a:pPr marL="342900" indent="-342900">
              <a:buFont typeface="+mj-lt"/>
              <a:buAutoNum type="arabicPeriod"/>
            </a:pPr>
            <a:r>
              <a:rPr lang="es-ES_tradnl" sz="1400" b="1" dirty="0">
                <a:latin typeface="Calibri" pitchFamily="-105" charset="0"/>
              </a:rPr>
              <a:t>PI13/01237. ESTUDIO DE CASOS Y CONTROLES DE BASE POBLACIONAL EN OVARIO POLIQUISTICO: ANÁLISIS EPIDEMIOLÓGICO DE LOS DETERMINANTES Y CONSECUENCIAS CLÍNICAS EN LA SALUD DE LA MUJER. MINISTERIO DE ECONOMÍA Y COMPETITIVIDAD 2014-16.  IMPORTE: 79.255€.</a:t>
            </a:r>
          </a:p>
          <a:p>
            <a:pPr marL="342900" indent="-342900"/>
            <a:r>
              <a:rPr lang="es-ES" sz="1400" b="1" dirty="0">
                <a:latin typeface="Calibri" pitchFamily="-105" charset="0"/>
              </a:rPr>
              <a:t> </a:t>
            </a:r>
            <a:endParaRPr lang="es-ES" sz="1400" b="1" dirty="0"/>
          </a:p>
          <a:p>
            <a:pPr marL="342900" indent="-342900">
              <a:buAutoNum type="arabicPeriod" startAt="2"/>
            </a:pPr>
            <a:r>
              <a:rPr lang="es-ES" sz="1400" b="1" dirty="0"/>
              <a:t>PI16/00611. Estudio de casos y controles sobre endometriosis: análisis epidemiológico de un marcador de exposición prenatal y riesgo y severidad de las manifestaciones clínicas.</a:t>
            </a:r>
          </a:p>
          <a:p>
            <a:pPr marL="342900" indent="-342900">
              <a:buAutoNum type="arabicPeriod" startAt="2"/>
            </a:pPr>
            <a:endParaRPr lang="es-ES" sz="1400" b="1" dirty="0"/>
          </a:p>
          <a:p>
            <a:pPr marL="342900" indent="-342900">
              <a:buAutoNum type="arabicPeriod" startAt="2"/>
            </a:pPr>
            <a:r>
              <a:rPr lang="es-ES" sz="1400" b="1" dirty="0">
                <a:solidFill>
                  <a:srgbClr val="7F7F7F"/>
                </a:solidFill>
              </a:rPr>
              <a:t>Distancia </a:t>
            </a:r>
            <a:r>
              <a:rPr lang="es-ES" sz="1400" b="1" dirty="0" err="1">
                <a:solidFill>
                  <a:srgbClr val="7F7F7F"/>
                </a:solidFill>
              </a:rPr>
              <a:t>anogenital</a:t>
            </a:r>
            <a:r>
              <a:rPr lang="es-ES" sz="1400" b="1" dirty="0">
                <a:solidFill>
                  <a:srgbClr val="7F7F7F"/>
                </a:solidFill>
              </a:rPr>
              <a:t>: un nuevo </a:t>
            </a:r>
            <a:r>
              <a:rPr lang="es-ES" sz="1400" b="1" dirty="0" err="1">
                <a:solidFill>
                  <a:srgbClr val="7F7F7F"/>
                </a:solidFill>
              </a:rPr>
              <a:t>biomarcador</a:t>
            </a:r>
            <a:r>
              <a:rPr lang="es-ES" sz="1400" b="1" dirty="0">
                <a:solidFill>
                  <a:srgbClr val="7F7F7F"/>
                </a:solidFill>
              </a:rPr>
              <a:t> de interés clínico en cáncer de próstata</a:t>
            </a:r>
            <a:r>
              <a:rPr lang="es-ES" sz="1400" b="1" dirty="0" smtClean="0">
                <a:solidFill>
                  <a:srgbClr val="7F7F7F"/>
                </a:solidFill>
              </a:rPr>
              <a:t>.</a:t>
            </a:r>
          </a:p>
          <a:p>
            <a:pPr marL="342900" indent="-342900">
              <a:buAutoNum type="arabicPeriod" startAt="2"/>
            </a:pPr>
            <a:endParaRPr lang="es-ES" sz="1400" b="1" dirty="0">
              <a:solidFill>
                <a:srgbClr val="7F7F7F"/>
              </a:solidFill>
            </a:endParaRPr>
          </a:p>
          <a:p>
            <a:pPr marL="342900" indent="-342900">
              <a:buFontTx/>
              <a:buAutoNum type="arabicPeriod" startAt="2"/>
            </a:pPr>
            <a:r>
              <a:rPr lang="en-GB" sz="1400" b="1" dirty="0">
                <a:solidFill>
                  <a:srgbClr val="7F7F7F"/>
                </a:solidFill>
              </a:rPr>
              <a:t>Performance of physical examination versus ultrasonography in the detection of stenosis in haemodialysis </a:t>
            </a:r>
            <a:r>
              <a:rPr lang="en-GB" sz="1400" b="1" dirty="0" err="1">
                <a:solidFill>
                  <a:srgbClr val="7F7F7F"/>
                </a:solidFill>
              </a:rPr>
              <a:t>arteriovenous</a:t>
            </a:r>
            <a:r>
              <a:rPr lang="en-GB" sz="1400" b="1" dirty="0">
                <a:solidFill>
                  <a:srgbClr val="7F7F7F"/>
                </a:solidFill>
              </a:rPr>
              <a:t> fistula</a:t>
            </a:r>
            <a:endParaRPr lang="es-ES" sz="1400" b="1" dirty="0">
              <a:solidFill>
                <a:srgbClr val="7F7F7F"/>
              </a:solidFill>
            </a:endParaRPr>
          </a:p>
          <a:p>
            <a:pPr marL="342900" indent="-342900">
              <a:buAutoNum type="arabicPeriod" startAt="2"/>
            </a:pPr>
            <a:endParaRPr lang="es-ES" sz="1400" b="1" dirty="0" smtClean="0"/>
          </a:p>
          <a:p>
            <a:pPr marL="342900" indent="-342900">
              <a:buAutoNum type="arabicPeriod" startAt="2"/>
            </a:pPr>
            <a:endParaRPr lang="es-ES" sz="1400" b="1" dirty="0"/>
          </a:p>
          <a:p>
            <a:pPr marL="342900" indent="-342900">
              <a:buAutoNum type="arabicPeriod" startAt="2"/>
            </a:pPr>
            <a:endParaRPr lang="es-ES" sz="1400" b="1" dirty="0"/>
          </a:p>
        </p:txBody>
      </p:sp>
      <p:sp>
        <p:nvSpPr>
          <p:cNvPr id="11" name="10 CuadroTexto"/>
          <p:cNvSpPr txBox="1"/>
          <p:nvPr/>
        </p:nvSpPr>
        <p:spPr>
          <a:xfrm>
            <a:off x="1475656" y="289215"/>
            <a:ext cx="7488832" cy="461665"/>
          </a:xfrm>
          <a:prstGeom prst="rect">
            <a:avLst/>
          </a:prstGeom>
          <a:noFill/>
        </p:spPr>
        <p:txBody>
          <a:bodyPr wrap="square" rtlCol="0">
            <a:spAutoFit/>
          </a:bodyPr>
          <a:lstStyle/>
          <a:p>
            <a:r>
              <a:rPr lang="es-ES" sz="2400" b="1" dirty="0"/>
              <a:t>EPIDEMIOLOGÍA, SALUD PÚBLICA Y SERVICIOS DE SALUD</a:t>
            </a:r>
          </a:p>
        </p:txBody>
      </p:sp>
      <p:sp>
        <p:nvSpPr>
          <p:cNvPr id="12" name="11 CuadroTexto"/>
          <p:cNvSpPr txBox="1"/>
          <p:nvPr/>
        </p:nvSpPr>
        <p:spPr>
          <a:xfrm>
            <a:off x="1475656" y="1136905"/>
            <a:ext cx="7419824" cy="400110"/>
          </a:xfrm>
          <a:prstGeom prst="rect">
            <a:avLst/>
          </a:prstGeom>
          <a:noFill/>
        </p:spPr>
        <p:txBody>
          <a:bodyPr wrap="square" rtlCol="0">
            <a:spAutoFit/>
          </a:bodyPr>
          <a:lstStyle/>
          <a:p>
            <a:r>
              <a:rPr lang="es-ES" sz="2000" b="1" dirty="0"/>
              <a:t>METODOLOGÍA DE INVESTIGACIÓN EN CIENCIAS DE LA SALUD</a:t>
            </a:r>
          </a:p>
        </p:txBody>
      </p:sp>
      <p:sp>
        <p:nvSpPr>
          <p:cNvPr id="7" name="6 CuadroTexto"/>
          <p:cNvSpPr txBox="1"/>
          <p:nvPr/>
        </p:nvSpPr>
        <p:spPr>
          <a:xfrm>
            <a:off x="1403648" y="675240"/>
            <a:ext cx="7382320" cy="461665"/>
          </a:xfrm>
          <a:prstGeom prst="rect">
            <a:avLst/>
          </a:prstGeom>
          <a:noFill/>
        </p:spPr>
        <p:txBody>
          <a:bodyPr wrap="square" rtlCol="0">
            <a:spAutoFit/>
          </a:bodyPr>
          <a:lstStyle/>
          <a:p>
            <a:r>
              <a:rPr lang="es-ES" sz="2400" b="1" dirty="0"/>
              <a:t>Servicios de </a:t>
            </a:r>
            <a:r>
              <a:rPr lang="es-ES" sz="2400" b="1" dirty="0" smtClean="0"/>
              <a:t>salud / </a:t>
            </a:r>
            <a:r>
              <a:rPr lang="es-ES" sz="2400" b="1" u="sng" dirty="0" smtClean="0"/>
              <a:t>Epidemiología clínica</a:t>
            </a:r>
            <a:endParaRPr lang="es-ES" sz="2400" b="1" u="sng"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5386188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10" name="9 Imagen" descr="Fondo diapos PUBLICACIONES.jpg"/>
          <p:cNvPicPr>
            <a:picLocks noChangeAspect="1"/>
          </p:cNvPicPr>
          <p:nvPr/>
        </p:nvPicPr>
        <p:blipFill>
          <a:blip r:embed="rId2" cstate="print"/>
          <a:stretch>
            <a:fillRect/>
          </a:stretch>
        </p:blipFill>
        <p:spPr>
          <a:xfrm>
            <a:off x="0" y="0"/>
            <a:ext cx="9144000" cy="6858000"/>
          </a:xfrm>
          <a:prstGeom prst="rect">
            <a:avLst/>
          </a:prstGeom>
        </p:spPr>
      </p:pic>
      <p:sp>
        <p:nvSpPr>
          <p:cNvPr id="6" name="5 CuadroTexto"/>
          <p:cNvSpPr txBox="1"/>
          <p:nvPr/>
        </p:nvSpPr>
        <p:spPr>
          <a:xfrm>
            <a:off x="683568" y="2564904"/>
            <a:ext cx="7848872" cy="1200329"/>
          </a:xfrm>
          <a:prstGeom prst="rect">
            <a:avLst/>
          </a:prstGeom>
          <a:noFill/>
        </p:spPr>
        <p:txBody>
          <a:bodyPr wrap="square" rtlCol="0">
            <a:spAutoFit/>
          </a:bodyPr>
          <a:lstStyle/>
          <a:p>
            <a:pPr marL="342900" indent="-342900">
              <a:buFont typeface="+mj-lt"/>
              <a:buAutoNum type="arabicPeriod"/>
            </a:pPr>
            <a:r>
              <a:rPr lang="es-ES" sz="2400" b="1" dirty="0" smtClean="0"/>
              <a:t>Curvas </a:t>
            </a:r>
            <a:r>
              <a:rPr lang="es-ES" sz="2400" b="1" dirty="0" err="1" smtClean="0"/>
              <a:t>ROC</a:t>
            </a:r>
            <a:r>
              <a:rPr lang="es-ES" sz="2400" b="1" dirty="0" smtClean="0"/>
              <a:t> de </a:t>
            </a:r>
            <a:r>
              <a:rPr lang="es-ES" sz="2400" b="1" dirty="0" err="1" smtClean="0"/>
              <a:t>AGD</a:t>
            </a:r>
            <a:r>
              <a:rPr lang="es-ES" sz="2400" b="1" dirty="0" smtClean="0"/>
              <a:t> y endometriosis</a:t>
            </a:r>
          </a:p>
          <a:p>
            <a:pPr marL="342900" indent="-342900">
              <a:buFont typeface="+mj-lt"/>
              <a:buAutoNum type="arabicPeriod"/>
            </a:pPr>
            <a:r>
              <a:rPr lang="es-ES" sz="2400" b="1" dirty="0" smtClean="0"/>
              <a:t>Dos</a:t>
            </a:r>
          </a:p>
          <a:p>
            <a:pPr marL="342900" indent="-342900">
              <a:buFont typeface="+mj-lt"/>
              <a:buAutoNum type="arabicPeriod"/>
            </a:pPr>
            <a:r>
              <a:rPr lang="es-ES" sz="2400" b="1" dirty="0" smtClean="0"/>
              <a:t>Y tres (máximo)</a:t>
            </a:r>
            <a:endParaRPr lang="es-ES" sz="2400" b="1" dirty="0"/>
          </a:p>
        </p:txBody>
      </p:sp>
      <p:sp>
        <p:nvSpPr>
          <p:cNvPr id="11" name="10 CuadroTexto"/>
          <p:cNvSpPr txBox="1"/>
          <p:nvPr/>
        </p:nvSpPr>
        <p:spPr>
          <a:xfrm>
            <a:off x="1475656" y="289215"/>
            <a:ext cx="7488832" cy="461665"/>
          </a:xfrm>
          <a:prstGeom prst="rect">
            <a:avLst/>
          </a:prstGeom>
          <a:noFill/>
        </p:spPr>
        <p:txBody>
          <a:bodyPr wrap="square" rtlCol="0">
            <a:spAutoFit/>
          </a:bodyPr>
          <a:lstStyle/>
          <a:p>
            <a:r>
              <a:rPr lang="es-ES" sz="2400" b="1" dirty="0"/>
              <a:t>EPIDEMIOLOGÍA, SALUD PÚBLICA Y SERVICIOS DE SALUD</a:t>
            </a:r>
          </a:p>
        </p:txBody>
      </p:sp>
      <p:sp>
        <p:nvSpPr>
          <p:cNvPr id="12" name="11 CuadroTexto"/>
          <p:cNvSpPr txBox="1"/>
          <p:nvPr/>
        </p:nvSpPr>
        <p:spPr>
          <a:xfrm>
            <a:off x="1475656" y="1136905"/>
            <a:ext cx="7419824" cy="400110"/>
          </a:xfrm>
          <a:prstGeom prst="rect">
            <a:avLst/>
          </a:prstGeom>
          <a:noFill/>
        </p:spPr>
        <p:txBody>
          <a:bodyPr wrap="square" rtlCol="0">
            <a:spAutoFit/>
          </a:bodyPr>
          <a:lstStyle/>
          <a:p>
            <a:r>
              <a:rPr lang="es-ES" sz="2000" b="1" dirty="0"/>
              <a:t>METODOLOGÍA DE INVESTIGACIÓN EN CIENCIAS DE LA SALUD</a:t>
            </a:r>
          </a:p>
        </p:txBody>
      </p:sp>
      <p:sp>
        <p:nvSpPr>
          <p:cNvPr id="7" name="6 CuadroTexto"/>
          <p:cNvSpPr txBox="1"/>
          <p:nvPr/>
        </p:nvSpPr>
        <p:spPr>
          <a:xfrm>
            <a:off x="1403648" y="675240"/>
            <a:ext cx="7382320" cy="461665"/>
          </a:xfrm>
          <a:prstGeom prst="rect">
            <a:avLst/>
          </a:prstGeom>
          <a:noFill/>
        </p:spPr>
        <p:txBody>
          <a:bodyPr wrap="square" rtlCol="0">
            <a:spAutoFit/>
          </a:bodyPr>
          <a:lstStyle/>
          <a:p>
            <a:r>
              <a:rPr lang="es-ES" sz="2400" b="1" dirty="0"/>
              <a:t>Servicios de </a:t>
            </a:r>
            <a:r>
              <a:rPr lang="es-ES" sz="2400" b="1" dirty="0" smtClean="0"/>
              <a:t>salud / </a:t>
            </a:r>
            <a:r>
              <a:rPr lang="es-ES" sz="2400" b="1" u="sng" dirty="0" smtClean="0"/>
              <a:t>Epidemiología clínica</a:t>
            </a:r>
            <a:endParaRPr lang="es-ES" sz="2400" b="1" u="sng"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899536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73200" y="0"/>
            <a:ext cx="6181309" cy="6858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5005914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9 Imagen" descr="Fondo diapos PUBLICACIONES.jpg"/>
          <p:cNvPicPr>
            <a:picLocks noChangeAspect="1"/>
          </p:cNvPicPr>
          <p:nvPr/>
        </p:nvPicPr>
        <p:blipFill>
          <a:blip r:embed="rId2" cstate="print"/>
          <a:stretch>
            <a:fillRect/>
          </a:stretch>
        </p:blipFill>
        <p:spPr>
          <a:xfrm>
            <a:off x="0" y="0"/>
            <a:ext cx="9144000" cy="6858000"/>
          </a:xfrm>
          <a:prstGeom prst="rect">
            <a:avLst/>
          </a:prstGeom>
        </p:spPr>
      </p:pic>
      <p:sp>
        <p:nvSpPr>
          <p:cNvPr id="11" name="10 CuadroTexto"/>
          <p:cNvSpPr txBox="1"/>
          <p:nvPr/>
        </p:nvSpPr>
        <p:spPr>
          <a:xfrm>
            <a:off x="1475656" y="289215"/>
            <a:ext cx="7488832" cy="461665"/>
          </a:xfrm>
          <a:prstGeom prst="rect">
            <a:avLst/>
          </a:prstGeom>
          <a:noFill/>
        </p:spPr>
        <p:txBody>
          <a:bodyPr wrap="square" rtlCol="0">
            <a:spAutoFit/>
          </a:bodyPr>
          <a:lstStyle/>
          <a:p>
            <a:r>
              <a:rPr lang="es-ES" sz="2400" b="1" dirty="0"/>
              <a:t>EPIDEMIOLOGÍA, SALUD PÚBLICA Y SERVICIOS DE SALUD</a:t>
            </a:r>
          </a:p>
        </p:txBody>
      </p:sp>
      <p:sp>
        <p:nvSpPr>
          <p:cNvPr id="12" name="11 CuadroTexto"/>
          <p:cNvSpPr txBox="1"/>
          <p:nvPr/>
        </p:nvSpPr>
        <p:spPr>
          <a:xfrm>
            <a:off x="1475656" y="1136905"/>
            <a:ext cx="7419824" cy="400110"/>
          </a:xfrm>
          <a:prstGeom prst="rect">
            <a:avLst/>
          </a:prstGeom>
          <a:noFill/>
        </p:spPr>
        <p:txBody>
          <a:bodyPr wrap="square" rtlCol="0">
            <a:spAutoFit/>
          </a:bodyPr>
          <a:lstStyle/>
          <a:p>
            <a:r>
              <a:rPr lang="es-ES" sz="2000" b="1" dirty="0"/>
              <a:t>METODOLOGÍA DE INVESTIGACIÓN EN CIENCIAS DE LA SALUD</a:t>
            </a:r>
          </a:p>
        </p:txBody>
      </p:sp>
      <p:sp>
        <p:nvSpPr>
          <p:cNvPr id="7" name="6 CuadroTexto"/>
          <p:cNvSpPr txBox="1"/>
          <p:nvPr/>
        </p:nvSpPr>
        <p:spPr>
          <a:xfrm>
            <a:off x="1403648" y="675240"/>
            <a:ext cx="7382320" cy="461665"/>
          </a:xfrm>
          <a:prstGeom prst="rect">
            <a:avLst/>
          </a:prstGeom>
          <a:noFill/>
        </p:spPr>
        <p:txBody>
          <a:bodyPr wrap="square" rtlCol="0">
            <a:spAutoFit/>
          </a:bodyPr>
          <a:lstStyle/>
          <a:p>
            <a:r>
              <a:rPr lang="es-ES" sz="2400" b="1" dirty="0"/>
              <a:t>Servicios de </a:t>
            </a:r>
            <a:r>
              <a:rPr lang="es-ES" sz="2400" b="1" dirty="0" smtClean="0"/>
              <a:t>salud / </a:t>
            </a:r>
            <a:r>
              <a:rPr lang="es-ES" sz="2400" b="1" u="sng" dirty="0" smtClean="0"/>
              <a:t>Epidemiología clínica</a:t>
            </a:r>
            <a:endParaRPr lang="es-ES" sz="2400" b="1" u="sng" dirty="0"/>
          </a:p>
        </p:txBody>
      </p:sp>
      <p:pic>
        <p:nvPicPr>
          <p:cNvPr id="8" name="Imagen 1"/>
          <p:cNvPicPr/>
          <p:nvPr/>
        </p:nvPicPr>
        <p:blipFill>
          <a:blip r:embed="rId3"/>
          <a:srcRect/>
          <a:stretch>
            <a:fillRect/>
          </a:stretch>
        </p:blipFill>
        <p:spPr bwMode="auto">
          <a:xfrm>
            <a:off x="611560" y="1628800"/>
            <a:ext cx="3628390" cy="2960370"/>
          </a:xfrm>
          <a:prstGeom prst="rect">
            <a:avLst/>
          </a:prstGeom>
          <a:noFill/>
          <a:ln w="9525">
            <a:noFill/>
            <a:miter lim="800000"/>
            <a:headEnd/>
            <a:tailEnd/>
          </a:ln>
        </p:spPr>
      </p:pic>
      <p:pic>
        <p:nvPicPr>
          <p:cNvPr id="9" name="Imagen 3"/>
          <p:cNvPicPr/>
          <p:nvPr/>
        </p:nvPicPr>
        <p:blipFill>
          <a:blip r:embed="rId4"/>
          <a:srcRect/>
          <a:stretch>
            <a:fillRect/>
          </a:stretch>
        </p:blipFill>
        <p:spPr bwMode="auto">
          <a:xfrm>
            <a:off x="4211960" y="1628800"/>
            <a:ext cx="3523615" cy="2961005"/>
          </a:xfrm>
          <a:prstGeom prst="rect">
            <a:avLst/>
          </a:prstGeom>
          <a:noFill/>
          <a:ln w="9525">
            <a:noFill/>
            <a:miter lim="800000"/>
            <a:headEnd/>
            <a:tailEnd/>
          </a:ln>
        </p:spPr>
      </p:pic>
      <p:sp>
        <p:nvSpPr>
          <p:cNvPr id="2" name="Rectangle 1"/>
          <p:cNvSpPr/>
          <p:nvPr/>
        </p:nvSpPr>
        <p:spPr>
          <a:xfrm>
            <a:off x="467544" y="4653136"/>
            <a:ext cx="8316416" cy="1477328"/>
          </a:xfrm>
          <a:prstGeom prst="rect">
            <a:avLst/>
          </a:prstGeom>
        </p:spPr>
        <p:txBody>
          <a:bodyPr wrap="square">
            <a:spAutoFit/>
          </a:bodyPr>
          <a:lstStyle/>
          <a:p>
            <a:r>
              <a:rPr lang="en-US" dirty="0"/>
              <a:t>Figure 2. Receiver operating characteristics (ROC) curves for AGD and presence and severity of endometriosis. These analyses examine the ability of AGD to predict endometriosis and subtypes. Blue and green solid lines represent AGD</a:t>
            </a:r>
            <a:r>
              <a:rPr lang="en-US" baseline="-25000" dirty="0"/>
              <a:t>AF</a:t>
            </a:r>
            <a:r>
              <a:rPr lang="en-US" dirty="0"/>
              <a:t> and AGD</a:t>
            </a:r>
            <a:r>
              <a:rPr lang="en-US" baseline="-25000" dirty="0"/>
              <a:t>AC</a:t>
            </a:r>
            <a:r>
              <a:rPr lang="en-US" dirty="0"/>
              <a:t>, respectively. A) Presence of endometriosis (n=114) vs. controls (n=105); </a:t>
            </a:r>
            <a:r>
              <a:rPr lang="en-US" dirty="0" smtClean="0"/>
              <a:t>B) </a:t>
            </a:r>
            <a:r>
              <a:rPr lang="en-US" dirty="0"/>
              <a:t>Deep infiltrating endometriosis (DIE) (n=32) vs. controls (n=114).</a:t>
            </a:r>
            <a:endParaRPr lang="es-E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016284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9 Imagen" descr="Fondo diapos PUBLICACIONES.jpg"/>
          <p:cNvPicPr>
            <a:picLocks noChangeAspect="1"/>
          </p:cNvPicPr>
          <p:nvPr/>
        </p:nvPicPr>
        <p:blipFill>
          <a:blip r:embed="rId2" cstate="print"/>
          <a:stretch>
            <a:fillRect/>
          </a:stretch>
        </p:blipFill>
        <p:spPr>
          <a:xfrm>
            <a:off x="0" y="0"/>
            <a:ext cx="9144000" cy="6858000"/>
          </a:xfrm>
          <a:prstGeom prst="rect">
            <a:avLst/>
          </a:prstGeom>
        </p:spPr>
      </p:pic>
      <p:sp>
        <p:nvSpPr>
          <p:cNvPr id="11" name="10 CuadroTexto"/>
          <p:cNvSpPr txBox="1"/>
          <p:nvPr/>
        </p:nvSpPr>
        <p:spPr>
          <a:xfrm>
            <a:off x="1475656" y="289215"/>
            <a:ext cx="7488832" cy="461665"/>
          </a:xfrm>
          <a:prstGeom prst="rect">
            <a:avLst/>
          </a:prstGeom>
          <a:noFill/>
        </p:spPr>
        <p:txBody>
          <a:bodyPr wrap="square" rtlCol="0">
            <a:spAutoFit/>
          </a:bodyPr>
          <a:lstStyle/>
          <a:p>
            <a:r>
              <a:rPr lang="es-ES" sz="2400" b="1" dirty="0"/>
              <a:t>EPIDEMIOLOGÍA, SALUD PÚBLICA Y SERVICIOS DE SALUD</a:t>
            </a:r>
          </a:p>
        </p:txBody>
      </p:sp>
      <p:sp>
        <p:nvSpPr>
          <p:cNvPr id="12" name="11 CuadroTexto"/>
          <p:cNvSpPr txBox="1"/>
          <p:nvPr/>
        </p:nvSpPr>
        <p:spPr>
          <a:xfrm>
            <a:off x="1475656" y="1136905"/>
            <a:ext cx="7419824" cy="400110"/>
          </a:xfrm>
          <a:prstGeom prst="rect">
            <a:avLst/>
          </a:prstGeom>
          <a:noFill/>
        </p:spPr>
        <p:txBody>
          <a:bodyPr wrap="square" rtlCol="0">
            <a:spAutoFit/>
          </a:bodyPr>
          <a:lstStyle/>
          <a:p>
            <a:r>
              <a:rPr lang="es-ES" sz="2000" b="1" dirty="0"/>
              <a:t>METODOLOGÍA DE INVESTIGACIÓN EN CIENCIAS DE LA SALUD</a:t>
            </a:r>
          </a:p>
        </p:txBody>
      </p:sp>
      <p:sp>
        <p:nvSpPr>
          <p:cNvPr id="7" name="6 CuadroTexto"/>
          <p:cNvSpPr txBox="1"/>
          <p:nvPr/>
        </p:nvSpPr>
        <p:spPr>
          <a:xfrm>
            <a:off x="1403648" y="675240"/>
            <a:ext cx="7382320" cy="461665"/>
          </a:xfrm>
          <a:prstGeom prst="rect">
            <a:avLst/>
          </a:prstGeom>
          <a:noFill/>
        </p:spPr>
        <p:txBody>
          <a:bodyPr wrap="square" rtlCol="0">
            <a:spAutoFit/>
          </a:bodyPr>
          <a:lstStyle/>
          <a:p>
            <a:r>
              <a:rPr lang="es-ES" sz="2400" b="1" dirty="0"/>
              <a:t>Servicios de </a:t>
            </a:r>
            <a:r>
              <a:rPr lang="es-ES" sz="2400" b="1" dirty="0" smtClean="0"/>
              <a:t>salud / </a:t>
            </a:r>
            <a:r>
              <a:rPr lang="es-ES" sz="2400" b="1" u="sng" dirty="0" smtClean="0"/>
              <a:t>Epidemiología clínica</a:t>
            </a:r>
            <a:endParaRPr lang="es-ES" sz="2400" b="1" u="sng" dirty="0"/>
          </a:p>
        </p:txBody>
      </p:sp>
      <p:pic>
        <p:nvPicPr>
          <p:cNvPr id="13" name="Imagen 12"/>
          <p:cNvPicPr>
            <a:picLocks noChangeAspect="1"/>
          </p:cNvPicPr>
          <p:nvPr/>
        </p:nvPicPr>
        <p:blipFill>
          <a:blip r:embed="rId3"/>
          <a:stretch>
            <a:fillRect/>
          </a:stretch>
        </p:blipFill>
        <p:spPr>
          <a:xfrm>
            <a:off x="4724400" y="1524000"/>
            <a:ext cx="4419600" cy="5257800"/>
          </a:xfrm>
          <a:prstGeom prst="rect">
            <a:avLst/>
          </a:prstGeom>
        </p:spPr>
      </p:pic>
      <p:pic>
        <p:nvPicPr>
          <p:cNvPr id="14" name="Imagen 13"/>
          <p:cNvPicPr>
            <a:picLocks noChangeAspect="1"/>
          </p:cNvPicPr>
          <p:nvPr/>
        </p:nvPicPr>
        <p:blipFill>
          <a:blip r:embed="rId4"/>
          <a:stretch>
            <a:fillRect/>
          </a:stretch>
        </p:blipFill>
        <p:spPr>
          <a:xfrm>
            <a:off x="0" y="1524000"/>
            <a:ext cx="4676185" cy="52578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01628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9 Imagen" descr="Fondo diapos PUBLICACIONE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8435" name="5 CuadroTexto"/>
          <p:cNvSpPr txBox="1">
            <a:spLocks noChangeArrowheads="1"/>
          </p:cNvSpPr>
          <p:nvPr/>
        </p:nvSpPr>
        <p:spPr bwMode="auto">
          <a:xfrm>
            <a:off x="684213" y="2133600"/>
            <a:ext cx="8154987" cy="1015663"/>
          </a:xfrm>
          <a:prstGeom prst="rect">
            <a:avLst/>
          </a:prstGeom>
          <a:noFill/>
          <a:ln w="9525">
            <a:noFill/>
            <a:miter lim="800000"/>
            <a:headEnd/>
            <a:tailEnd/>
          </a:ln>
        </p:spPr>
        <p:txBody>
          <a:bodyPr>
            <a:prstTxWarp prst="textNoShape">
              <a:avLst/>
            </a:prstTxWarp>
            <a:spAutoFit/>
          </a:bodyPr>
          <a:lstStyle/>
          <a:p>
            <a:pPr marL="342900" indent="-342900">
              <a:buFont typeface="Calibri" pitchFamily="-105" charset="0"/>
              <a:buAutoNum type="arabicPeriod"/>
            </a:pPr>
            <a:r>
              <a:rPr lang="es-ES_tradnl" sz="2000" b="1" dirty="0">
                <a:latin typeface="Calibri" pitchFamily="-105" charset="0"/>
              </a:rPr>
              <a:t>Mendiola J, Torres-Cantero AM, et al. </a:t>
            </a:r>
            <a:r>
              <a:rPr lang="es-ES_tradnl" sz="2000" b="1" dirty="0" err="1">
                <a:latin typeface="Calibri" pitchFamily="-105" charset="0"/>
              </a:rPr>
              <a:t>Exposure</a:t>
            </a:r>
            <a:r>
              <a:rPr lang="es-ES_tradnl" sz="2000" b="1" dirty="0">
                <a:latin typeface="Calibri" pitchFamily="-105" charset="0"/>
              </a:rPr>
              <a:t> </a:t>
            </a:r>
            <a:r>
              <a:rPr lang="es-ES_tradnl" sz="2000" b="1" dirty="0" err="1">
                <a:latin typeface="Calibri" pitchFamily="-105" charset="0"/>
              </a:rPr>
              <a:t>to</a:t>
            </a:r>
            <a:r>
              <a:rPr lang="es-ES_tradnl" sz="2000" b="1" dirty="0">
                <a:latin typeface="Calibri" pitchFamily="-105" charset="0"/>
              </a:rPr>
              <a:t> </a:t>
            </a:r>
            <a:r>
              <a:rPr lang="es-ES_tradnl" sz="2000" b="1" dirty="0" err="1">
                <a:latin typeface="Calibri" pitchFamily="-105" charset="0"/>
              </a:rPr>
              <a:t>environmental</a:t>
            </a:r>
            <a:r>
              <a:rPr lang="es-ES_tradnl" sz="2000" b="1" dirty="0">
                <a:latin typeface="Calibri" pitchFamily="-105" charset="0"/>
              </a:rPr>
              <a:t> </a:t>
            </a:r>
            <a:r>
              <a:rPr lang="es-ES_tradnl" sz="2000" b="1" dirty="0" err="1">
                <a:latin typeface="Calibri" pitchFamily="-105" charset="0"/>
              </a:rPr>
              <a:t>toxins</a:t>
            </a:r>
            <a:r>
              <a:rPr lang="es-ES_tradnl" sz="2000" b="1" dirty="0">
                <a:latin typeface="Calibri" pitchFamily="-105" charset="0"/>
              </a:rPr>
              <a:t> in males </a:t>
            </a:r>
            <a:r>
              <a:rPr lang="es-ES_tradnl" sz="2000" b="1" dirty="0" err="1">
                <a:latin typeface="Calibri" pitchFamily="-105" charset="0"/>
              </a:rPr>
              <a:t>seeking</a:t>
            </a:r>
            <a:r>
              <a:rPr lang="es-ES_tradnl" sz="2000" b="1" dirty="0">
                <a:latin typeface="Calibri" pitchFamily="-105" charset="0"/>
              </a:rPr>
              <a:t> </a:t>
            </a:r>
            <a:r>
              <a:rPr lang="es-ES_tradnl" sz="2000" b="1" dirty="0" err="1">
                <a:latin typeface="Calibri" pitchFamily="-105" charset="0"/>
              </a:rPr>
              <a:t>infertility</a:t>
            </a:r>
            <a:r>
              <a:rPr lang="es-ES_tradnl" sz="2000" b="1" dirty="0">
                <a:latin typeface="Calibri" pitchFamily="-105" charset="0"/>
              </a:rPr>
              <a:t> </a:t>
            </a:r>
            <a:r>
              <a:rPr lang="es-ES_tradnl" sz="2000" b="1" dirty="0" err="1">
                <a:latin typeface="Calibri" pitchFamily="-105" charset="0"/>
              </a:rPr>
              <a:t>treatment</a:t>
            </a:r>
            <a:r>
              <a:rPr lang="es-ES_tradnl" sz="2000" b="1" dirty="0">
                <a:latin typeface="Calibri" pitchFamily="-105" charset="0"/>
              </a:rPr>
              <a:t>: a case-</a:t>
            </a:r>
            <a:r>
              <a:rPr lang="es-ES_tradnl" sz="2000" b="1" dirty="0" err="1">
                <a:latin typeface="Calibri" pitchFamily="-105" charset="0"/>
              </a:rPr>
              <a:t>controlled</a:t>
            </a:r>
            <a:r>
              <a:rPr lang="es-ES_tradnl" sz="2000" b="1" dirty="0">
                <a:latin typeface="Calibri" pitchFamily="-105" charset="0"/>
              </a:rPr>
              <a:t> </a:t>
            </a:r>
            <a:r>
              <a:rPr lang="es-ES_tradnl" sz="2000" b="1" dirty="0" err="1">
                <a:latin typeface="Calibri" pitchFamily="-105" charset="0"/>
              </a:rPr>
              <a:t>study</a:t>
            </a:r>
            <a:r>
              <a:rPr lang="es-ES_tradnl" sz="2000" b="1" dirty="0">
                <a:latin typeface="Calibri" pitchFamily="-105" charset="0"/>
              </a:rPr>
              <a:t>. </a:t>
            </a:r>
            <a:r>
              <a:rPr lang="es-ES_tradnl" sz="2000" b="1" dirty="0" err="1">
                <a:latin typeface="Calibri" pitchFamily="-105" charset="0"/>
              </a:rPr>
              <a:t>Reprod</a:t>
            </a:r>
            <a:r>
              <a:rPr lang="es-ES_tradnl" sz="2000" b="1" dirty="0">
                <a:latin typeface="Calibri" pitchFamily="-105" charset="0"/>
              </a:rPr>
              <a:t> </a:t>
            </a:r>
            <a:r>
              <a:rPr lang="es-ES_tradnl" sz="2000" b="1" dirty="0" err="1">
                <a:latin typeface="Calibri" pitchFamily="-105" charset="0"/>
              </a:rPr>
              <a:t>Biomed</a:t>
            </a:r>
            <a:r>
              <a:rPr lang="es-ES_tradnl" sz="2000" b="1" dirty="0">
                <a:latin typeface="Calibri" pitchFamily="-105" charset="0"/>
              </a:rPr>
              <a:t> Online. 2008 </a:t>
            </a:r>
            <a:r>
              <a:rPr lang="es-ES_tradnl" sz="2000" b="1" dirty="0" err="1">
                <a:latin typeface="Calibri" pitchFamily="-105" charset="0"/>
              </a:rPr>
              <a:t>Jun</a:t>
            </a:r>
            <a:r>
              <a:rPr lang="es-ES_tradnl" sz="2000" b="1" dirty="0">
                <a:latin typeface="Calibri" pitchFamily="-105" charset="0"/>
              </a:rPr>
              <a:t>;16(6):842-50</a:t>
            </a:r>
            <a:r>
              <a:rPr lang="es-ES_tradnl" sz="2000" b="1" dirty="0" smtClean="0">
                <a:latin typeface="Calibri" pitchFamily="-105" charset="0"/>
              </a:rPr>
              <a:t>.</a:t>
            </a:r>
            <a:endParaRPr lang="es-ES" sz="2000" b="1" dirty="0" smtClean="0">
              <a:latin typeface="Calibri" pitchFamily="-105" charset="0"/>
            </a:endParaRPr>
          </a:p>
        </p:txBody>
      </p:sp>
      <p:sp>
        <p:nvSpPr>
          <p:cNvPr id="4" name="6 CuadroTexto"/>
          <p:cNvSpPr txBox="1"/>
          <p:nvPr/>
        </p:nvSpPr>
        <p:spPr>
          <a:xfrm>
            <a:off x="1475656" y="289215"/>
            <a:ext cx="7488832" cy="461665"/>
          </a:xfrm>
          <a:prstGeom prst="rect">
            <a:avLst/>
          </a:prstGeom>
          <a:noFill/>
        </p:spPr>
        <p:txBody>
          <a:bodyPr wrap="square" rtlCol="0">
            <a:spAutoFit/>
          </a:bodyPr>
          <a:lstStyle/>
          <a:p>
            <a:r>
              <a:rPr lang="es-ES" sz="2400" b="1" dirty="0"/>
              <a:t>EPIDEMIOLOGÍA, SALUD PÚBLICA Y SERVICIOS DE SALUD</a:t>
            </a:r>
          </a:p>
        </p:txBody>
      </p:sp>
      <p:sp>
        <p:nvSpPr>
          <p:cNvPr id="5" name="7 CuadroTexto"/>
          <p:cNvSpPr txBox="1"/>
          <p:nvPr/>
        </p:nvSpPr>
        <p:spPr>
          <a:xfrm>
            <a:off x="1475656" y="1136905"/>
            <a:ext cx="7419824" cy="400110"/>
          </a:xfrm>
          <a:prstGeom prst="rect">
            <a:avLst/>
          </a:prstGeom>
          <a:noFill/>
        </p:spPr>
        <p:txBody>
          <a:bodyPr wrap="square" rtlCol="0">
            <a:spAutoFit/>
          </a:bodyPr>
          <a:lstStyle/>
          <a:p>
            <a:r>
              <a:rPr lang="es-ES" sz="2000" b="1" dirty="0"/>
              <a:t>METODOLOGÍA DE INVESTIGACIÓN EN CIENCIAS DE LA SALUD</a:t>
            </a:r>
          </a:p>
        </p:txBody>
      </p:sp>
      <p:sp>
        <p:nvSpPr>
          <p:cNvPr id="6" name="8 CuadroTexto"/>
          <p:cNvSpPr txBox="1"/>
          <p:nvPr/>
        </p:nvSpPr>
        <p:spPr>
          <a:xfrm>
            <a:off x="1403648" y="675240"/>
            <a:ext cx="7382320" cy="461665"/>
          </a:xfrm>
          <a:prstGeom prst="rect">
            <a:avLst/>
          </a:prstGeom>
          <a:noFill/>
        </p:spPr>
        <p:txBody>
          <a:bodyPr wrap="square" rtlCol="0">
            <a:spAutoFit/>
          </a:bodyPr>
          <a:lstStyle/>
          <a:p>
            <a:r>
              <a:rPr lang="es-ES" sz="2400" b="1" dirty="0"/>
              <a:t> Salud medioambiental, estilos de vida y alimentación</a:t>
            </a:r>
          </a:p>
        </p:txBody>
      </p:sp>
      <p:pic>
        <p:nvPicPr>
          <p:cNvPr id="7" name="Imagen 6"/>
          <p:cNvPicPr>
            <a:picLocks noChangeAspect="1"/>
          </p:cNvPicPr>
          <p:nvPr/>
        </p:nvPicPr>
        <p:blipFill>
          <a:blip r:embed="rId3"/>
          <a:stretch>
            <a:fillRect/>
          </a:stretch>
        </p:blipFill>
        <p:spPr>
          <a:xfrm>
            <a:off x="2438400" y="4572000"/>
            <a:ext cx="5303287" cy="1676400"/>
          </a:xfrm>
          <a:prstGeom prst="rect">
            <a:avLst/>
          </a:prstGeom>
        </p:spPr>
      </p:pic>
      <p:sp>
        <p:nvSpPr>
          <p:cNvPr id="8" name="Rectángulo 7"/>
          <p:cNvSpPr/>
          <p:nvPr/>
        </p:nvSpPr>
        <p:spPr>
          <a:xfrm>
            <a:off x="533400" y="3352800"/>
            <a:ext cx="8610600" cy="1015663"/>
          </a:xfrm>
          <a:prstGeom prst="rect">
            <a:avLst/>
          </a:prstGeom>
        </p:spPr>
        <p:txBody>
          <a:bodyPr wrap="square">
            <a:spAutoFit/>
          </a:bodyPr>
          <a:lstStyle/>
          <a:p>
            <a:r>
              <a:rPr lang="es-ES_tradnl" sz="2000" b="1" dirty="0" err="1" smtClean="0">
                <a:latin typeface="Calibri" pitchFamily="-105" charset="0"/>
              </a:rPr>
              <a:t>Exposure</a:t>
            </a:r>
            <a:r>
              <a:rPr lang="es-ES_tradnl" sz="2000" b="1" dirty="0" smtClean="0">
                <a:latin typeface="Calibri" pitchFamily="-105" charset="0"/>
              </a:rPr>
              <a:t> </a:t>
            </a:r>
            <a:r>
              <a:rPr lang="es-ES_tradnl" sz="2000" b="1" dirty="0" err="1" smtClean="0">
                <a:latin typeface="Calibri" pitchFamily="-105" charset="0"/>
              </a:rPr>
              <a:t>to</a:t>
            </a:r>
            <a:r>
              <a:rPr lang="es-ES_tradnl" sz="2000" b="1" dirty="0" smtClean="0">
                <a:latin typeface="Calibri" pitchFamily="-105" charset="0"/>
              </a:rPr>
              <a:t> </a:t>
            </a:r>
            <a:r>
              <a:rPr lang="es-ES_tradnl" sz="2000" b="1" dirty="0" err="1" smtClean="0">
                <a:latin typeface="Calibri" pitchFamily="-105" charset="0"/>
              </a:rPr>
              <a:t>glues</a:t>
            </a:r>
            <a:r>
              <a:rPr lang="es-ES_tradnl" sz="2000" b="1" dirty="0" smtClean="0">
                <a:latin typeface="Calibri" pitchFamily="-105" charset="0"/>
              </a:rPr>
              <a:t>, </a:t>
            </a:r>
            <a:r>
              <a:rPr lang="es-ES_tradnl" sz="2000" b="1" dirty="0" err="1" smtClean="0">
                <a:latin typeface="Calibri" pitchFamily="-105" charset="0"/>
              </a:rPr>
              <a:t>solvents</a:t>
            </a:r>
            <a:r>
              <a:rPr lang="es-ES_tradnl" sz="2000" b="1" dirty="0" smtClean="0">
                <a:latin typeface="Calibri" pitchFamily="-105" charset="0"/>
              </a:rPr>
              <a:t> </a:t>
            </a:r>
            <a:r>
              <a:rPr lang="es-ES_tradnl" sz="2000" b="1" dirty="0" err="1" smtClean="0">
                <a:latin typeface="Calibri" pitchFamily="-105" charset="0"/>
              </a:rPr>
              <a:t>or</a:t>
            </a:r>
            <a:r>
              <a:rPr lang="es-ES_tradnl" sz="2000" b="1" dirty="0" smtClean="0">
                <a:latin typeface="Calibri" pitchFamily="-105" charset="0"/>
              </a:rPr>
              <a:t> silicones, </a:t>
            </a:r>
            <a:r>
              <a:rPr lang="es-ES_tradnl" sz="2000" b="1" dirty="0" err="1" smtClean="0">
                <a:latin typeface="Calibri" pitchFamily="-105" charset="0"/>
              </a:rPr>
              <a:t>metals</a:t>
            </a:r>
            <a:r>
              <a:rPr lang="es-ES_tradnl" sz="2000" b="1" dirty="0" smtClean="0">
                <a:latin typeface="Calibri" pitchFamily="-105" charset="0"/>
              </a:rPr>
              <a:t> </a:t>
            </a:r>
            <a:r>
              <a:rPr lang="es-ES_tradnl" sz="2000" b="1" dirty="0" err="1" smtClean="0">
                <a:latin typeface="Calibri" pitchFamily="-105" charset="0"/>
              </a:rPr>
              <a:t>and</a:t>
            </a:r>
            <a:r>
              <a:rPr lang="es-ES_tradnl" sz="2000" b="1" dirty="0" smtClean="0">
                <a:latin typeface="Calibri" pitchFamily="-105" charset="0"/>
              </a:rPr>
              <a:t> </a:t>
            </a:r>
            <a:r>
              <a:rPr lang="es-ES_tradnl" sz="2000" b="1" dirty="0" err="1" smtClean="0">
                <a:latin typeface="Calibri" pitchFamily="-105" charset="0"/>
              </a:rPr>
              <a:t>physical</a:t>
            </a:r>
            <a:r>
              <a:rPr lang="es-ES_tradnl" sz="2000" b="1" dirty="0" smtClean="0">
                <a:latin typeface="Calibri" pitchFamily="-105" charset="0"/>
              </a:rPr>
              <a:t> </a:t>
            </a:r>
            <a:r>
              <a:rPr lang="es-ES_tradnl" sz="2000" b="1" dirty="0" err="1" smtClean="0">
                <a:latin typeface="Calibri" pitchFamily="-105" charset="0"/>
              </a:rPr>
              <a:t>agents</a:t>
            </a:r>
            <a:r>
              <a:rPr lang="es-ES_tradnl" sz="2000" b="1" dirty="0" smtClean="0">
                <a:latin typeface="Calibri" pitchFamily="-105" charset="0"/>
              </a:rPr>
              <a:t> in </a:t>
            </a:r>
            <a:r>
              <a:rPr lang="es-ES_tradnl" sz="2000" b="1" dirty="0" err="1" smtClean="0">
                <a:latin typeface="Calibri" pitchFamily="-105" charset="0"/>
              </a:rPr>
              <a:t>the</a:t>
            </a:r>
            <a:r>
              <a:rPr lang="es-ES_tradnl" sz="2000" b="1" dirty="0" smtClean="0">
                <a:latin typeface="Calibri" pitchFamily="-105" charset="0"/>
              </a:rPr>
              <a:t> </a:t>
            </a:r>
            <a:r>
              <a:rPr lang="es-ES_tradnl" sz="2000" b="1" dirty="0" err="1" smtClean="0">
                <a:latin typeface="Calibri" pitchFamily="-105" charset="0"/>
              </a:rPr>
              <a:t>past</a:t>
            </a:r>
            <a:r>
              <a:rPr lang="es-ES_tradnl" sz="2000" b="1" dirty="0" smtClean="0">
                <a:latin typeface="Calibri" pitchFamily="-105" charset="0"/>
              </a:rPr>
              <a:t>, as </a:t>
            </a:r>
            <a:r>
              <a:rPr lang="es-ES_tradnl" sz="2000" b="1" dirty="0" err="1" smtClean="0">
                <a:latin typeface="Calibri" pitchFamily="-105" charset="0"/>
              </a:rPr>
              <a:t>well</a:t>
            </a:r>
            <a:r>
              <a:rPr lang="es-ES_tradnl" sz="2000" b="1" dirty="0" smtClean="0">
                <a:latin typeface="Calibri" pitchFamily="-105" charset="0"/>
              </a:rPr>
              <a:t> as </a:t>
            </a:r>
            <a:r>
              <a:rPr lang="es-ES_tradnl" sz="2000" b="1" dirty="0" err="1" smtClean="0">
                <a:latin typeface="Calibri" pitchFamily="-105" charset="0"/>
              </a:rPr>
              <a:t>current</a:t>
            </a:r>
            <a:r>
              <a:rPr lang="es-ES_tradnl" sz="2000" b="1" dirty="0" smtClean="0">
                <a:latin typeface="Calibri" pitchFamily="-105" charset="0"/>
              </a:rPr>
              <a:t> </a:t>
            </a:r>
            <a:r>
              <a:rPr lang="es-ES_tradnl" sz="2000" b="1" dirty="0" err="1" smtClean="0">
                <a:latin typeface="Calibri" pitchFamily="-105" charset="0"/>
              </a:rPr>
              <a:t>exposure</a:t>
            </a:r>
            <a:r>
              <a:rPr lang="es-ES_tradnl" sz="2000" b="1" dirty="0" smtClean="0">
                <a:latin typeface="Calibri" pitchFamily="-105" charset="0"/>
              </a:rPr>
              <a:t> </a:t>
            </a:r>
            <a:r>
              <a:rPr lang="es-ES_tradnl" sz="2000" b="1" dirty="0" err="1" smtClean="0">
                <a:latin typeface="Calibri" pitchFamily="-105" charset="0"/>
              </a:rPr>
              <a:t>to</a:t>
            </a:r>
            <a:r>
              <a:rPr lang="es-ES_tradnl" sz="2000" b="1" dirty="0" smtClean="0">
                <a:latin typeface="Calibri" pitchFamily="-105" charset="0"/>
              </a:rPr>
              <a:t> </a:t>
            </a:r>
            <a:r>
              <a:rPr lang="es-ES_tradnl" sz="2000" b="1" dirty="0" err="1" smtClean="0">
                <a:latin typeface="Calibri" pitchFamily="-105" charset="0"/>
              </a:rPr>
              <a:t>glues</a:t>
            </a:r>
            <a:r>
              <a:rPr lang="es-ES_tradnl" sz="2000" b="1" dirty="0" smtClean="0">
                <a:latin typeface="Calibri" pitchFamily="-105" charset="0"/>
              </a:rPr>
              <a:t>, </a:t>
            </a:r>
            <a:r>
              <a:rPr lang="es-ES_tradnl" sz="2000" b="1" dirty="0" err="1" smtClean="0">
                <a:latin typeface="Calibri" pitchFamily="-105" charset="0"/>
              </a:rPr>
              <a:t>solvents</a:t>
            </a:r>
            <a:r>
              <a:rPr lang="es-ES_tradnl" sz="2000" b="1" dirty="0" smtClean="0">
                <a:latin typeface="Calibri" pitchFamily="-105" charset="0"/>
              </a:rPr>
              <a:t> </a:t>
            </a:r>
            <a:r>
              <a:rPr lang="es-ES_tradnl" sz="2000" b="1" dirty="0" err="1" smtClean="0">
                <a:latin typeface="Calibri" pitchFamily="-105" charset="0"/>
              </a:rPr>
              <a:t>or</a:t>
            </a:r>
            <a:r>
              <a:rPr lang="es-ES_tradnl" sz="2000" b="1" dirty="0" smtClean="0">
                <a:latin typeface="Calibri" pitchFamily="-105" charset="0"/>
              </a:rPr>
              <a:t> silicones </a:t>
            </a:r>
            <a:r>
              <a:rPr lang="es-ES_tradnl" sz="2000" b="1" dirty="0" err="1" smtClean="0">
                <a:latin typeface="Calibri" pitchFamily="-105" charset="0"/>
              </a:rPr>
              <a:t>and</a:t>
            </a:r>
            <a:r>
              <a:rPr lang="es-ES_tradnl" sz="2000" b="1" dirty="0" smtClean="0">
                <a:latin typeface="Calibri" pitchFamily="-105" charset="0"/>
              </a:rPr>
              <a:t> </a:t>
            </a:r>
            <a:r>
              <a:rPr lang="es-ES_tradnl" sz="2000" b="1" dirty="0" err="1" smtClean="0">
                <a:latin typeface="Calibri" pitchFamily="-105" charset="0"/>
              </a:rPr>
              <a:t>physical</a:t>
            </a:r>
            <a:r>
              <a:rPr lang="es-ES_tradnl" sz="2000" b="1" dirty="0" smtClean="0">
                <a:latin typeface="Calibri" pitchFamily="-105" charset="0"/>
              </a:rPr>
              <a:t> </a:t>
            </a:r>
            <a:r>
              <a:rPr lang="es-ES_tradnl" sz="2000" b="1" dirty="0" err="1" smtClean="0">
                <a:latin typeface="Calibri" pitchFamily="-105" charset="0"/>
              </a:rPr>
              <a:t>agents</a:t>
            </a:r>
            <a:r>
              <a:rPr lang="es-ES_tradnl" sz="2000" b="1" dirty="0" smtClean="0">
                <a:latin typeface="Calibri" pitchFamily="-105" charset="0"/>
              </a:rPr>
              <a:t>, </a:t>
            </a:r>
            <a:r>
              <a:rPr lang="es-ES_tradnl" sz="2000" b="1" dirty="0" err="1" smtClean="0">
                <a:latin typeface="Calibri" pitchFamily="-105" charset="0"/>
              </a:rPr>
              <a:t>were</a:t>
            </a:r>
            <a:r>
              <a:rPr lang="es-ES_tradnl" sz="2000" b="1" dirty="0" smtClean="0">
                <a:latin typeface="Calibri" pitchFamily="-105" charset="0"/>
              </a:rPr>
              <a:t> </a:t>
            </a:r>
            <a:r>
              <a:rPr lang="es-ES_tradnl" sz="2000" b="1" dirty="0" err="1" smtClean="0">
                <a:latin typeface="Calibri" pitchFamily="-105" charset="0"/>
              </a:rPr>
              <a:t>significantly</a:t>
            </a:r>
            <a:r>
              <a:rPr lang="es-ES_tradnl" sz="2000" b="1" dirty="0" smtClean="0">
                <a:latin typeface="Calibri" pitchFamily="-105" charset="0"/>
              </a:rPr>
              <a:t> </a:t>
            </a:r>
            <a:r>
              <a:rPr lang="es-ES_tradnl" sz="2000" b="1" dirty="0" err="1" smtClean="0">
                <a:latin typeface="Calibri" pitchFamily="-105" charset="0"/>
              </a:rPr>
              <a:t>higher</a:t>
            </a:r>
            <a:r>
              <a:rPr lang="es-ES_tradnl" sz="2000" b="1" dirty="0" smtClean="0">
                <a:latin typeface="Calibri" pitchFamily="-105" charset="0"/>
              </a:rPr>
              <a:t> in cases </a:t>
            </a:r>
            <a:r>
              <a:rPr lang="es-ES_tradnl" sz="2000" b="1" dirty="0" err="1" smtClean="0">
                <a:latin typeface="Calibri" pitchFamily="-105" charset="0"/>
              </a:rPr>
              <a:t>than</a:t>
            </a:r>
            <a:r>
              <a:rPr lang="es-ES_tradnl" sz="2000" b="1" dirty="0" smtClean="0">
                <a:latin typeface="Calibri" pitchFamily="-105" charset="0"/>
              </a:rPr>
              <a:t> in </a:t>
            </a:r>
            <a:r>
              <a:rPr lang="es-ES_tradnl" sz="2000" b="1" dirty="0" err="1" smtClean="0">
                <a:latin typeface="Calibri" pitchFamily="-105" charset="0"/>
              </a:rPr>
              <a:t>controls</a:t>
            </a:r>
            <a:r>
              <a:rPr lang="es-ES_tradnl" sz="2000" b="1" dirty="0" smtClean="0">
                <a:latin typeface="Calibri" pitchFamily="-105" charset="0"/>
              </a:rPr>
              <a:t>.</a:t>
            </a:r>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02113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9 Imagen" descr="Fondo diapos PUBLICACIONE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8435" name="5 CuadroTexto"/>
          <p:cNvSpPr txBox="1">
            <a:spLocks noChangeArrowheads="1"/>
          </p:cNvSpPr>
          <p:nvPr/>
        </p:nvSpPr>
        <p:spPr bwMode="auto">
          <a:xfrm>
            <a:off x="684213" y="2133600"/>
            <a:ext cx="8154987" cy="1015663"/>
          </a:xfrm>
          <a:prstGeom prst="rect">
            <a:avLst/>
          </a:prstGeom>
          <a:noFill/>
          <a:ln w="9525">
            <a:noFill/>
            <a:miter lim="800000"/>
            <a:headEnd/>
            <a:tailEnd/>
          </a:ln>
        </p:spPr>
        <p:txBody>
          <a:bodyPr>
            <a:prstTxWarp prst="textNoShape">
              <a:avLst/>
            </a:prstTxWarp>
            <a:spAutoFit/>
          </a:bodyPr>
          <a:lstStyle/>
          <a:p>
            <a:pPr marL="342900" indent="-342900"/>
            <a:r>
              <a:rPr lang="es-ES_tradnl" sz="2000" b="1" dirty="0" smtClean="0">
                <a:latin typeface="Calibri" pitchFamily="-105" charset="0"/>
              </a:rPr>
              <a:t>2. Mendiola </a:t>
            </a:r>
            <a:r>
              <a:rPr lang="es-ES_tradnl" sz="2000" b="1" dirty="0">
                <a:latin typeface="Calibri" pitchFamily="-105" charset="0"/>
              </a:rPr>
              <a:t>J, Torres-Cantero AM, et al. </a:t>
            </a:r>
            <a:r>
              <a:rPr lang="es-ES_tradnl" sz="2000" b="1" dirty="0" err="1">
                <a:latin typeface="Calibri" pitchFamily="-105" charset="0"/>
              </a:rPr>
              <a:t>Food</a:t>
            </a:r>
            <a:r>
              <a:rPr lang="es-ES_tradnl" sz="2000" b="1" dirty="0">
                <a:latin typeface="Calibri" pitchFamily="-105" charset="0"/>
              </a:rPr>
              <a:t> </a:t>
            </a:r>
            <a:r>
              <a:rPr lang="es-ES_tradnl" sz="2000" b="1" dirty="0" err="1">
                <a:latin typeface="Calibri" pitchFamily="-105" charset="0"/>
              </a:rPr>
              <a:t>intake</a:t>
            </a:r>
            <a:r>
              <a:rPr lang="es-ES_tradnl" sz="2000" b="1" dirty="0">
                <a:latin typeface="Calibri" pitchFamily="-105" charset="0"/>
              </a:rPr>
              <a:t> </a:t>
            </a:r>
            <a:r>
              <a:rPr lang="es-ES_tradnl" sz="2000" b="1" dirty="0" err="1">
                <a:latin typeface="Calibri" pitchFamily="-105" charset="0"/>
              </a:rPr>
              <a:t>and</a:t>
            </a:r>
            <a:r>
              <a:rPr lang="es-ES_tradnl" sz="2000" b="1" dirty="0">
                <a:latin typeface="Calibri" pitchFamily="-105" charset="0"/>
              </a:rPr>
              <a:t> </a:t>
            </a:r>
            <a:r>
              <a:rPr lang="es-ES_tradnl" sz="2000" b="1" dirty="0" err="1">
                <a:latin typeface="Calibri" pitchFamily="-105" charset="0"/>
              </a:rPr>
              <a:t>its</a:t>
            </a:r>
            <a:r>
              <a:rPr lang="es-ES_tradnl" sz="2000" b="1" dirty="0">
                <a:latin typeface="Calibri" pitchFamily="-105" charset="0"/>
              </a:rPr>
              <a:t> </a:t>
            </a:r>
            <a:r>
              <a:rPr lang="es-ES_tradnl" sz="2000" b="1" dirty="0" err="1">
                <a:latin typeface="Calibri" pitchFamily="-105" charset="0"/>
              </a:rPr>
              <a:t>relationship</a:t>
            </a:r>
            <a:r>
              <a:rPr lang="es-ES_tradnl" sz="2000" b="1" dirty="0">
                <a:latin typeface="Calibri" pitchFamily="-105" charset="0"/>
              </a:rPr>
              <a:t> </a:t>
            </a:r>
            <a:r>
              <a:rPr lang="es-ES_tradnl" sz="2000" b="1" dirty="0" err="1">
                <a:latin typeface="Calibri" pitchFamily="-105" charset="0"/>
              </a:rPr>
              <a:t>with</a:t>
            </a:r>
            <a:r>
              <a:rPr lang="es-ES_tradnl" sz="2000" b="1" dirty="0">
                <a:latin typeface="Calibri" pitchFamily="-105" charset="0"/>
              </a:rPr>
              <a:t> semen </a:t>
            </a:r>
            <a:r>
              <a:rPr lang="es-ES_tradnl" sz="2000" b="1" dirty="0" err="1">
                <a:latin typeface="Calibri" pitchFamily="-105" charset="0"/>
              </a:rPr>
              <a:t>quality</a:t>
            </a:r>
            <a:r>
              <a:rPr lang="es-ES_tradnl" sz="2000" b="1" dirty="0">
                <a:latin typeface="Calibri" pitchFamily="-105" charset="0"/>
              </a:rPr>
              <a:t>: a case-control </a:t>
            </a:r>
            <a:r>
              <a:rPr lang="es-ES_tradnl" sz="2000" b="1" dirty="0" err="1">
                <a:latin typeface="Calibri" pitchFamily="-105" charset="0"/>
              </a:rPr>
              <a:t>study</a:t>
            </a:r>
            <a:r>
              <a:rPr lang="es-ES_tradnl" sz="2000" b="1" dirty="0">
                <a:latin typeface="Calibri" pitchFamily="-105" charset="0"/>
              </a:rPr>
              <a:t>. </a:t>
            </a:r>
            <a:r>
              <a:rPr lang="es-ES_tradnl" sz="2000" b="1" dirty="0" err="1">
                <a:latin typeface="Calibri" pitchFamily="-105" charset="0"/>
              </a:rPr>
              <a:t>Fertil</a:t>
            </a:r>
            <a:r>
              <a:rPr lang="es-ES_tradnl" sz="2000" b="1" dirty="0">
                <a:latin typeface="Calibri" pitchFamily="-105" charset="0"/>
              </a:rPr>
              <a:t> </a:t>
            </a:r>
            <a:r>
              <a:rPr lang="es-ES_tradnl" sz="2000" b="1" dirty="0" err="1">
                <a:latin typeface="Calibri" pitchFamily="-105" charset="0"/>
              </a:rPr>
              <a:t>Steril</a:t>
            </a:r>
            <a:r>
              <a:rPr lang="es-ES_tradnl" sz="2000" b="1" dirty="0">
                <a:latin typeface="Calibri" pitchFamily="-105" charset="0"/>
              </a:rPr>
              <a:t>. 2009 Mar;91(3):812-8</a:t>
            </a:r>
            <a:r>
              <a:rPr lang="es-ES_tradnl" sz="2000" b="1" dirty="0" smtClean="0">
                <a:latin typeface="Calibri" pitchFamily="-105" charset="0"/>
              </a:rPr>
              <a:t>.</a:t>
            </a:r>
          </a:p>
        </p:txBody>
      </p:sp>
      <p:sp>
        <p:nvSpPr>
          <p:cNvPr id="4" name="6 CuadroTexto"/>
          <p:cNvSpPr txBox="1"/>
          <p:nvPr/>
        </p:nvSpPr>
        <p:spPr>
          <a:xfrm>
            <a:off x="1475656" y="289215"/>
            <a:ext cx="7488832" cy="461665"/>
          </a:xfrm>
          <a:prstGeom prst="rect">
            <a:avLst/>
          </a:prstGeom>
          <a:noFill/>
        </p:spPr>
        <p:txBody>
          <a:bodyPr wrap="square" rtlCol="0">
            <a:spAutoFit/>
          </a:bodyPr>
          <a:lstStyle/>
          <a:p>
            <a:r>
              <a:rPr lang="es-ES" sz="2400" b="1" dirty="0"/>
              <a:t>EPIDEMIOLOGÍA, SALUD PÚBLICA Y SERVICIOS DE SALUD</a:t>
            </a:r>
          </a:p>
        </p:txBody>
      </p:sp>
      <p:sp>
        <p:nvSpPr>
          <p:cNvPr id="5" name="7 CuadroTexto"/>
          <p:cNvSpPr txBox="1"/>
          <p:nvPr/>
        </p:nvSpPr>
        <p:spPr>
          <a:xfrm>
            <a:off x="1475656" y="1136905"/>
            <a:ext cx="7419824" cy="400110"/>
          </a:xfrm>
          <a:prstGeom prst="rect">
            <a:avLst/>
          </a:prstGeom>
          <a:noFill/>
        </p:spPr>
        <p:txBody>
          <a:bodyPr wrap="square" rtlCol="0">
            <a:spAutoFit/>
          </a:bodyPr>
          <a:lstStyle/>
          <a:p>
            <a:r>
              <a:rPr lang="es-ES" sz="2000" b="1" dirty="0"/>
              <a:t>METODOLOGÍA DE INVESTIGACIÓN EN CIENCIAS DE LA SALUD</a:t>
            </a:r>
          </a:p>
        </p:txBody>
      </p:sp>
      <p:sp>
        <p:nvSpPr>
          <p:cNvPr id="6" name="8 CuadroTexto"/>
          <p:cNvSpPr txBox="1"/>
          <p:nvPr/>
        </p:nvSpPr>
        <p:spPr>
          <a:xfrm>
            <a:off x="1403648" y="675240"/>
            <a:ext cx="7382320" cy="461665"/>
          </a:xfrm>
          <a:prstGeom prst="rect">
            <a:avLst/>
          </a:prstGeom>
          <a:noFill/>
        </p:spPr>
        <p:txBody>
          <a:bodyPr wrap="square" rtlCol="0">
            <a:spAutoFit/>
          </a:bodyPr>
          <a:lstStyle/>
          <a:p>
            <a:r>
              <a:rPr lang="es-ES" sz="2400" b="1" dirty="0"/>
              <a:t> Salud medioambiental, estilos de vida y alimentación</a:t>
            </a:r>
          </a:p>
        </p:txBody>
      </p:sp>
      <p:sp>
        <p:nvSpPr>
          <p:cNvPr id="7" name="Rectángulo 6"/>
          <p:cNvSpPr/>
          <p:nvPr/>
        </p:nvSpPr>
        <p:spPr>
          <a:xfrm>
            <a:off x="533400" y="3352800"/>
            <a:ext cx="8610600" cy="1015663"/>
          </a:xfrm>
          <a:prstGeom prst="rect">
            <a:avLst/>
          </a:prstGeom>
        </p:spPr>
        <p:txBody>
          <a:bodyPr wrap="square">
            <a:spAutoFit/>
          </a:bodyPr>
          <a:lstStyle/>
          <a:p>
            <a:r>
              <a:rPr lang="es-ES_tradnl" sz="2000" b="1" dirty="0" err="1" smtClean="0">
                <a:latin typeface="Calibri" pitchFamily="-105" charset="0"/>
              </a:rPr>
              <a:t>Frequent</a:t>
            </a:r>
            <a:r>
              <a:rPr lang="es-ES_tradnl" sz="2000" b="1" dirty="0" smtClean="0">
                <a:latin typeface="Calibri" pitchFamily="-105" charset="0"/>
              </a:rPr>
              <a:t> </a:t>
            </a:r>
            <a:r>
              <a:rPr lang="es-ES_tradnl" sz="2000" b="1" dirty="0" err="1" smtClean="0">
                <a:latin typeface="Calibri" pitchFamily="-105" charset="0"/>
              </a:rPr>
              <a:t>intake</a:t>
            </a:r>
            <a:r>
              <a:rPr lang="es-ES_tradnl" sz="2000" b="1" dirty="0" smtClean="0">
                <a:latin typeface="Calibri" pitchFamily="-105" charset="0"/>
              </a:rPr>
              <a:t> of lipophilic </a:t>
            </a:r>
            <a:r>
              <a:rPr lang="es-ES_tradnl" sz="2000" b="1" dirty="0" err="1" smtClean="0">
                <a:latin typeface="Calibri" pitchFamily="-105" charset="0"/>
              </a:rPr>
              <a:t>foods</a:t>
            </a:r>
            <a:r>
              <a:rPr lang="es-ES_tradnl" sz="2000" b="1" dirty="0" smtClean="0">
                <a:latin typeface="Calibri" pitchFamily="-105" charset="0"/>
              </a:rPr>
              <a:t> </a:t>
            </a:r>
            <a:r>
              <a:rPr lang="es-ES_tradnl" sz="2000" b="1" dirty="0" err="1" smtClean="0">
                <a:latin typeface="Calibri" pitchFamily="-105" charset="0"/>
              </a:rPr>
              <a:t>like</a:t>
            </a:r>
            <a:r>
              <a:rPr lang="es-ES_tradnl" sz="2000" b="1" dirty="0" smtClean="0">
                <a:latin typeface="Calibri" pitchFamily="-105" charset="0"/>
              </a:rPr>
              <a:t> </a:t>
            </a:r>
            <a:r>
              <a:rPr lang="es-ES_tradnl" sz="2000" b="1" dirty="0" err="1" smtClean="0">
                <a:latin typeface="Calibri" pitchFamily="-105" charset="0"/>
              </a:rPr>
              <a:t>meat</a:t>
            </a:r>
            <a:r>
              <a:rPr lang="es-ES_tradnl" sz="2000" b="1" dirty="0" smtClean="0">
                <a:latin typeface="Calibri" pitchFamily="-105" charset="0"/>
              </a:rPr>
              <a:t> </a:t>
            </a:r>
            <a:r>
              <a:rPr lang="es-ES_tradnl" sz="2000" b="1" dirty="0" err="1" smtClean="0">
                <a:latin typeface="Calibri" pitchFamily="-105" charset="0"/>
              </a:rPr>
              <a:t>products</a:t>
            </a:r>
            <a:r>
              <a:rPr lang="es-ES_tradnl" sz="2000" b="1" dirty="0" smtClean="0">
                <a:latin typeface="Calibri" pitchFamily="-105" charset="0"/>
              </a:rPr>
              <a:t> </a:t>
            </a:r>
            <a:r>
              <a:rPr lang="es-ES_tradnl" sz="2000" b="1" dirty="0" err="1" smtClean="0">
                <a:latin typeface="Calibri" pitchFamily="-105" charset="0"/>
              </a:rPr>
              <a:t>or</a:t>
            </a:r>
            <a:r>
              <a:rPr lang="es-ES_tradnl" sz="2000" b="1" dirty="0" smtClean="0">
                <a:latin typeface="Calibri" pitchFamily="-105" charset="0"/>
              </a:rPr>
              <a:t> </a:t>
            </a:r>
            <a:r>
              <a:rPr lang="es-ES_tradnl" sz="2000" b="1" dirty="0" err="1" smtClean="0">
                <a:latin typeface="Calibri" pitchFamily="-105" charset="0"/>
              </a:rPr>
              <a:t>milk</a:t>
            </a:r>
            <a:r>
              <a:rPr lang="es-ES_tradnl" sz="2000" b="1" dirty="0" smtClean="0">
                <a:latin typeface="Calibri" pitchFamily="-105" charset="0"/>
              </a:rPr>
              <a:t> may </a:t>
            </a:r>
            <a:r>
              <a:rPr lang="es-ES_tradnl" sz="2000" b="1" dirty="0" err="1" smtClean="0">
                <a:latin typeface="Calibri" pitchFamily="-105" charset="0"/>
              </a:rPr>
              <a:t>negatively</a:t>
            </a:r>
            <a:r>
              <a:rPr lang="es-ES_tradnl" sz="2000" b="1" dirty="0" smtClean="0">
                <a:latin typeface="Calibri" pitchFamily="-105" charset="0"/>
              </a:rPr>
              <a:t> </a:t>
            </a:r>
            <a:r>
              <a:rPr lang="es-ES_tradnl" sz="2000" b="1" dirty="0" err="1" smtClean="0">
                <a:latin typeface="Calibri" pitchFamily="-105" charset="0"/>
              </a:rPr>
              <a:t>affect</a:t>
            </a:r>
            <a:r>
              <a:rPr lang="es-ES_tradnl" sz="2000" b="1" dirty="0" smtClean="0">
                <a:latin typeface="Calibri" pitchFamily="-105" charset="0"/>
              </a:rPr>
              <a:t> semen </a:t>
            </a:r>
            <a:r>
              <a:rPr lang="es-ES_tradnl" sz="2000" b="1" dirty="0" err="1" smtClean="0">
                <a:latin typeface="Calibri" pitchFamily="-105" charset="0"/>
              </a:rPr>
              <a:t>quality</a:t>
            </a:r>
            <a:r>
              <a:rPr lang="es-ES_tradnl" sz="2000" b="1" dirty="0" smtClean="0">
                <a:latin typeface="Calibri" pitchFamily="-105" charset="0"/>
              </a:rPr>
              <a:t> in </a:t>
            </a:r>
            <a:r>
              <a:rPr lang="es-ES_tradnl" sz="2000" b="1" dirty="0" err="1" smtClean="0">
                <a:latin typeface="Calibri" pitchFamily="-105" charset="0"/>
              </a:rPr>
              <a:t>humans</a:t>
            </a:r>
            <a:r>
              <a:rPr lang="es-ES_tradnl" sz="2000" b="1" dirty="0" smtClean="0">
                <a:latin typeface="Calibri" pitchFamily="-105" charset="0"/>
              </a:rPr>
              <a:t>, </a:t>
            </a:r>
            <a:r>
              <a:rPr lang="es-ES_tradnl" sz="2000" b="1" dirty="0" err="1" smtClean="0">
                <a:latin typeface="Calibri" pitchFamily="-105" charset="0"/>
              </a:rPr>
              <a:t>whereas</a:t>
            </a:r>
            <a:r>
              <a:rPr lang="es-ES_tradnl" sz="2000" b="1" dirty="0" smtClean="0">
                <a:latin typeface="Calibri" pitchFamily="-105" charset="0"/>
              </a:rPr>
              <a:t> </a:t>
            </a:r>
            <a:r>
              <a:rPr lang="es-ES_tradnl" sz="2000" b="1" dirty="0" err="1" smtClean="0">
                <a:latin typeface="Calibri" pitchFamily="-105" charset="0"/>
              </a:rPr>
              <a:t>some</a:t>
            </a:r>
            <a:r>
              <a:rPr lang="es-ES_tradnl" sz="2000" b="1" dirty="0" smtClean="0">
                <a:latin typeface="Calibri" pitchFamily="-105" charset="0"/>
              </a:rPr>
              <a:t> </a:t>
            </a:r>
            <a:r>
              <a:rPr lang="es-ES_tradnl" sz="2000" b="1" dirty="0" err="1" smtClean="0">
                <a:latin typeface="Calibri" pitchFamily="-105" charset="0"/>
              </a:rPr>
              <a:t>fruits</a:t>
            </a:r>
            <a:r>
              <a:rPr lang="es-ES_tradnl" sz="2000" b="1" dirty="0" smtClean="0">
                <a:latin typeface="Calibri" pitchFamily="-105" charset="0"/>
              </a:rPr>
              <a:t> </a:t>
            </a:r>
            <a:r>
              <a:rPr lang="es-ES_tradnl" sz="2000" b="1" dirty="0" err="1" smtClean="0">
                <a:latin typeface="Calibri" pitchFamily="-105" charset="0"/>
              </a:rPr>
              <a:t>or</a:t>
            </a:r>
            <a:r>
              <a:rPr lang="es-ES_tradnl" sz="2000" b="1" dirty="0" smtClean="0">
                <a:latin typeface="Calibri" pitchFamily="-105" charset="0"/>
              </a:rPr>
              <a:t> </a:t>
            </a:r>
            <a:r>
              <a:rPr lang="es-ES_tradnl" sz="2000" b="1" dirty="0" err="1" smtClean="0">
                <a:latin typeface="Calibri" pitchFamily="-105" charset="0"/>
              </a:rPr>
              <a:t>vegetables</a:t>
            </a:r>
            <a:r>
              <a:rPr lang="es-ES_tradnl" sz="2000" b="1" dirty="0" smtClean="0">
                <a:latin typeface="Calibri" pitchFamily="-105" charset="0"/>
              </a:rPr>
              <a:t> may </a:t>
            </a:r>
            <a:r>
              <a:rPr lang="es-ES_tradnl" sz="2000" b="1" dirty="0" err="1" smtClean="0">
                <a:latin typeface="Calibri" pitchFamily="-105" charset="0"/>
              </a:rPr>
              <a:t>maintain</a:t>
            </a:r>
            <a:r>
              <a:rPr lang="es-ES_tradnl" sz="2000" b="1" dirty="0" smtClean="0">
                <a:latin typeface="Calibri" pitchFamily="-105" charset="0"/>
              </a:rPr>
              <a:t> </a:t>
            </a:r>
            <a:r>
              <a:rPr lang="es-ES_tradnl" sz="2000" b="1" dirty="0" err="1" smtClean="0">
                <a:latin typeface="Calibri" pitchFamily="-105" charset="0"/>
              </a:rPr>
              <a:t>or</a:t>
            </a:r>
            <a:r>
              <a:rPr lang="es-ES_tradnl" sz="2000" b="1" dirty="0" smtClean="0">
                <a:latin typeface="Calibri" pitchFamily="-105" charset="0"/>
              </a:rPr>
              <a:t> </a:t>
            </a:r>
            <a:r>
              <a:rPr lang="es-ES_tradnl" sz="2000" b="1" dirty="0" err="1" smtClean="0">
                <a:latin typeface="Calibri" pitchFamily="-105" charset="0"/>
              </a:rPr>
              <a:t>improve</a:t>
            </a:r>
            <a:r>
              <a:rPr lang="es-ES_tradnl" sz="2000" b="1" dirty="0" smtClean="0">
                <a:latin typeface="Calibri" pitchFamily="-105" charset="0"/>
              </a:rPr>
              <a:t> semen </a:t>
            </a:r>
            <a:r>
              <a:rPr lang="es-ES_tradnl" sz="2000" b="1" dirty="0" err="1" smtClean="0">
                <a:latin typeface="Calibri" pitchFamily="-105" charset="0"/>
              </a:rPr>
              <a:t>quality</a:t>
            </a:r>
            <a:endParaRPr lang="en-US" sz="2000" dirty="0"/>
          </a:p>
        </p:txBody>
      </p:sp>
      <p:pic>
        <p:nvPicPr>
          <p:cNvPr id="8" name="Imagen 7"/>
          <p:cNvPicPr>
            <a:picLocks noChangeAspect="1"/>
          </p:cNvPicPr>
          <p:nvPr/>
        </p:nvPicPr>
        <p:blipFill>
          <a:blip r:embed="rId3"/>
          <a:stretch>
            <a:fillRect/>
          </a:stretch>
        </p:blipFill>
        <p:spPr>
          <a:xfrm>
            <a:off x="381000" y="4692224"/>
            <a:ext cx="7575550" cy="155617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87506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9 Imagen" descr="Fondo diapos PUBLICACIONE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8435" name="5 CuadroTexto"/>
          <p:cNvSpPr txBox="1">
            <a:spLocks noChangeArrowheads="1"/>
          </p:cNvSpPr>
          <p:nvPr/>
        </p:nvSpPr>
        <p:spPr bwMode="auto">
          <a:xfrm>
            <a:off x="684213" y="2133600"/>
            <a:ext cx="8154987" cy="1015663"/>
          </a:xfrm>
          <a:prstGeom prst="rect">
            <a:avLst/>
          </a:prstGeom>
          <a:noFill/>
          <a:ln w="9525">
            <a:noFill/>
            <a:miter lim="800000"/>
            <a:headEnd/>
            <a:tailEnd/>
          </a:ln>
        </p:spPr>
        <p:txBody>
          <a:bodyPr>
            <a:prstTxWarp prst="textNoShape">
              <a:avLst/>
            </a:prstTxWarp>
            <a:spAutoFit/>
          </a:bodyPr>
          <a:lstStyle/>
          <a:p>
            <a:pPr marL="342900" indent="-342900"/>
            <a:r>
              <a:rPr lang="es-ES_tradnl" sz="2000" b="1" dirty="0" smtClean="0">
                <a:latin typeface="Calibri" pitchFamily="-105" charset="0"/>
              </a:rPr>
              <a:t>3. Mendiola </a:t>
            </a:r>
            <a:r>
              <a:rPr lang="es-ES_tradnl" sz="2000" b="1" dirty="0">
                <a:latin typeface="Calibri" pitchFamily="-105" charset="0"/>
              </a:rPr>
              <a:t>J,… Torres-Cantero AM, et al. </a:t>
            </a:r>
            <a:r>
              <a:rPr lang="es-ES_tradnl" sz="2000" b="1" dirty="0" err="1">
                <a:latin typeface="Calibri" pitchFamily="-105" charset="0"/>
              </a:rPr>
              <a:t>Sperm</a:t>
            </a:r>
            <a:r>
              <a:rPr lang="es-ES_tradnl" sz="2000" b="1" dirty="0">
                <a:latin typeface="Calibri" pitchFamily="-105" charset="0"/>
              </a:rPr>
              <a:t> </a:t>
            </a:r>
            <a:r>
              <a:rPr lang="es-ES_tradnl" sz="2000" b="1" dirty="0" err="1">
                <a:latin typeface="Calibri" pitchFamily="-105" charset="0"/>
              </a:rPr>
              <a:t>counts</a:t>
            </a:r>
            <a:r>
              <a:rPr lang="es-ES_tradnl" sz="2000" b="1" dirty="0">
                <a:latin typeface="Calibri" pitchFamily="-105" charset="0"/>
              </a:rPr>
              <a:t> may </a:t>
            </a:r>
            <a:r>
              <a:rPr lang="es-ES_tradnl" sz="2000" b="1" dirty="0" err="1">
                <a:latin typeface="Calibri" pitchFamily="-105" charset="0"/>
              </a:rPr>
              <a:t>have</a:t>
            </a:r>
            <a:r>
              <a:rPr lang="es-ES_tradnl" sz="2000" b="1" dirty="0">
                <a:latin typeface="Calibri" pitchFamily="-105" charset="0"/>
              </a:rPr>
              <a:t> </a:t>
            </a:r>
            <a:r>
              <a:rPr lang="es-ES_tradnl" sz="2000" b="1" dirty="0" err="1">
                <a:latin typeface="Calibri" pitchFamily="-105" charset="0"/>
              </a:rPr>
              <a:t>declined</a:t>
            </a:r>
            <a:r>
              <a:rPr lang="es-ES_tradnl" sz="2000" b="1" dirty="0">
                <a:latin typeface="Calibri" pitchFamily="-105" charset="0"/>
              </a:rPr>
              <a:t> in </a:t>
            </a:r>
            <a:r>
              <a:rPr lang="es-ES_tradnl" sz="2000" b="1" dirty="0" err="1">
                <a:latin typeface="Calibri" pitchFamily="-105" charset="0"/>
              </a:rPr>
              <a:t>young</a:t>
            </a:r>
            <a:r>
              <a:rPr lang="es-ES_tradnl" sz="2000" b="1" dirty="0">
                <a:latin typeface="Calibri" pitchFamily="-105" charset="0"/>
              </a:rPr>
              <a:t> </a:t>
            </a:r>
            <a:r>
              <a:rPr lang="es-ES_tradnl" sz="2000" b="1" dirty="0" err="1">
                <a:latin typeface="Calibri" pitchFamily="-105" charset="0"/>
              </a:rPr>
              <a:t>university</a:t>
            </a:r>
            <a:r>
              <a:rPr lang="es-ES_tradnl" sz="2000" b="1" dirty="0">
                <a:latin typeface="Calibri" pitchFamily="-105" charset="0"/>
              </a:rPr>
              <a:t> </a:t>
            </a:r>
            <a:r>
              <a:rPr lang="es-ES_tradnl" sz="2000" b="1" dirty="0" err="1">
                <a:latin typeface="Calibri" pitchFamily="-105" charset="0"/>
              </a:rPr>
              <a:t>students</a:t>
            </a:r>
            <a:r>
              <a:rPr lang="es-ES_tradnl" sz="2000" b="1" dirty="0">
                <a:latin typeface="Calibri" pitchFamily="-105" charset="0"/>
              </a:rPr>
              <a:t> in </a:t>
            </a:r>
            <a:r>
              <a:rPr lang="es-ES_tradnl" sz="2000" b="1" dirty="0" err="1">
                <a:latin typeface="Calibri" pitchFamily="-105" charset="0"/>
              </a:rPr>
              <a:t>Southern</a:t>
            </a:r>
            <a:r>
              <a:rPr lang="es-ES_tradnl" sz="2000" b="1" dirty="0">
                <a:latin typeface="Calibri" pitchFamily="-105" charset="0"/>
              </a:rPr>
              <a:t> </a:t>
            </a:r>
            <a:r>
              <a:rPr lang="es-ES_tradnl" sz="2000" b="1" dirty="0" err="1">
                <a:latin typeface="Calibri" pitchFamily="-105" charset="0"/>
              </a:rPr>
              <a:t>Spain</a:t>
            </a:r>
            <a:r>
              <a:rPr lang="es-ES_tradnl" sz="2000" b="1" dirty="0">
                <a:latin typeface="Calibri" pitchFamily="-105" charset="0"/>
              </a:rPr>
              <a:t>. Andrology. 2013 May;1(3):408-13</a:t>
            </a:r>
            <a:endParaRPr lang="es-ES" sz="2000" b="1" dirty="0">
              <a:latin typeface="Calibri" pitchFamily="-105" charset="0"/>
            </a:endParaRPr>
          </a:p>
        </p:txBody>
      </p:sp>
      <p:sp>
        <p:nvSpPr>
          <p:cNvPr id="4" name="6 CuadroTexto"/>
          <p:cNvSpPr txBox="1"/>
          <p:nvPr/>
        </p:nvSpPr>
        <p:spPr>
          <a:xfrm>
            <a:off x="1475656" y="289215"/>
            <a:ext cx="7488832" cy="461665"/>
          </a:xfrm>
          <a:prstGeom prst="rect">
            <a:avLst/>
          </a:prstGeom>
          <a:noFill/>
        </p:spPr>
        <p:txBody>
          <a:bodyPr wrap="square" rtlCol="0">
            <a:spAutoFit/>
          </a:bodyPr>
          <a:lstStyle/>
          <a:p>
            <a:r>
              <a:rPr lang="es-ES" sz="2400" b="1" dirty="0"/>
              <a:t>EPIDEMIOLOGÍA, SALUD PÚBLICA Y SERVICIOS DE SALUD</a:t>
            </a:r>
          </a:p>
        </p:txBody>
      </p:sp>
      <p:sp>
        <p:nvSpPr>
          <p:cNvPr id="5" name="7 CuadroTexto"/>
          <p:cNvSpPr txBox="1"/>
          <p:nvPr/>
        </p:nvSpPr>
        <p:spPr>
          <a:xfrm>
            <a:off x="1475656" y="1136905"/>
            <a:ext cx="7419824" cy="400110"/>
          </a:xfrm>
          <a:prstGeom prst="rect">
            <a:avLst/>
          </a:prstGeom>
          <a:noFill/>
        </p:spPr>
        <p:txBody>
          <a:bodyPr wrap="square" rtlCol="0">
            <a:spAutoFit/>
          </a:bodyPr>
          <a:lstStyle/>
          <a:p>
            <a:r>
              <a:rPr lang="es-ES" sz="2000" b="1" dirty="0"/>
              <a:t>METODOLOGÍA DE INVESTIGACIÓN EN CIENCIAS DE LA SALUD</a:t>
            </a:r>
          </a:p>
        </p:txBody>
      </p:sp>
      <p:sp>
        <p:nvSpPr>
          <p:cNvPr id="6" name="8 CuadroTexto"/>
          <p:cNvSpPr txBox="1"/>
          <p:nvPr/>
        </p:nvSpPr>
        <p:spPr>
          <a:xfrm>
            <a:off x="1403648" y="675240"/>
            <a:ext cx="7382320" cy="461665"/>
          </a:xfrm>
          <a:prstGeom prst="rect">
            <a:avLst/>
          </a:prstGeom>
          <a:noFill/>
        </p:spPr>
        <p:txBody>
          <a:bodyPr wrap="square" rtlCol="0">
            <a:spAutoFit/>
          </a:bodyPr>
          <a:lstStyle/>
          <a:p>
            <a:r>
              <a:rPr lang="es-ES" sz="2400" b="1" dirty="0"/>
              <a:t> Salud medioambiental, estilos de vida y alimentación</a:t>
            </a:r>
          </a:p>
        </p:txBody>
      </p:sp>
      <p:sp>
        <p:nvSpPr>
          <p:cNvPr id="7" name="Rectángulo 6"/>
          <p:cNvSpPr/>
          <p:nvPr/>
        </p:nvSpPr>
        <p:spPr>
          <a:xfrm>
            <a:off x="533400" y="3200400"/>
            <a:ext cx="8610600" cy="1015663"/>
          </a:xfrm>
          <a:prstGeom prst="rect">
            <a:avLst/>
          </a:prstGeom>
        </p:spPr>
        <p:txBody>
          <a:bodyPr wrap="square">
            <a:spAutoFit/>
          </a:bodyPr>
          <a:lstStyle/>
          <a:p>
            <a:r>
              <a:rPr lang="es-ES_tradnl" sz="2000" b="1" dirty="0" err="1" smtClean="0">
                <a:latin typeface="Calibri" pitchFamily="-105" charset="0"/>
              </a:rPr>
              <a:t>Our</a:t>
            </a:r>
            <a:r>
              <a:rPr lang="es-ES_tradnl" sz="2000" b="1" dirty="0" smtClean="0">
                <a:latin typeface="Calibri" pitchFamily="-105" charset="0"/>
              </a:rPr>
              <a:t> </a:t>
            </a:r>
            <a:r>
              <a:rPr lang="es-ES_tradnl" sz="2000" b="1" dirty="0" err="1" smtClean="0">
                <a:latin typeface="Calibri" pitchFamily="-105" charset="0"/>
              </a:rPr>
              <a:t>study</a:t>
            </a:r>
            <a:r>
              <a:rPr lang="es-ES_tradnl" sz="2000" b="1" dirty="0" smtClean="0">
                <a:latin typeface="Calibri" pitchFamily="-105" charset="0"/>
              </a:rPr>
              <a:t> </a:t>
            </a:r>
            <a:r>
              <a:rPr lang="es-ES_tradnl" sz="2000" b="1" dirty="0" err="1" smtClean="0">
                <a:latin typeface="Calibri" pitchFamily="-105" charset="0"/>
              </a:rPr>
              <a:t>suggests</a:t>
            </a:r>
            <a:r>
              <a:rPr lang="es-ES_tradnl" sz="2000" b="1" dirty="0" smtClean="0">
                <a:latin typeface="Calibri" pitchFamily="-105" charset="0"/>
              </a:rPr>
              <a:t> </a:t>
            </a:r>
            <a:r>
              <a:rPr lang="es-ES_tradnl" sz="2000" b="1" dirty="0" err="1" smtClean="0">
                <a:latin typeface="Calibri" pitchFamily="-105" charset="0"/>
              </a:rPr>
              <a:t>that</a:t>
            </a:r>
            <a:r>
              <a:rPr lang="es-ES_tradnl" sz="2000" b="1" dirty="0" smtClean="0">
                <a:latin typeface="Calibri" pitchFamily="-105" charset="0"/>
              </a:rPr>
              <a:t> total </a:t>
            </a:r>
            <a:r>
              <a:rPr lang="es-ES_tradnl" sz="2000" b="1" dirty="0" err="1" smtClean="0">
                <a:latin typeface="Calibri" pitchFamily="-105" charset="0"/>
              </a:rPr>
              <a:t>sperm</a:t>
            </a:r>
            <a:r>
              <a:rPr lang="es-ES_tradnl" sz="2000" b="1" dirty="0" smtClean="0">
                <a:latin typeface="Calibri" pitchFamily="-105" charset="0"/>
              </a:rPr>
              <a:t> </a:t>
            </a:r>
            <a:r>
              <a:rPr lang="es-ES_tradnl" sz="2000" b="1" dirty="0" err="1" smtClean="0">
                <a:latin typeface="Calibri" pitchFamily="-105" charset="0"/>
              </a:rPr>
              <a:t>count</a:t>
            </a:r>
            <a:r>
              <a:rPr lang="es-ES_tradnl" sz="2000" b="1" dirty="0" smtClean="0">
                <a:latin typeface="Calibri" pitchFamily="-105" charset="0"/>
              </a:rPr>
              <a:t> </a:t>
            </a:r>
            <a:r>
              <a:rPr lang="es-ES_tradnl" sz="2000" b="1" dirty="0" err="1" smtClean="0">
                <a:latin typeface="Calibri" pitchFamily="-105" charset="0"/>
              </a:rPr>
              <a:t>and</a:t>
            </a:r>
            <a:r>
              <a:rPr lang="es-ES_tradnl" sz="2000" b="1" dirty="0" smtClean="0">
                <a:latin typeface="Calibri" pitchFamily="-105" charset="0"/>
              </a:rPr>
              <a:t> </a:t>
            </a:r>
            <a:r>
              <a:rPr lang="es-ES_tradnl" sz="2000" b="1" dirty="0" err="1" smtClean="0">
                <a:latin typeface="Calibri" pitchFamily="-105" charset="0"/>
              </a:rPr>
              <a:t>sperm</a:t>
            </a:r>
            <a:r>
              <a:rPr lang="es-ES_tradnl" sz="2000" b="1" dirty="0" smtClean="0">
                <a:latin typeface="Calibri" pitchFamily="-105" charset="0"/>
              </a:rPr>
              <a:t> </a:t>
            </a:r>
            <a:r>
              <a:rPr lang="es-ES_tradnl" sz="2000" b="1" dirty="0" err="1" smtClean="0">
                <a:latin typeface="Calibri" pitchFamily="-105" charset="0"/>
              </a:rPr>
              <a:t>concentration</a:t>
            </a:r>
            <a:r>
              <a:rPr lang="es-ES_tradnl" sz="2000" b="1" dirty="0" smtClean="0">
                <a:latin typeface="Calibri" pitchFamily="-105" charset="0"/>
              </a:rPr>
              <a:t> may </a:t>
            </a:r>
            <a:r>
              <a:rPr lang="es-ES_tradnl" sz="2000" b="1" dirty="0" err="1" smtClean="0">
                <a:latin typeface="Calibri" pitchFamily="-105" charset="0"/>
              </a:rPr>
              <a:t>have</a:t>
            </a:r>
            <a:r>
              <a:rPr lang="es-ES_tradnl" sz="2000" b="1" dirty="0" smtClean="0">
                <a:latin typeface="Calibri" pitchFamily="-105" charset="0"/>
              </a:rPr>
              <a:t> </a:t>
            </a:r>
            <a:r>
              <a:rPr lang="es-ES_tradnl" sz="2000" b="1" dirty="0" err="1" smtClean="0">
                <a:latin typeface="Calibri" pitchFamily="-105" charset="0"/>
              </a:rPr>
              <a:t>declined</a:t>
            </a:r>
            <a:r>
              <a:rPr lang="es-ES_tradnl" sz="2000" b="1" dirty="0" smtClean="0">
                <a:latin typeface="Calibri" pitchFamily="-105" charset="0"/>
              </a:rPr>
              <a:t> in </a:t>
            </a:r>
            <a:r>
              <a:rPr lang="es-ES_tradnl" sz="2000" b="1" dirty="0" err="1" smtClean="0">
                <a:latin typeface="Calibri" pitchFamily="-105" charset="0"/>
              </a:rPr>
              <a:t>young</a:t>
            </a:r>
            <a:r>
              <a:rPr lang="es-ES_tradnl" sz="2000" b="1" dirty="0" smtClean="0">
                <a:latin typeface="Calibri" pitchFamily="-105" charset="0"/>
              </a:rPr>
              <a:t> </a:t>
            </a:r>
            <a:r>
              <a:rPr lang="es-ES_tradnl" sz="2000" b="1" dirty="0" err="1" smtClean="0">
                <a:latin typeface="Calibri" pitchFamily="-105" charset="0"/>
              </a:rPr>
              <a:t>Spanish</a:t>
            </a:r>
            <a:r>
              <a:rPr lang="es-ES_tradnl" sz="2000" b="1" dirty="0" smtClean="0">
                <a:latin typeface="Calibri" pitchFamily="-105" charset="0"/>
              </a:rPr>
              <a:t> </a:t>
            </a:r>
            <a:r>
              <a:rPr lang="es-ES_tradnl" sz="2000" b="1" dirty="0" err="1" smtClean="0">
                <a:latin typeface="Calibri" pitchFamily="-105" charset="0"/>
              </a:rPr>
              <a:t>men</a:t>
            </a:r>
            <a:r>
              <a:rPr lang="es-ES_tradnl" sz="2000" b="1" dirty="0" smtClean="0">
                <a:latin typeface="Calibri" pitchFamily="-105" charset="0"/>
              </a:rPr>
              <a:t> </a:t>
            </a:r>
            <a:r>
              <a:rPr lang="es-ES_tradnl" sz="2000" b="1" dirty="0" err="1" smtClean="0">
                <a:latin typeface="Calibri" pitchFamily="-105" charset="0"/>
              </a:rPr>
              <a:t>over</a:t>
            </a:r>
            <a:r>
              <a:rPr lang="es-ES_tradnl" sz="2000" b="1" dirty="0" smtClean="0">
                <a:latin typeface="Calibri" pitchFamily="-105" charset="0"/>
              </a:rPr>
              <a:t> </a:t>
            </a:r>
            <a:r>
              <a:rPr lang="es-ES_tradnl" sz="2000" b="1" dirty="0" err="1" smtClean="0">
                <a:latin typeface="Calibri" pitchFamily="-105" charset="0"/>
              </a:rPr>
              <a:t>the</a:t>
            </a:r>
            <a:r>
              <a:rPr lang="es-ES_tradnl" sz="2000" b="1" dirty="0" smtClean="0">
                <a:latin typeface="Calibri" pitchFamily="-105" charset="0"/>
              </a:rPr>
              <a:t> </a:t>
            </a:r>
            <a:r>
              <a:rPr lang="es-ES_tradnl" sz="2000" b="1" dirty="0" err="1" smtClean="0">
                <a:latin typeface="Calibri" pitchFamily="-105" charset="0"/>
              </a:rPr>
              <a:t>last</a:t>
            </a:r>
            <a:r>
              <a:rPr lang="es-ES_tradnl" sz="2000" b="1" dirty="0" smtClean="0">
                <a:latin typeface="Calibri" pitchFamily="-105" charset="0"/>
              </a:rPr>
              <a:t> </a:t>
            </a:r>
            <a:r>
              <a:rPr lang="es-ES_tradnl" sz="2000" b="1" dirty="0" err="1" smtClean="0">
                <a:latin typeface="Calibri" pitchFamily="-105" charset="0"/>
              </a:rPr>
              <a:t>decade</a:t>
            </a:r>
            <a:r>
              <a:rPr lang="es-ES_tradnl" sz="2000" b="1" dirty="0" smtClean="0">
                <a:latin typeface="Calibri" pitchFamily="-105" charset="0"/>
              </a:rPr>
              <a:t> Median </a:t>
            </a:r>
            <a:r>
              <a:rPr lang="es-ES_tradnl" sz="2000" b="1" dirty="0" err="1" smtClean="0">
                <a:latin typeface="Calibri" pitchFamily="-105" charset="0"/>
              </a:rPr>
              <a:t>Almeria</a:t>
            </a:r>
            <a:r>
              <a:rPr lang="es-ES_tradnl" sz="2000" b="1" dirty="0" smtClean="0">
                <a:latin typeface="Calibri" pitchFamily="-105" charset="0"/>
              </a:rPr>
              <a:t> (51 </a:t>
            </a:r>
            <a:r>
              <a:rPr lang="es-ES_tradnl" sz="2000" b="1" dirty="0" err="1" smtClean="0">
                <a:latin typeface="Calibri" pitchFamily="-105" charset="0"/>
              </a:rPr>
              <a:t>mill</a:t>
            </a:r>
            <a:r>
              <a:rPr lang="es-ES_tradnl" sz="2000" b="1" dirty="0" smtClean="0">
                <a:latin typeface="Calibri" pitchFamily="-105" charset="0"/>
              </a:rPr>
              <a:t>/ml) </a:t>
            </a:r>
            <a:r>
              <a:rPr lang="es-ES_tradnl" sz="2000" b="1" dirty="0" err="1" smtClean="0">
                <a:latin typeface="Calibri" pitchFamily="-105" charset="0"/>
              </a:rPr>
              <a:t>vs</a:t>
            </a:r>
            <a:r>
              <a:rPr lang="es-ES_tradnl" sz="2000" b="1" dirty="0" smtClean="0">
                <a:latin typeface="Calibri" pitchFamily="-105" charset="0"/>
              </a:rPr>
              <a:t> Murcia (44. </a:t>
            </a:r>
            <a:r>
              <a:rPr lang="es-ES_tradnl" sz="2000" b="1" dirty="0" err="1" smtClean="0">
                <a:latin typeface="Calibri" pitchFamily="-105" charset="0"/>
              </a:rPr>
              <a:t>mill</a:t>
            </a:r>
            <a:r>
              <a:rPr lang="es-ES_tradnl" sz="2000" b="1" dirty="0" smtClean="0">
                <a:latin typeface="Calibri" pitchFamily="-105" charset="0"/>
              </a:rPr>
              <a:t>/ml)</a:t>
            </a:r>
            <a:endParaRPr lang="en-US" sz="2000" dirty="0"/>
          </a:p>
        </p:txBody>
      </p:sp>
      <p:pic>
        <p:nvPicPr>
          <p:cNvPr id="8" name="Imagen 7"/>
          <p:cNvPicPr>
            <a:picLocks noChangeAspect="1"/>
          </p:cNvPicPr>
          <p:nvPr/>
        </p:nvPicPr>
        <p:blipFill>
          <a:blip r:embed="rId3"/>
          <a:stretch>
            <a:fillRect/>
          </a:stretch>
        </p:blipFill>
        <p:spPr>
          <a:xfrm>
            <a:off x="3657600" y="4153183"/>
            <a:ext cx="5073650" cy="201901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88133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8" name="9 Imagen" descr="Fondo diapos PUBLICACIONE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9459" name="5 CuadroTexto"/>
          <p:cNvSpPr txBox="1">
            <a:spLocks noChangeArrowheads="1"/>
          </p:cNvSpPr>
          <p:nvPr/>
        </p:nvSpPr>
        <p:spPr bwMode="auto">
          <a:xfrm>
            <a:off x="684213" y="2133600"/>
            <a:ext cx="7848600" cy="1015663"/>
          </a:xfrm>
          <a:prstGeom prst="rect">
            <a:avLst/>
          </a:prstGeom>
          <a:noFill/>
          <a:ln w="9525">
            <a:noFill/>
            <a:miter lim="800000"/>
            <a:headEnd/>
            <a:tailEnd/>
          </a:ln>
        </p:spPr>
        <p:txBody>
          <a:bodyPr>
            <a:prstTxWarp prst="textNoShape">
              <a:avLst/>
            </a:prstTxWarp>
            <a:spAutoFit/>
          </a:bodyPr>
          <a:lstStyle/>
          <a:p>
            <a:pPr marL="342900" indent="-342900"/>
            <a:r>
              <a:rPr lang="es-ES_tradnl" sz="2000" b="1" dirty="0">
                <a:latin typeface="Calibri" pitchFamily="-105" charset="0"/>
              </a:rPr>
              <a:t>4. Mínguez-Alarcón L,… Torres-Cantero AM. </a:t>
            </a:r>
            <a:r>
              <a:rPr lang="es-ES_tradnl" sz="2000" b="1" dirty="0" err="1">
                <a:latin typeface="Calibri" pitchFamily="-105" charset="0"/>
              </a:rPr>
              <a:t>Dietary</a:t>
            </a:r>
            <a:r>
              <a:rPr lang="es-ES_tradnl" sz="2000" b="1" dirty="0">
                <a:latin typeface="Calibri" pitchFamily="-105" charset="0"/>
              </a:rPr>
              <a:t> </a:t>
            </a:r>
            <a:r>
              <a:rPr lang="es-ES_tradnl" sz="2000" b="1" dirty="0" err="1">
                <a:latin typeface="Calibri" pitchFamily="-105" charset="0"/>
              </a:rPr>
              <a:t>intake</a:t>
            </a:r>
            <a:r>
              <a:rPr lang="es-ES_tradnl" sz="2000" b="1" dirty="0">
                <a:latin typeface="Calibri" pitchFamily="-105" charset="0"/>
              </a:rPr>
              <a:t> of </a:t>
            </a:r>
            <a:r>
              <a:rPr lang="es-ES_tradnl" sz="2000" b="1" dirty="0" err="1">
                <a:latin typeface="Calibri" pitchFamily="-105" charset="0"/>
              </a:rPr>
              <a:t>antioxidant</a:t>
            </a:r>
            <a:r>
              <a:rPr lang="es-ES_tradnl" sz="2000" b="1" dirty="0">
                <a:latin typeface="Calibri" pitchFamily="-105" charset="0"/>
              </a:rPr>
              <a:t> </a:t>
            </a:r>
            <a:r>
              <a:rPr lang="es-ES_tradnl" sz="2000" b="1" dirty="0" err="1">
                <a:latin typeface="Calibri" pitchFamily="-105" charset="0"/>
              </a:rPr>
              <a:t>nutrients</a:t>
            </a:r>
            <a:r>
              <a:rPr lang="es-ES_tradnl" sz="2000" b="1" dirty="0">
                <a:latin typeface="Calibri" pitchFamily="-105" charset="0"/>
              </a:rPr>
              <a:t> </a:t>
            </a:r>
            <a:r>
              <a:rPr lang="es-ES_tradnl" sz="2000" b="1" dirty="0" err="1">
                <a:latin typeface="Calibri" pitchFamily="-105" charset="0"/>
              </a:rPr>
              <a:t>is</a:t>
            </a:r>
            <a:r>
              <a:rPr lang="es-ES_tradnl" sz="2000" b="1" dirty="0">
                <a:latin typeface="Calibri" pitchFamily="-105" charset="0"/>
              </a:rPr>
              <a:t> </a:t>
            </a:r>
            <a:r>
              <a:rPr lang="es-ES_tradnl" sz="2000" b="1" dirty="0" err="1">
                <a:latin typeface="Calibri" pitchFamily="-105" charset="0"/>
              </a:rPr>
              <a:t>associated</a:t>
            </a:r>
            <a:r>
              <a:rPr lang="es-ES_tradnl" sz="2000" b="1" dirty="0">
                <a:latin typeface="Calibri" pitchFamily="-105" charset="0"/>
              </a:rPr>
              <a:t> </a:t>
            </a:r>
            <a:r>
              <a:rPr lang="es-ES_tradnl" sz="2000" b="1" dirty="0" err="1">
                <a:latin typeface="Calibri" pitchFamily="-105" charset="0"/>
              </a:rPr>
              <a:t>with</a:t>
            </a:r>
            <a:r>
              <a:rPr lang="es-ES_tradnl" sz="2000" b="1" dirty="0">
                <a:latin typeface="Calibri" pitchFamily="-105" charset="0"/>
              </a:rPr>
              <a:t> semen </a:t>
            </a:r>
            <a:r>
              <a:rPr lang="es-ES_tradnl" sz="2000" b="1" dirty="0" err="1">
                <a:latin typeface="Calibri" pitchFamily="-105" charset="0"/>
              </a:rPr>
              <a:t>quality</a:t>
            </a:r>
            <a:r>
              <a:rPr lang="es-ES_tradnl" sz="2000" b="1" dirty="0">
                <a:latin typeface="Calibri" pitchFamily="-105" charset="0"/>
              </a:rPr>
              <a:t> in </a:t>
            </a:r>
            <a:r>
              <a:rPr lang="es-ES_tradnl" sz="2000" b="1" dirty="0" err="1">
                <a:latin typeface="Calibri" pitchFamily="-105" charset="0"/>
              </a:rPr>
              <a:t>young</a:t>
            </a:r>
            <a:r>
              <a:rPr lang="es-ES_tradnl" sz="2000" b="1" dirty="0">
                <a:latin typeface="Calibri" pitchFamily="-105" charset="0"/>
              </a:rPr>
              <a:t> </a:t>
            </a:r>
            <a:r>
              <a:rPr lang="es-ES_tradnl" sz="2000" b="1" dirty="0" err="1">
                <a:latin typeface="Calibri" pitchFamily="-105" charset="0"/>
              </a:rPr>
              <a:t>university</a:t>
            </a:r>
            <a:r>
              <a:rPr lang="es-ES_tradnl" sz="2000" b="1" dirty="0">
                <a:latin typeface="Calibri" pitchFamily="-105" charset="0"/>
              </a:rPr>
              <a:t> </a:t>
            </a:r>
            <a:r>
              <a:rPr lang="es-ES_tradnl" sz="2000" b="1" dirty="0" err="1">
                <a:latin typeface="Calibri" pitchFamily="-105" charset="0"/>
              </a:rPr>
              <a:t>students</a:t>
            </a:r>
            <a:r>
              <a:rPr lang="es-ES_tradnl" sz="2000" b="1" dirty="0">
                <a:latin typeface="Calibri" pitchFamily="-105" charset="0"/>
              </a:rPr>
              <a:t>. </a:t>
            </a:r>
            <a:r>
              <a:rPr lang="es-ES_tradnl" sz="2000" b="1" dirty="0" err="1">
                <a:latin typeface="Calibri" pitchFamily="-105" charset="0"/>
              </a:rPr>
              <a:t>Hum</a:t>
            </a:r>
            <a:r>
              <a:rPr lang="es-ES_tradnl" sz="2000" b="1" dirty="0">
                <a:latin typeface="Calibri" pitchFamily="-105" charset="0"/>
              </a:rPr>
              <a:t> </a:t>
            </a:r>
            <a:r>
              <a:rPr lang="es-ES_tradnl" sz="2000" b="1" dirty="0" err="1">
                <a:latin typeface="Calibri" pitchFamily="-105" charset="0"/>
              </a:rPr>
              <a:t>Repr</a:t>
            </a:r>
            <a:r>
              <a:rPr lang="es-ES_tradnl" sz="2000" b="1" dirty="0">
                <a:latin typeface="Calibri" pitchFamily="-105" charset="0"/>
              </a:rPr>
              <a:t>. 2012;27:2807-14</a:t>
            </a:r>
            <a:r>
              <a:rPr lang="es-ES_tradnl" sz="2000" b="1" dirty="0" smtClean="0">
                <a:latin typeface="Calibri" pitchFamily="-105" charset="0"/>
              </a:rPr>
              <a:t>.</a:t>
            </a:r>
            <a:endParaRPr lang="es-ES_tradnl" sz="2000" b="1" dirty="0">
              <a:latin typeface="Calibri" pitchFamily="-105" charset="0"/>
            </a:endParaRPr>
          </a:p>
        </p:txBody>
      </p:sp>
      <p:sp>
        <p:nvSpPr>
          <p:cNvPr id="4" name="6 CuadroTexto"/>
          <p:cNvSpPr txBox="1"/>
          <p:nvPr/>
        </p:nvSpPr>
        <p:spPr>
          <a:xfrm>
            <a:off x="1475656" y="289215"/>
            <a:ext cx="7488832" cy="461665"/>
          </a:xfrm>
          <a:prstGeom prst="rect">
            <a:avLst/>
          </a:prstGeom>
          <a:noFill/>
        </p:spPr>
        <p:txBody>
          <a:bodyPr wrap="square" rtlCol="0">
            <a:spAutoFit/>
          </a:bodyPr>
          <a:lstStyle/>
          <a:p>
            <a:r>
              <a:rPr lang="es-ES" sz="2400" b="1" dirty="0"/>
              <a:t>EPIDEMIOLOGÍA, SALUD PÚBLICA Y SERVICIOS DE SALUD</a:t>
            </a:r>
          </a:p>
        </p:txBody>
      </p:sp>
      <p:sp>
        <p:nvSpPr>
          <p:cNvPr id="5" name="7 CuadroTexto"/>
          <p:cNvSpPr txBox="1"/>
          <p:nvPr/>
        </p:nvSpPr>
        <p:spPr>
          <a:xfrm>
            <a:off x="1475656" y="1136905"/>
            <a:ext cx="7419824" cy="400110"/>
          </a:xfrm>
          <a:prstGeom prst="rect">
            <a:avLst/>
          </a:prstGeom>
          <a:noFill/>
        </p:spPr>
        <p:txBody>
          <a:bodyPr wrap="square" rtlCol="0">
            <a:spAutoFit/>
          </a:bodyPr>
          <a:lstStyle/>
          <a:p>
            <a:r>
              <a:rPr lang="es-ES" sz="2000" b="1" dirty="0"/>
              <a:t>METODOLOGÍA DE INVESTIGACIÓN EN CIENCIAS DE LA SALUD</a:t>
            </a:r>
          </a:p>
        </p:txBody>
      </p:sp>
      <p:sp>
        <p:nvSpPr>
          <p:cNvPr id="6" name="8 CuadroTexto"/>
          <p:cNvSpPr txBox="1"/>
          <p:nvPr/>
        </p:nvSpPr>
        <p:spPr>
          <a:xfrm>
            <a:off x="1403648" y="675240"/>
            <a:ext cx="7382320" cy="461665"/>
          </a:xfrm>
          <a:prstGeom prst="rect">
            <a:avLst/>
          </a:prstGeom>
          <a:noFill/>
        </p:spPr>
        <p:txBody>
          <a:bodyPr wrap="square" rtlCol="0">
            <a:spAutoFit/>
          </a:bodyPr>
          <a:lstStyle/>
          <a:p>
            <a:r>
              <a:rPr lang="es-ES" sz="2400" b="1" dirty="0"/>
              <a:t> Salud medioambiental, estilos de vida y alimentación</a:t>
            </a:r>
          </a:p>
        </p:txBody>
      </p:sp>
      <p:sp>
        <p:nvSpPr>
          <p:cNvPr id="7" name="Rectángulo 6"/>
          <p:cNvSpPr/>
          <p:nvPr/>
        </p:nvSpPr>
        <p:spPr>
          <a:xfrm>
            <a:off x="533400" y="3276600"/>
            <a:ext cx="8610600" cy="1323439"/>
          </a:xfrm>
          <a:prstGeom prst="rect">
            <a:avLst/>
          </a:prstGeom>
        </p:spPr>
        <p:txBody>
          <a:bodyPr wrap="square">
            <a:spAutoFit/>
          </a:bodyPr>
          <a:lstStyle/>
          <a:p>
            <a:r>
              <a:rPr lang="es-ES_tradnl" sz="2000" b="1" dirty="0" smtClean="0">
                <a:latin typeface="Calibri" pitchFamily="-105" charset="0"/>
              </a:rPr>
              <a:t>A positive </a:t>
            </a:r>
            <a:r>
              <a:rPr lang="es-ES_tradnl" sz="2000" b="1" dirty="0" err="1" smtClean="0">
                <a:latin typeface="Calibri" pitchFamily="-105" charset="0"/>
              </a:rPr>
              <a:t>association</a:t>
            </a:r>
            <a:r>
              <a:rPr lang="es-ES_tradnl" sz="2000" b="1" dirty="0" smtClean="0">
                <a:latin typeface="Calibri" pitchFamily="-105" charset="0"/>
              </a:rPr>
              <a:t> </a:t>
            </a:r>
            <a:r>
              <a:rPr lang="es-ES_tradnl" sz="2000" b="1" dirty="0" err="1" smtClean="0">
                <a:latin typeface="Calibri" pitchFamily="-105" charset="0"/>
              </a:rPr>
              <a:t>between</a:t>
            </a:r>
            <a:r>
              <a:rPr lang="es-ES_tradnl" sz="2000" b="1" dirty="0" smtClean="0">
                <a:latin typeface="Calibri" pitchFamily="-105" charset="0"/>
              </a:rPr>
              <a:t> </a:t>
            </a:r>
            <a:r>
              <a:rPr lang="es-ES_tradnl" sz="2000" b="1" dirty="0" err="1" smtClean="0">
                <a:latin typeface="Calibri" pitchFamily="-105" charset="0"/>
              </a:rPr>
              <a:t>dietary</a:t>
            </a:r>
            <a:r>
              <a:rPr lang="es-ES_tradnl" sz="2000" b="1" dirty="0" smtClean="0">
                <a:latin typeface="Calibri" pitchFamily="-105" charset="0"/>
              </a:rPr>
              <a:t> </a:t>
            </a:r>
            <a:r>
              <a:rPr lang="es-ES_tradnl" sz="2000" b="1" dirty="0" err="1" smtClean="0">
                <a:latin typeface="Calibri" pitchFamily="-105" charset="0"/>
              </a:rPr>
              <a:t>intakes</a:t>
            </a:r>
            <a:r>
              <a:rPr lang="es-ES_tradnl" sz="2000" b="1" dirty="0" smtClean="0">
                <a:latin typeface="Calibri" pitchFamily="-105" charset="0"/>
              </a:rPr>
              <a:t> of cryptoxanthin (</a:t>
            </a:r>
            <a:r>
              <a:rPr lang="es-ES_tradnl" sz="2000" b="1" dirty="0" err="1" smtClean="0">
                <a:latin typeface="Calibri" pitchFamily="-105" charset="0"/>
              </a:rPr>
              <a:t>Ptrend</a:t>
            </a:r>
            <a:r>
              <a:rPr lang="es-ES_tradnl" sz="2000" b="1" dirty="0" smtClean="0">
                <a:latin typeface="Calibri" pitchFamily="-105" charset="0"/>
              </a:rPr>
              <a:t>=0.03), </a:t>
            </a:r>
            <a:r>
              <a:rPr lang="es-ES_tradnl" sz="2000" b="1" dirty="0" err="1" smtClean="0">
                <a:latin typeface="Calibri" pitchFamily="-105" charset="0"/>
              </a:rPr>
              <a:t>vitamin</a:t>
            </a:r>
            <a:r>
              <a:rPr lang="es-ES_tradnl" sz="2000" b="1" dirty="0" smtClean="0">
                <a:latin typeface="Calibri" pitchFamily="-105" charset="0"/>
              </a:rPr>
              <a:t> C (</a:t>
            </a:r>
            <a:r>
              <a:rPr lang="es-ES_tradnl" sz="2000" b="1" dirty="0" err="1" smtClean="0">
                <a:latin typeface="Calibri" pitchFamily="-105" charset="0"/>
              </a:rPr>
              <a:t>Ptrend</a:t>
            </a:r>
            <a:r>
              <a:rPr lang="es-ES_tradnl" sz="2000" b="1" dirty="0" smtClean="0">
                <a:latin typeface="Calibri" pitchFamily="-105" charset="0"/>
              </a:rPr>
              <a:t>=0.04), lycopene (</a:t>
            </a:r>
            <a:r>
              <a:rPr lang="es-ES_tradnl" sz="2000" b="1" dirty="0" err="1" smtClean="0">
                <a:latin typeface="Calibri" pitchFamily="-105" charset="0"/>
              </a:rPr>
              <a:t>Ptrend</a:t>
            </a:r>
            <a:r>
              <a:rPr lang="es-ES_tradnl" sz="2000" b="1" dirty="0" smtClean="0">
                <a:latin typeface="Calibri" pitchFamily="-105" charset="0"/>
              </a:rPr>
              <a:t>=0.03) </a:t>
            </a:r>
            <a:r>
              <a:rPr lang="es-ES_tradnl" sz="2000" b="1" dirty="0" err="1" smtClean="0">
                <a:latin typeface="Calibri" pitchFamily="-105" charset="0"/>
              </a:rPr>
              <a:t>and</a:t>
            </a:r>
            <a:r>
              <a:rPr lang="es-ES_tradnl" sz="2000" b="1" dirty="0" smtClean="0">
                <a:latin typeface="Calibri" pitchFamily="-105" charset="0"/>
              </a:rPr>
              <a:t> </a:t>
            </a:r>
            <a:r>
              <a:rPr lang="es-ES_tradnl" sz="2000" b="1" dirty="0" err="1" smtClean="0">
                <a:latin typeface="Calibri" pitchFamily="-105" charset="0"/>
              </a:rPr>
              <a:t>b</a:t>
            </a:r>
            <a:r>
              <a:rPr lang="es-ES_tradnl" sz="2000" b="1" dirty="0" smtClean="0">
                <a:latin typeface="Calibri" pitchFamily="-105" charset="0"/>
              </a:rPr>
              <a:t>-</a:t>
            </a:r>
            <a:r>
              <a:rPr lang="es-ES_tradnl" sz="2000" b="1" dirty="0" err="1" smtClean="0">
                <a:latin typeface="Calibri" pitchFamily="-105" charset="0"/>
              </a:rPr>
              <a:t>carotene</a:t>
            </a:r>
            <a:r>
              <a:rPr lang="es-ES_tradnl" sz="2000" b="1" dirty="0" smtClean="0">
                <a:latin typeface="Calibri" pitchFamily="-105" charset="0"/>
              </a:rPr>
              <a:t> (</a:t>
            </a:r>
            <a:r>
              <a:rPr lang="es-ES_tradnl" sz="2000" b="1" dirty="0" err="1" smtClean="0">
                <a:latin typeface="Calibri" pitchFamily="-105" charset="0"/>
              </a:rPr>
              <a:t>Ptrend</a:t>
            </a:r>
            <a:r>
              <a:rPr lang="es-ES_tradnl" sz="2000" b="1" dirty="0" smtClean="0">
                <a:latin typeface="Calibri" pitchFamily="-105" charset="0"/>
              </a:rPr>
              <a:t>=0.04) </a:t>
            </a:r>
            <a:r>
              <a:rPr lang="es-ES_tradnl" sz="2000" b="1" dirty="0" err="1" smtClean="0">
                <a:latin typeface="Calibri" pitchFamily="-105" charset="0"/>
              </a:rPr>
              <a:t>and</a:t>
            </a:r>
            <a:r>
              <a:rPr lang="es-ES_tradnl" sz="2000" b="1" dirty="0" smtClean="0">
                <a:latin typeface="Calibri" pitchFamily="-105" charset="0"/>
              </a:rPr>
              <a:t> total motile </a:t>
            </a:r>
            <a:r>
              <a:rPr lang="es-ES_tradnl" sz="2000" b="1" dirty="0" err="1" smtClean="0">
                <a:latin typeface="Calibri" pitchFamily="-105" charset="0"/>
              </a:rPr>
              <a:t>sperm</a:t>
            </a:r>
            <a:r>
              <a:rPr lang="es-ES_tradnl" sz="2000" b="1" dirty="0" smtClean="0">
                <a:latin typeface="Calibri" pitchFamily="-105" charset="0"/>
              </a:rPr>
              <a:t> </a:t>
            </a:r>
            <a:r>
              <a:rPr lang="es-ES_tradnl" sz="2000" b="1" dirty="0" err="1" smtClean="0">
                <a:latin typeface="Calibri" pitchFamily="-105" charset="0"/>
              </a:rPr>
              <a:t>count</a:t>
            </a:r>
            <a:r>
              <a:rPr lang="es-ES_tradnl" sz="2000" b="1" dirty="0" smtClean="0">
                <a:latin typeface="Calibri" pitchFamily="-105" charset="0"/>
              </a:rPr>
              <a:t>. </a:t>
            </a:r>
            <a:r>
              <a:rPr lang="es-ES_tradnl" sz="2000" b="1" dirty="0" err="1" smtClean="0">
                <a:latin typeface="Calibri" pitchFamily="-105" charset="0"/>
              </a:rPr>
              <a:t>Some</a:t>
            </a:r>
            <a:r>
              <a:rPr lang="es-ES_tradnl" sz="2000" b="1" dirty="0" smtClean="0">
                <a:latin typeface="Calibri" pitchFamily="-105" charset="0"/>
              </a:rPr>
              <a:t> </a:t>
            </a:r>
            <a:r>
              <a:rPr lang="es-ES_tradnl" sz="2000" b="1" dirty="0" err="1" smtClean="0">
                <a:latin typeface="Calibri" pitchFamily="-105" charset="0"/>
              </a:rPr>
              <a:t>sperm</a:t>
            </a:r>
            <a:r>
              <a:rPr lang="es-ES_tradnl" sz="2000" b="1" dirty="0" smtClean="0">
                <a:latin typeface="Calibri" pitchFamily="-105" charset="0"/>
              </a:rPr>
              <a:t> </a:t>
            </a:r>
            <a:r>
              <a:rPr lang="es-ES_tradnl" sz="2000" b="1" dirty="0" err="1" smtClean="0">
                <a:latin typeface="Calibri" pitchFamily="-105" charset="0"/>
              </a:rPr>
              <a:t>parameters</a:t>
            </a:r>
            <a:r>
              <a:rPr lang="es-ES_tradnl" sz="2000" b="1" dirty="0" smtClean="0">
                <a:latin typeface="Calibri" pitchFamily="-105" charset="0"/>
              </a:rPr>
              <a:t> are </a:t>
            </a:r>
            <a:r>
              <a:rPr lang="es-ES_tradnl" sz="2000" b="1" dirty="0" err="1" smtClean="0">
                <a:latin typeface="Calibri" pitchFamily="-105" charset="0"/>
              </a:rPr>
              <a:t>sensitive</a:t>
            </a:r>
            <a:r>
              <a:rPr lang="es-ES_tradnl" sz="2000" b="1" dirty="0" smtClean="0">
                <a:latin typeface="Calibri" pitchFamily="-105" charset="0"/>
              </a:rPr>
              <a:t> </a:t>
            </a:r>
            <a:r>
              <a:rPr lang="es-ES_tradnl" sz="2000" b="1" dirty="0" err="1" smtClean="0">
                <a:latin typeface="Calibri" pitchFamily="-105" charset="0"/>
              </a:rPr>
              <a:t>to</a:t>
            </a:r>
            <a:r>
              <a:rPr lang="es-ES_tradnl" sz="2000" b="1" dirty="0" smtClean="0">
                <a:latin typeface="Calibri" pitchFamily="-105" charset="0"/>
              </a:rPr>
              <a:t> </a:t>
            </a:r>
            <a:r>
              <a:rPr lang="es-ES_tradnl" sz="2000" b="1" dirty="0" err="1" smtClean="0">
                <a:latin typeface="Calibri" pitchFamily="-105" charset="0"/>
              </a:rPr>
              <a:t>dietary</a:t>
            </a:r>
            <a:r>
              <a:rPr lang="es-ES_tradnl" sz="2000" b="1" dirty="0" smtClean="0">
                <a:latin typeface="Calibri" pitchFamily="-105" charset="0"/>
              </a:rPr>
              <a:t> </a:t>
            </a:r>
            <a:r>
              <a:rPr lang="es-ES_tradnl" sz="2000" b="1" dirty="0" err="1" smtClean="0">
                <a:latin typeface="Calibri" pitchFamily="-105" charset="0"/>
              </a:rPr>
              <a:t>intake</a:t>
            </a:r>
            <a:r>
              <a:rPr lang="es-ES_tradnl" sz="2000" b="1" dirty="0" smtClean="0">
                <a:latin typeface="Calibri" pitchFamily="-105" charset="0"/>
              </a:rPr>
              <a:t> of </a:t>
            </a:r>
            <a:r>
              <a:rPr lang="es-ES_tradnl" sz="2000" b="1" dirty="0" err="1" smtClean="0">
                <a:latin typeface="Calibri" pitchFamily="-105" charset="0"/>
              </a:rPr>
              <a:t>antioxidant</a:t>
            </a:r>
            <a:r>
              <a:rPr lang="es-ES_tradnl" sz="2000" b="1" dirty="0" smtClean="0">
                <a:latin typeface="Calibri" pitchFamily="-105" charset="0"/>
              </a:rPr>
              <a:t> </a:t>
            </a:r>
            <a:r>
              <a:rPr lang="es-ES_tradnl" sz="2000" b="1" dirty="0" err="1" smtClean="0">
                <a:latin typeface="Calibri" pitchFamily="-105" charset="0"/>
              </a:rPr>
              <a:t>nutrients</a:t>
            </a:r>
            <a:r>
              <a:rPr lang="es-ES_tradnl" sz="2000" b="1" dirty="0" smtClean="0">
                <a:latin typeface="Calibri" pitchFamily="-105" charset="0"/>
              </a:rPr>
              <a:t>.</a:t>
            </a:r>
            <a:endParaRPr lang="en-US" sz="2000" dirty="0"/>
          </a:p>
        </p:txBody>
      </p:sp>
      <p:pic>
        <p:nvPicPr>
          <p:cNvPr id="8" name="Imagen 7"/>
          <p:cNvPicPr>
            <a:picLocks noChangeAspect="1"/>
          </p:cNvPicPr>
          <p:nvPr/>
        </p:nvPicPr>
        <p:blipFill>
          <a:blip r:embed="rId3"/>
          <a:stretch>
            <a:fillRect/>
          </a:stretch>
        </p:blipFill>
        <p:spPr>
          <a:xfrm>
            <a:off x="2870200" y="4650368"/>
            <a:ext cx="5969000" cy="167423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0185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9 Imagen" descr="Fondo diapos PUBLICACIONE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483" name="5 CuadroTexto"/>
          <p:cNvSpPr txBox="1">
            <a:spLocks noChangeArrowheads="1"/>
          </p:cNvSpPr>
          <p:nvPr/>
        </p:nvSpPr>
        <p:spPr bwMode="auto">
          <a:xfrm>
            <a:off x="684213" y="2057400"/>
            <a:ext cx="7848600" cy="1015663"/>
          </a:xfrm>
          <a:prstGeom prst="rect">
            <a:avLst/>
          </a:prstGeom>
          <a:noFill/>
          <a:ln w="9525">
            <a:noFill/>
            <a:miter lim="800000"/>
            <a:headEnd/>
            <a:tailEnd/>
          </a:ln>
        </p:spPr>
        <p:txBody>
          <a:bodyPr>
            <a:prstTxWarp prst="textNoShape">
              <a:avLst/>
            </a:prstTxWarp>
            <a:spAutoFit/>
          </a:bodyPr>
          <a:lstStyle/>
          <a:p>
            <a:pPr marL="342900" indent="-342900"/>
            <a:r>
              <a:rPr lang="es-ES_tradnl" sz="2000" b="1" dirty="0">
                <a:latin typeface="Calibri" pitchFamily="-105" charset="0"/>
              </a:rPr>
              <a:t>5</a:t>
            </a:r>
            <a:r>
              <a:rPr lang="es-ES_tradnl" sz="2000" b="1" dirty="0" smtClean="0">
                <a:latin typeface="Calibri" pitchFamily="-105" charset="0"/>
              </a:rPr>
              <a:t>. </a:t>
            </a:r>
            <a:r>
              <a:rPr lang="es-ES_tradnl" sz="2000" b="1" dirty="0">
                <a:latin typeface="Calibri" pitchFamily="-105" charset="0"/>
              </a:rPr>
              <a:t>Cutillas-</a:t>
            </a:r>
            <a:r>
              <a:rPr lang="es-ES_tradnl" sz="2000" b="1" dirty="0" err="1">
                <a:latin typeface="Calibri" pitchFamily="-105" charset="0"/>
              </a:rPr>
              <a:t>Tolín</a:t>
            </a:r>
            <a:r>
              <a:rPr lang="es-ES_tradnl" sz="2000" b="1" dirty="0">
                <a:latin typeface="Calibri" pitchFamily="-105" charset="0"/>
              </a:rPr>
              <a:t> A,… Torres-Cantero AM, </a:t>
            </a:r>
            <a:r>
              <a:rPr lang="es-ES_tradnl" sz="2000" b="1" dirty="0" err="1">
                <a:latin typeface="Calibri" pitchFamily="-105" charset="0"/>
              </a:rPr>
              <a:t>Mediterranean</a:t>
            </a:r>
            <a:r>
              <a:rPr lang="es-ES_tradnl" sz="2000" b="1" dirty="0">
                <a:latin typeface="Calibri" pitchFamily="-105" charset="0"/>
              </a:rPr>
              <a:t> </a:t>
            </a:r>
            <a:r>
              <a:rPr lang="es-ES_tradnl" sz="2000" b="1" dirty="0" err="1">
                <a:latin typeface="Calibri" pitchFamily="-105" charset="0"/>
              </a:rPr>
              <a:t>and</a:t>
            </a:r>
            <a:r>
              <a:rPr lang="es-ES_tradnl" sz="2000" b="1" dirty="0">
                <a:latin typeface="Calibri" pitchFamily="-105" charset="0"/>
              </a:rPr>
              <a:t> western </a:t>
            </a:r>
            <a:r>
              <a:rPr lang="es-ES_tradnl" sz="2000" b="1" dirty="0" err="1">
                <a:latin typeface="Calibri" pitchFamily="-105" charset="0"/>
              </a:rPr>
              <a:t>dietary</a:t>
            </a:r>
            <a:r>
              <a:rPr lang="es-ES_tradnl" sz="2000" b="1" dirty="0">
                <a:latin typeface="Calibri" pitchFamily="-105" charset="0"/>
              </a:rPr>
              <a:t> </a:t>
            </a:r>
            <a:r>
              <a:rPr lang="es-ES_tradnl" sz="2000" b="1" dirty="0" err="1">
                <a:latin typeface="Calibri" pitchFamily="-105" charset="0"/>
              </a:rPr>
              <a:t>patterns</a:t>
            </a:r>
            <a:r>
              <a:rPr lang="es-ES_tradnl" sz="2000" b="1" dirty="0">
                <a:latin typeface="Calibri" pitchFamily="-105" charset="0"/>
              </a:rPr>
              <a:t> are </a:t>
            </a:r>
            <a:r>
              <a:rPr lang="es-ES_tradnl" sz="2000" b="1" dirty="0" err="1">
                <a:latin typeface="Calibri" pitchFamily="-105" charset="0"/>
              </a:rPr>
              <a:t>related</a:t>
            </a:r>
            <a:r>
              <a:rPr lang="es-ES_tradnl" sz="2000" b="1" dirty="0">
                <a:latin typeface="Calibri" pitchFamily="-105" charset="0"/>
              </a:rPr>
              <a:t> </a:t>
            </a:r>
            <a:r>
              <a:rPr lang="es-ES_tradnl" sz="2000" b="1" dirty="0" err="1">
                <a:latin typeface="Calibri" pitchFamily="-105" charset="0"/>
              </a:rPr>
              <a:t>to</a:t>
            </a:r>
            <a:r>
              <a:rPr lang="es-ES_tradnl" sz="2000" b="1" dirty="0">
                <a:latin typeface="Calibri" pitchFamily="-105" charset="0"/>
              </a:rPr>
              <a:t> </a:t>
            </a:r>
            <a:r>
              <a:rPr lang="es-ES_tradnl" sz="2000" b="1" dirty="0" err="1">
                <a:latin typeface="Calibri" pitchFamily="-105" charset="0"/>
              </a:rPr>
              <a:t>markers</a:t>
            </a:r>
            <a:r>
              <a:rPr lang="es-ES_tradnl" sz="2000" b="1" dirty="0">
                <a:latin typeface="Calibri" pitchFamily="-105" charset="0"/>
              </a:rPr>
              <a:t> of testicular </a:t>
            </a:r>
            <a:r>
              <a:rPr lang="es-ES_tradnl" sz="2000" b="1" dirty="0" err="1">
                <a:latin typeface="Calibri" pitchFamily="-105" charset="0"/>
              </a:rPr>
              <a:t>function</a:t>
            </a:r>
            <a:r>
              <a:rPr lang="es-ES_tradnl" sz="2000" b="1" dirty="0">
                <a:latin typeface="Calibri" pitchFamily="-105" charset="0"/>
              </a:rPr>
              <a:t> </a:t>
            </a:r>
            <a:r>
              <a:rPr lang="es-ES_tradnl" sz="2000" b="1" dirty="0" err="1">
                <a:latin typeface="Calibri" pitchFamily="-105" charset="0"/>
              </a:rPr>
              <a:t>among</a:t>
            </a:r>
            <a:r>
              <a:rPr lang="es-ES_tradnl" sz="2000" b="1" dirty="0">
                <a:latin typeface="Calibri" pitchFamily="-105" charset="0"/>
              </a:rPr>
              <a:t> </a:t>
            </a:r>
            <a:r>
              <a:rPr lang="es-ES_tradnl" sz="2000" b="1" dirty="0" err="1">
                <a:latin typeface="Calibri" pitchFamily="-105" charset="0"/>
              </a:rPr>
              <a:t>healthy</a:t>
            </a:r>
            <a:r>
              <a:rPr lang="es-ES_tradnl" sz="2000" b="1" dirty="0">
                <a:latin typeface="Calibri" pitchFamily="-105" charset="0"/>
              </a:rPr>
              <a:t> </a:t>
            </a:r>
            <a:r>
              <a:rPr lang="es-ES_tradnl" sz="2000" b="1" dirty="0" err="1">
                <a:latin typeface="Calibri" pitchFamily="-105" charset="0"/>
              </a:rPr>
              <a:t>men</a:t>
            </a:r>
            <a:r>
              <a:rPr lang="es-ES_tradnl" sz="2000" b="1" dirty="0">
                <a:latin typeface="Calibri" pitchFamily="-105" charset="0"/>
              </a:rPr>
              <a:t>. </a:t>
            </a:r>
            <a:r>
              <a:rPr lang="es-ES_tradnl" sz="2000" b="1" dirty="0" err="1">
                <a:latin typeface="Calibri" pitchFamily="-105" charset="0"/>
              </a:rPr>
              <a:t>Hum</a:t>
            </a:r>
            <a:r>
              <a:rPr lang="es-ES_tradnl" sz="2000" b="1" dirty="0">
                <a:latin typeface="Calibri" pitchFamily="-105" charset="0"/>
              </a:rPr>
              <a:t> </a:t>
            </a:r>
            <a:r>
              <a:rPr lang="es-ES_tradnl" sz="2000" b="1" dirty="0" err="1">
                <a:latin typeface="Calibri" pitchFamily="-105" charset="0"/>
              </a:rPr>
              <a:t>Reprod</a:t>
            </a:r>
            <a:r>
              <a:rPr lang="es-ES_tradnl" sz="2000" b="1" dirty="0">
                <a:latin typeface="Calibri" pitchFamily="-105" charset="0"/>
              </a:rPr>
              <a:t>. 2015 </a:t>
            </a:r>
            <a:r>
              <a:rPr lang="es-ES_tradnl" sz="2000" b="1" dirty="0" err="1">
                <a:latin typeface="Calibri" pitchFamily="-105" charset="0"/>
              </a:rPr>
              <a:t>Dec</a:t>
            </a:r>
            <a:r>
              <a:rPr lang="es-ES_tradnl" sz="2000" b="1" dirty="0">
                <a:latin typeface="Calibri" pitchFamily="-105" charset="0"/>
              </a:rPr>
              <a:t>;30(12):2945-55</a:t>
            </a:r>
            <a:r>
              <a:rPr lang="es-ES_tradnl" sz="2000" b="1" dirty="0" smtClean="0">
                <a:latin typeface="Calibri" pitchFamily="-105" charset="0"/>
              </a:rPr>
              <a:t>.</a:t>
            </a:r>
            <a:endParaRPr lang="es-ES" sz="2000" b="1" dirty="0">
              <a:latin typeface="Calibri" pitchFamily="-105" charset="0"/>
            </a:endParaRPr>
          </a:p>
        </p:txBody>
      </p:sp>
      <p:sp>
        <p:nvSpPr>
          <p:cNvPr id="4" name="6 CuadroTexto"/>
          <p:cNvSpPr txBox="1"/>
          <p:nvPr/>
        </p:nvSpPr>
        <p:spPr>
          <a:xfrm>
            <a:off x="1475656" y="289215"/>
            <a:ext cx="7488832" cy="461665"/>
          </a:xfrm>
          <a:prstGeom prst="rect">
            <a:avLst/>
          </a:prstGeom>
          <a:noFill/>
        </p:spPr>
        <p:txBody>
          <a:bodyPr wrap="square" rtlCol="0">
            <a:spAutoFit/>
          </a:bodyPr>
          <a:lstStyle/>
          <a:p>
            <a:r>
              <a:rPr lang="es-ES" sz="2400" b="1" dirty="0"/>
              <a:t>EPIDEMIOLOGÍA, SALUD PÚBLICA Y SERVICIOS DE SALUD</a:t>
            </a:r>
          </a:p>
        </p:txBody>
      </p:sp>
      <p:sp>
        <p:nvSpPr>
          <p:cNvPr id="5" name="7 CuadroTexto"/>
          <p:cNvSpPr txBox="1"/>
          <p:nvPr/>
        </p:nvSpPr>
        <p:spPr>
          <a:xfrm>
            <a:off x="1475656" y="1136905"/>
            <a:ext cx="7419824" cy="400110"/>
          </a:xfrm>
          <a:prstGeom prst="rect">
            <a:avLst/>
          </a:prstGeom>
          <a:noFill/>
        </p:spPr>
        <p:txBody>
          <a:bodyPr wrap="square" rtlCol="0">
            <a:spAutoFit/>
          </a:bodyPr>
          <a:lstStyle/>
          <a:p>
            <a:r>
              <a:rPr lang="es-ES" sz="2000" b="1" dirty="0"/>
              <a:t>METODOLOGÍA DE INVESTIGACIÓN EN CIENCIAS DE LA SALUD</a:t>
            </a:r>
          </a:p>
        </p:txBody>
      </p:sp>
      <p:sp>
        <p:nvSpPr>
          <p:cNvPr id="6" name="8 CuadroTexto"/>
          <p:cNvSpPr txBox="1"/>
          <p:nvPr/>
        </p:nvSpPr>
        <p:spPr>
          <a:xfrm>
            <a:off x="1403648" y="675240"/>
            <a:ext cx="7382320" cy="461665"/>
          </a:xfrm>
          <a:prstGeom prst="rect">
            <a:avLst/>
          </a:prstGeom>
          <a:noFill/>
        </p:spPr>
        <p:txBody>
          <a:bodyPr wrap="square" rtlCol="0">
            <a:spAutoFit/>
          </a:bodyPr>
          <a:lstStyle/>
          <a:p>
            <a:r>
              <a:rPr lang="es-ES" sz="2400" b="1" dirty="0"/>
              <a:t> Salud medioambiental, estilos de vida y alimentación</a:t>
            </a:r>
          </a:p>
        </p:txBody>
      </p:sp>
      <p:sp>
        <p:nvSpPr>
          <p:cNvPr id="7" name="Rectángulo 6"/>
          <p:cNvSpPr/>
          <p:nvPr/>
        </p:nvSpPr>
        <p:spPr>
          <a:xfrm>
            <a:off x="533400" y="3200400"/>
            <a:ext cx="8610600" cy="1015663"/>
          </a:xfrm>
          <a:prstGeom prst="rect">
            <a:avLst/>
          </a:prstGeom>
        </p:spPr>
        <p:txBody>
          <a:bodyPr wrap="square">
            <a:spAutoFit/>
          </a:bodyPr>
          <a:lstStyle/>
          <a:p>
            <a:r>
              <a:rPr lang="es-ES_tradnl" sz="2000" b="1" dirty="0" err="1" smtClean="0">
                <a:latin typeface="Calibri" pitchFamily="-105" charset="0"/>
              </a:rPr>
              <a:t>The</a:t>
            </a:r>
            <a:r>
              <a:rPr lang="es-ES_tradnl" sz="2000" b="1" dirty="0" smtClean="0">
                <a:latin typeface="Calibri" pitchFamily="-105" charset="0"/>
              </a:rPr>
              <a:t> </a:t>
            </a:r>
            <a:r>
              <a:rPr lang="es-ES_tradnl" sz="2000" b="1" dirty="0" err="1" smtClean="0">
                <a:latin typeface="Calibri" pitchFamily="-105" charset="0"/>
              </a:rPr>
              <a:t>Mediterranean</a:t>
            </a:r>
            <a:r>
              <a:rPr lang="es-ES_tradnl" sz="2000" b="1" dirty="0" smtClean="0">
                <a:latin typeface="Calibri" pitchFamily="-105" charset="0"/>
              </a:rPr>
              <a:t> </a:t>
            </a:r>
            <a:r>
              <a:rPr lang="es-ES_tradnl" sz="2000" b="1" dirty="0" err="1" smtClean="0">
                <a:latin typeface="Calibri" pitchFamily="-105" charset="0"/>
              </a:rPr>
              <a:t>patternwas</a:t>
            </a:r>
            <a:r>
              <a:rPr lang="es-ES_tradnl" sz="2000" b="1" dirty="0" smtClean="0">
                <a:latin typeface="Calibri" pitchFamily="-105" charset="0"/>
              </a:rPr>
              <a:t> </a:t>
            </a:r>
            <a:r>
              <a:rPr lang="es-ES_tradnl" sz="2000" b="1" dirty="0" err="1" smtClean="0">
                <a:latin typeface="Calibri" pitchFamily="-105" charset="0"/>
              </a:rPr>
              <a:t>positively</a:t>
            </a:r>
            <a:r>
              <a:rPr lang="es-ES_tradnl" sz="2000" b="1" dirty="0" smtClean="0">
                <a:latin typeface="Calibri" pitchFamily="-105" charset="0"/>
              </a:rPr>
              <a:t> </a:t>
            </a:r>
            <a:r>
              <a:rPr lang="es-ES_tradnl" sz="2000" b="1" dirty="0" err="1" smtClean="0">
                <a:latin typeface="Calibri" pitchFamily="-105" charset="0"/>
              </a:rPr>
              <a:t>associated</a:t>
            </a:r>
            <a:r>
              <a:rPr lang="es-ES_tradnl" sz="2000" b="1" dirty="0" smtClean="0">
                <a:latin typeface="Calibri" pitchFamily="-105" charset="0"/>
              </a:rPr>
              <a:t> </a:t>
            </a:r>
            <a:r>
              <a:rPr lang="es-ES_tradnl" sz="2000" b="1" dirty="0" err="1" smtClean="0">
                <a:latin typeface="Calibri" pitchFamily="-105" charset="0"/>
              </a:rPr>
              <a:t>with</a:t>
            </a:r>
            <a:r>
              <a:rPr lang="es-ES_tradnl" sz="2000" b="1" dirty="0" smtClean="0">
                <a:latin typeface="Calibri" pitchFamily="-105" charset="0"/>
              </a:rPr>
              <a:t> total </a:t>
            </a:r>
            <a:r>
              <a:rPr lang="es-ES_tradnl" sz="2000" b="1" dirty="0" err="1" smtClean="0">
                <a:latin typeface="Calibri" pitchFamily="-105" charset="0"/>
              </a:rPr>
              <a:t>sperm</a:t>
            </a:r>
            <a:r>
              <a:rPr lang="es-ES_tradnl" sz="2000" b="1" dirty="0" smtClean="0">
                <a:latin typeface="Calibri" pitchFamily="-105" charset="0"/>
              </a:rPr>
              <a:t> </a:t>
            </a:r>
            <a:r>
              <a:rPr lang="es-ES_tradnl" sz="2000" b="1" dirty="0" err="1" smtClean="0">
                <a:latin typeface="Calibri" pitchFamily="-105" charset="0"/>
              </a:rPr>
              <a:t>count</a:t>
            </a:r>
            <a:r>
              <a:rPr lang="es-ES_tradnl" sz="2000" b="1" dirty="0" smtClean="0">
                <a:latin typeface="Calibri" pitchFamily="-105" charset="0"/>
              </a:rPr>
              <a:t> (P, </a:t>
            </a:r>
            <a:r>
              <a:rPr lang="es-ES_tradnl" sz="2000" b="1" dirty="0" err="1" smtClean="0">
                <a:latin typeface="Calibri" pitchFamily="-105" charset="0"/>
              </a:rPr>
              <a:t>trend</a:t>
            </a:r>
            <a:r>
              <a:rPr lang="es-ES_tradnl" sz="2000" b="1" dirty="0" smtClean="0">
                <a:latin typeface="Calibri" pitchFamily="-105" charset="0"/>
              </a:rPr>
              <a:t> = 0.04). </a:t>
            </a:r>
            <a:r>
              <a:rPr lang="es-ES_tradnl" sz="2000" b="1" dirty="0" err="1" smtClean="0">
                <a:latin typeface="Calibri" pitchFamily="-105" charset="0"/>
              </a:rPr>
              <a:t>Traditional</a:t>
            </a:r>
            <a:r>
              <a:rPr lang="es-ES_tradnl" sz="2000" b="1" dirty="0" smtClean="0">
                <a:latin typeface="Calibri" pitchFamily="-105" charset="0"/>
              </a:rPr>
              <a:t> </a:t>
            </a:r>
            <a:r>
              <a:rPr lang="es-ES_tradnl" sz="2000" b="1" dirty="0" err="1" smtClean="0">
                <a:latin typeface="Calibri" pitchFamily="-105" charset="0"/>
              </a:rPr>
              <a:t>Mediterranean</a:t>
            </a:r>
            <a:r>
              <a:rPr lang="es-ES_tradnl" sz="2000" b="1" dirty="0" smtClean="0">
                <a:latin typeface="Calibri" pitchFamily="-105" charset="0"/>
              </a:rPr>
              <a:t> </a:t>
            </a:r>
            <a:r>
              <a:rPr lang="es-ES_tradnl" sz="2000" b="1" dirty="0" err="1" smtClean="0">
                <a:latin typeface="Calibri" pitchFamily="-105" charset="0"/>
              </a:rPr>
              <a:t>diets</a:t>
            </a:r>
            <a:r>
              <a:rPr lang="es-ES_tradnl" sz="2000" b="1" dirty="0" smtClean="0">
                <a:latin typeface="Calibri" pitchFamily="-105" charset="0"/>
              </a:rPr>
              <a:t> may </a:t>
            </a:r>
            <a:r>
              <a:rPr lang="es-ES_tradnl" sz="2000" b="1" dirty="0" err="1" smtClean="0">
                <a:latin typeface="Calibri" pitchFamily="-105" charset="0"/>
              </a:rPr>
              <a:t>have</a:t>
            </a:r>
            <a:r>
              <a:rPr lang="es-ES_tradnl" sz="2000" b="1" dirty="0" smtClean="0">
                <a:latin typeface="Calibri" pitchFamily="-105" charset="0"/>
              </a:rPr>
              <a:t> a positive </a:t>
            </a:r>
            <a:r>
              <a:rPr lang="es-ES_tradnl" sz="2000" b="1" dirty="0" err="1" smtClean="0">
                <a:latin typeface="Calibri" pitchFamily="-105" charset="0"/>
              </a:rPr>
              <a:t>impact</a:t>
            </a:r>
            <a:r>
              <a:rPr lang="es-ES_tradnl" sz="2000" b="1" dirty="0" smtClean="0">
                <a:latin typeface="Calibri" pitchFamily="-105" charset="0"/>
              </a:rPr>
              <a:t> </a:t>
            </a:r>
            <a:r>
              <a:rPr lang="es-ES_tradnl" sz="2000" b="1" dirty="0" err="1" smtClean="0">
                <a:latin typeface="Calibri" pitchFamily="-105" charset="0"/>
              </a:rPr>
              <a:t>on</a:t>
            </a:r>
            <a:r>
              <a:rPr lang="es-ES_tradnl" sz="2000" b="1" dirty="0" smtClean="0">
                <a:latin typeface="Calibri" pitchFamily="-105" charset="0"/>
              </a:rPr>
              <a:t> </a:t>
            </a:r>
            <a:r>
              <a:rPr lang="es-ES_tradnl" sz="2000" b="1" dirty="0" err="1" smtClean="0">
                <a:latin typeface="Calibri" pitchFamily="-105" charset="0"/>
              </a:rPr>
              <a:t>male</a:t>
            </a:r>
            <a:r>
              <a:rPr lang="es-ES_tradnl" sz="2000" b="1" dirty="0" smtClean="0">
                <a:latin typeface="Calibri" pitchFamily="-105" charset="0"/>
              </a:rPr>
              <a:t> </a:t>
            </a:r>
            <a:r>
              <a:rPr lang="es-ES_tradnl" sz="2000" b="1" dirty="0" err="1" smtClean="0">
                <a:latin typeface="Calibri" pitchFamily="-105" charset="0"/>
              </a:rPr>
              <a:t>reproductive</a:t>
            </a:r>
            <a:r>
              <a:rPr lang="es-ES_tradnl" sz="2000" b="1" dirty="0" smtClean="0">
                <a:latin typeface="Calibri" pitchFamily="-105" charset="0"/>
              </a:rPr>
              <a:t> </a:t>
            </a:r>
            <a:r>
              <a:rPr lang="es-ES_tradnl" sz="2000" b="1" dirty="0" err="1" smtClean="0">
                <a:latin typeface="Calibri" pitchFamily="-105" charset="0"/>
              </a:rPr>
              <a:t>potential</a:t>
            </a:r>
            <a:r>
              <a:rPr lang="es-ES_tradnl" sz="2000" b="1" dirty="0" smtClean="0">
                <a:latin typeface="Calibri" pitchFamily="-105" charset="0"/>
              </a:rPr>
              <a:t>.</a:t>
            </a:r>
            <a:endParaRPr lang="en-US" sz="2000" dirty="0"/>
          </a:p>
        </p:txBody>
      </p:sp>
      <p:pic>
        <p:nvPicPr>
          <p:cNvPr id="8" name="Imagen 7"/>
          <p:cNvPicPr>
            <a:picLocks noChangeAspect="1"/>
          </p:cNvPicPr>
          <p:nvPr/>
        </p:nvPicPr>
        <p:blipFill>
          <a:blip r:embed="rId3"/>
          <a:stretch>
            <a:fillRect/>
          </a:stretch>
        </p:blipFill>
        <p:spPr>
          <a:xfrm>
            <a:off x="1447800" y="4343400"/>
            <a:ext cx="6461303" cy="192989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2352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8" name="9 Imagen" descr="Fondo diapos PUBLICACIONE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9459" name="5 CuadroTexto"/>
          <p:cNvSpPr txBox="1">
            <a:spLocks noChangeArrowheads="1"/>
          </p:cNvSpPr>
          <p:nvPr/>
        </p:nvSpPr>
        <p:spPr bwMode="auto">
          <a:xfrm>
            <a:off x="684213" y="2133600"/>
            <a:ext cx="7848600" cy="1015663"/>
          </a:xfrm>
          <a:prstGeom prst="rect">
            <a:avLst/>
          </a:prstGeom>
          <a:noFill/>
          <a:ln w="9525">
            <a:noFill/>
            <a:miter lim="800000"/>
            <a:headEnd/>
            <a:tailEnd/>
          </a:ln>
        </p:spPr>
        <p:txBody>
          <a:bodyPr>
            <a:prstTxWarp prst="textNoShape">
              <a:avLst/>
            </a:prstTxWarp>
            <a:spAutoFit/>
          </a:bodyPr>
          <a:lstStyle/>
          <a:p>
            <a:pPr marL="342900" indent="-342900"/>
            <a:r>
              <a:rPr lang="es-ES_tradnl" sz="2000" b="1" dirty="0" smtClean="0">
                <a:latin typeface="Calibri" pitchFamily="-105" charset="0"/>
              </a:rPr>
              <a:t>6</a:t>
            </a:r>
            <a:r>
              <a:rPr lang="es-ES_tradnl" sz="2000" b="1" dirty="0" smtClean="0">
                <a:latin typeface="Calibri" pitchFamily="-105" charset="0"/>
              </a:rPr>
              <a:t>. </a:t>
            </a:r>
            <a:r>
              <a:rPr lang="es-ES_tradnl" sz="2000" b="1" dirty="0">
                <a:latin typeface="Calibri" pitchFamily="-105" charset="0"/>
              </a:rPr>
              <a:t>Mendiola J,… Torres-Cantero AM et al. Anogenital </a:t>
            </a:r>
            <a:r>
              <a:rPr lang="es-ES_tradnl" sz="2000" b="1" dirty="0" err="1">
                <a:latin typeface="Calibri" pitchFamily="-105" charset="0"/>
              </a:rPr>
              <a:t>distance</a:t>
            </a:r>
            <a:r>
              <a:rPr lang="es-ES_tradnl" sz="2000" b="1" dirty="0">
                <a:latin typeface="Calibri" pitchFamily="-105" charset="0"/>
              </a:rPr>
              <a:t> </a:t>
            </a:r>
            <a:r>
              <a:rPr lang="es-ES_tradnl" sz="2000" b="1" dirty="0" err="1">
                <a:latin typeface="Calibri" pitchFamily="-105" charset="0"/>
              </a:rPr>
              <a:t>is</a:t>
            </a:r>
            <a:r>
              <a:rPr lang="es-ES_tradnl" sz="2000" b="1" dirty="0">
                <a:latin typeface="Calibri" pitchFamily="-105" charset="0"/>
              </a:rPr>
              <a:t> </a:t>
            </a:r>
            <a:r>
              <a:rPr lang="es-ES_tradnl" sz="2000" b="1" dirty="0" err="1">
                <a:latin typeface="Calibri" pitchFamily="-105" charset="0"/>
              </a:rPr>
              <a:t>related</a:t>
            </a:r>
            <a:r>
              <a:rPr lang="es-ES_tradnl" sz="2000" b="1" dirty="0">
                <a:latin typeface="Calibri" pitchFamily="-105" charset="0"/>
              </a:rPr>
              <a:t> </a:t>
            </a:r>
            <a:r>
              <a:rPr lang="es-ES_tradnl" sz="2000" b="1" dirty="0" err="1">
                <a:latin typeface="Calibri" pitchFamily="-105" charset="0"/>
              </a:rPr>
              <a:t>to</a:t>
            </a:r>
            <a:r>
              <a:rPr lang="es-ES_tradnl" sz="2000" b="1" dirty="0">
                <a:latin typeface="Calibri" pitchFamily="-105" charset="0"/>
              </a:rPr>
              <a:t> </a:t>
            </a:r>
            <a:r>
              <a:rPr lang="es-ES_tradnl" sz="2000" b="1" dirty="0" err="1">
                <a:latin typeface="Calibri" pitchFamily="-105" charset="0"/>
              </a:rPr>
              <a:t>ovarian</a:t>
            </a:r>
            <a:r>
              <a:rPr lang="es-ES_tradnl" sz="2000" b="1" dirty="0">
                <a:latin typeface="Calibri" pitchFamily="-105" charset="0"/>
              </a:rPr>
              <a:t> </a:t>
            </a:r>
            <a:r>
              <a:rPr lang="es-ES_tradnl" sz="2000" b="1" dirty="0" err="1">
                <a:latin typeface="Calibri" pitchFamily="-105" charset="0"/>
              </a:rPr>
              <a:t>follicular</a:t>
            </a:r>
            <a:r>
              <a:rPr lang="es-ES_tradnl" sz="2000" b="1" dirty="0">
                <a:latin typeface="Calibri" pitchFamily="-105" charset="0"/>
              </a:rPr>
              <a:t> </a:t>
            </a:r>
            <a:r>
              <a:rPr lang="es-ES_tradnl" sz="2000" b="1" dirty="0" err="1">
                <a:latin typeface="Calibri" pitchFamily="-105" charset="0"/>
              </a:rPr>
              <a:t>number</a:t>
            </a:r>
            <a:r>
              <a:rPr lang="es-ES_tradnl" sz="2000" b="1" dirty="0">
                <a:latin typeface="Calibri" pitchFamily="-105" charset="0"/>
              </a:rPr>
              <a:t> in </a:t>
            </a:r>
            <a:r>
              <a:rPr lang="es-ES_tradnl" sz="2000" b="1" dirty="0" err="1">
                <a:latin typeface="Calibri" pitchFamily="-105" charset="0"/>
              </a:rPr>
              <a:t>young</a:t>
            </a:r>
            <a:r>
              <a:rPr lang="es-ES_tradnl" sz="2000" b="1" dirty="0">
                <a:latin typeface="Calibri" pitchFamily="-105" charset="0"/>
              </a:rPr>
              <a:t> </a:t>
            </a:r>
            <a:r>
              <a:rPr lang="es-ES_tradnl" sz="2000" b="1" dirty="0" err="1">
                <a:latin typeface="Calibri" pitchFamily="-105" charset="0"/>
              </a:rPr>
              <a:t>Spanish</a:t>
            </a:r>
            <a:r>
              <a:rPr lang="es-ES_tradnl" sz="2000" b="1" dirty="0">
                <a:latin typeface="Calibri" pitchFamily="-105" charset="0"/>
              </a:rPr>
              <a:t> </a:t>
            </a:r>
            <a:r>
              <a:rPr lang="es-ES_tradnl" sz="2000" b="1" dirty="0" err="1">
                <a:latin typeface="Calibri" pitchFamily="-105" charset="0"/>
              </a:rPr>
              <a:t>women</a:t>
            </a:r>
            <a:r>
              <a:rPr lang="es-ES_tradnl" sz="2000" b="1" dirty="0">
                <a:latin typeface="Calibri" pitchFamily="-105" charset="0"/>
              </a:rPr>
              <a:t>: a cross-</a:t>
            </a:r>
            <a:r>
              <a:rPr lang="es-ES_tradnl" sz="2000" b="1" dirty="0" err="1">
                <a:latin typeface="Calibri" pitchFamily="-105" charset="0"/>
              </a:rPr>
              <a:t>sectional</a:t>
            </a:r>
            <a:r>
              <a:rPr lang="es-ES_tradnl" sz="2000" b="1" dirty="0">
                <a:latin typeface="Calibri" pitchFamily="-105" charset="0"/>
              </a:rPr>
              <a:t> </a:t>
            </a:r>
            <a:r>
              <a:rPr lang="es-ES_tradnl" sz="2000" b="1" dirty="0" err="1">
                <a:latin typeface="Calibri" pitchFamily="-105" charset="0"/>
              </a:rPr>
              <a:t>study</a:t>
            </a:r>
            <a:r>
              <a:rPr lang="es-ES_tradnl" sz="2000" b="1" dirty="0">
                <a:latin typeface="Calibri" pitchFamily="-105" charset="0"/>
              </a:rPr>
              <a:t>. </a:t>
            </a:r>
            <a:r>
              <a:rPr lang="es-ES_tradnl" sz="2000" b="1" dirty="0" err="1">
                <a:latin typeface="Calibri" pitchFamily="-105" charset="0"/>
              </a:rPr>
              <a:t>Environ</a:t>
            </a:r>
            <a:r>
              <a:rPr lang="es-ES_tradnl" sz="2000" b="1" dirty="0">
                <a:latin typeface="Calibri" pitchFamily="-105" charset="0"/>
              </a:rPr>
              <a:t> </a:t>
            </a:r>
            <a:r>
              <a:rPr lang="es-ES_tradnl" sz="2000" b="1" dirty="0" err="1">
                <a:latin typeface="Calibri" pitchFamily="-105" charset="0"/>
              </a:rPr>
              <a:t>Health</a:t>
            </a:r>
            <a:r>
              <a:rPr lang="es-ES_tradnl" sz="2000" b="1" dirty="0">
                <a:latin typeface="Calibri" pitchFamily="-105" charset="0"/>
              </a:rPr>
              <a:t>. 2012. </a:t>
            </a:r>
            <a:r>
              <a:rPr lang="es-ES_tradnl" sz="2000" b="1" dirty="0" err="1">
                <a:latin typeface="Calibri" pitchFamily="-105" charset="0"/>
              </a:rPr>
              <a:t>Dec</a:t>
            </a:r>
            <a:r>
              <a:rPr lang="es-ES_tradnl" sz="2000" b="1" dirty="0">
                <a:latin typeface="Calibri" pitchFamily="-105" charset="0"/>
              </a:rPr>
              <a:t> 8;11:90</a:t>
            </a:r>
            <a:r>
              <a:rPr lang="es-ES_tradnl" sz="2000" b="1" dirty="0" smtClean="0">
                <a:latin typeface="Calibri" pitchFamily="-105" charset="0"/>
              </a:rPr>
              <a:t> </a:t>
            </a:r>
            <a:endParaRPr lang="es-ES" sz="2000" b="1" dirty="0">
              <a:latin typeface="Calibri" pitchFamily="-105" charset="0"/>
            </a:endParaRPr>
          </a:p>
        </p:txBody>
      </p:sp>
      <p:sp>
        <p:nvSpPr>
          <p:cNvPr id="4" name="6 CuadroTexto"/>
          <p:cNvSpPr txBox="1"/>
          <p:nvPr/>
        </p:nvSpPr>
        <p:spPr>
          <a:xfrm>
            <a:off x="1475656" y="289215"/>
            <a:ext cx="7488832" cy="461665"/>
          </a:xfrm>
          <a:prstGeom prst="rect">
            <a:avLst/>
          </a:prstGeom>
          <a:noFill/>
        </p:spPr>
        <p:txBody>
          <a:bodyPr wrap="square" rtlCol="0">
            <a:spAutoFit/>
          </a:bodyPr>
          <a:lstStyle/>
          <a:p>
            <a:r>
              <a:rPr lang="es-ES" sz="2400" b="1" dirty="0"/>
              <a:t>EPIDEMIOLOGÍA, SALUD PÚBLICA Y SERVICIOS DE SALUD</a:t>
            </a:r>
          </a:p>
        </p:txBody>
      </p:sp>
      <p:sp>
        <p:nvSpPr>
          <p:cNvPr id="5" name="7 CuadroTexto"/>
          <p:cNvSpPr txBox="1"/>
          <p:nvPr/>
        </p:nvSpPr>
        <p:spPr>
          <a:xfrm>
            <a:off x="1475656" y="1136905"/>
            <a:ext cx="7419824" cy="400110"/>
          </a:xfrm>
          <a:prstGeom prst="rect">
            <a:avLst/>
          </a:prstGeom>
          <a:noFill/>
        </p:spPr>
        <p:txBody>
          <a:bodyPr wrap="square" rtlCol="0">
            <a:spAutoFit/>
          </a:bodyPr>
          <a:lstStyle/>
          <a:p>
            <a:r>
              <a:rPr lang="es-ES" sz="2000" b="1" dirty="0"/>
              <a:t>METODOLOGÍA DE INVESTIGACIÓN EN CIENCIAS DE LA SALUD</a:t>
            </a:r>
          </a:p>
        </p:txBody>
      </p:sp>
      <p:sp>
        <p:nvSpPr>
          <p:cNvPr id="6" name="8 CuadroTexto"/>
          <p:cNvSpPr txBox="1"/>
          <p:nvPr/>
        </p:nvSpPr>
        <p:spPr>
          <a:xfrm>
            <a:off x="1403648" y="675240"/>
            <a:ext cx="7382320" cy="461665"/>
          </a:xfrm>
          <a:prstGeom prst="rect">
            <a:avLst/>
          </a:prstGeom>
          <a:noFill/>
        </p:spPr>
        <p:txBody>
          <a:bodyPr wrap="square" rtlCol="0">
            <a:spAutoFit/>
          </a:bodyPr>
          <a:lstStyle/>
          <a:p>
            <a:r>
              <a:rPr lang="es-ES" sz="2400" b="1" dirty="0"/>
              <a:t> Salud medioambiental, estilos de vida y alimentación</a:t>
            </a:r>
          </a:p>
        </p:txBody>
      </p:sp>
      <p:sp>
        <p:nvSpPr>
          <p:cNvPr id="7" name="Rectángulo 6"/>
          <p:cNvSpPr/>
          <p:nvPr/>
        </p:nvSpPr>
        <p:spPr>
          <a:xfrm>
            <a:off x="533400" y="3276600"/>
            <a:ext cx="8610600" cy="1015663"/>
          </a:xfrm>
          <a:prstGeom prst="rect">
            <a:avLst/>
          </a:prstGeom>
        </p:spPr>
        <p:txBody>
          <a:bodyPr wrap="square">
            <a:spAutoFit/>
          </a:bodyPr>
          <a:lstStyle/>
          <a:p>
            <a:r>
              <a:rPr lang="es-ES_tradnl" sz="2000" b="1" dirty="0" err="1" smtClean="0">
                <a:latin typeface="Calibri" pitchFamily="-105" charset="0"/>
              </a:rPr>
              <a:t>Increased</a:t>
            </a:r>
            <a:r>
              <a:rPr lang="es-ES_tradnl" sz="2000" b="1" dirty="0" smtClean="0">
                <a:latin typeface="Calibri" pitchFamily="-105" charset="0"/>
              </a:rPr>
              <a:t> </a:t>
            </a:r>
            <a:r>
              <a:rPr lang="es-ES_tradnl" sz="2000" b="1" dirty="0" err="1" smtClean="0">
                <a:latin typeface="Calibri" pitchFamily="-105" charset="0"/>
              </a:rPr>
              <a:t>follicular</a:t>
            </a:r>
            <a:r>
              <a:rPr lang="es-ES_tradnl" sz="2000" b="1" dirty="0" smtClean="0">
                <a:latin typeface="Calibri" pitchFamily="-105" charset="0"/>
              </a:rPr>
              <a:t> </a:t>
            </a:r>
            <a:r>
              <a:rPr lang="es-ES_tradnl" sz="2000" b="1" dirty="0" err="1" smtClean="0">
                <a:latin typeface="Calibri" pitchFamily="-105" charset="0"/>
              </a:rPr>
              <a:t>recruitment</a:t>
            </a:r>
            <a:r>
              <a:rPr lang="es-ES_tradnl" sz="2000" b="1" dirty="0" smtClean="0">
                <a:latin typeface="Calibri" pitchFamily="-105" charset="0"/>
              </a:rPr>
              <a:t> has </a:t>
            </a:r>
            <a:r>
              <a:rPr lang="es-ES_tradnl" sz="2000" b="1" dirty="0" err="1" smtClean="0">
                <a:latin typeface="Calibri" pitchFamily="-105" charset="0"/>
              </a:rPr>
              <a:t>been</a:t>
            </a:r>
            <a:r>
              <a:rPr lang="es-ES_tradnl" sz="2000" b="1" dirty="0" smtClean="0">
                <a:latin typeface="Calibri" pitchFamily="-105" charset="0"/>
              </a:rPr>
              <a:t> </a:t>
            </a:r>
            <a:r>
              <a:rPr lang="es-ES_tradnl" sz="2000" b="1" dirty="0" err="1" smtClean="0">
                <a:latin typeface="Calibri" pitchFamily="-105" charset="0"/>
              </a:rPr>
              <a:t>related</a:t>
            </a:r>
            <a:r>
              <a:rPr lang="es-ES_tradnl" sz="2000" b="1" dirty="0" smtClean="0">
                <a:latin typeface="Calibri" pitchFamily="-105" charset="0"/>
              </a:rPr>
              <a:t> </a:t>
            </a:r>
            <a:r>
              <a:rPr lang="es-ES_tradnl" sz="2000" b="1" dirty="0" err="1" smtClean="0">
                <a:latin typeface="Calibri" pitchFamily="-105" charset="0"/>
              </a:rPr>
              <a:t>to</a:t>
            </a:r>
            <a:r>
              <a:rPr lang="es-ES_tradnl" sz="2000" b="1" dirty="0" smtClean="0">
                <a:latin typeface="Calibri" pitchFamily="-105" charset="0"/>
              </a:rPr>
              <a:t> </a:t>
            </a:r>
            <a:r>
              <a:rPr lang="es-ES_tradnl" sz="2000" b="1" dirty="0" err="1" smtClean="0">
                <a:latin typeface="Calibri" pitchFamily="-105" charset="0"/>
              </a:rPr>
              <a:t>excess</a:t>
            </a:r>
            <a:r>
              <a:rPr lang="es-ES_tradnl" sz="2000" b="1" dirty="0" smtClean="0">
                <a:latin typeface="Calibri" pitchFamily="-105" charset="0"/>
              </a:rPr>
              <a:t> </a:t>
            </a:r>
            <a:r>
              <a:rPr lang="es-ES_tradnl" sz="2000" b="1" dirty="0" err="1" smtClean="0">
                <a:latin typeface="Calibri" pitchFamily="-105" charset="0"/>
              </a:rPr>
              <a:t>androgen</a:t>
            </a:r>
            <a:r>
              <a:rPr lang="es-ES_tradnl" sz="2000" b="1" dirty="0" smtClean="0">
                <a:latin typeface="Calibri" pitchFamily="-105" charset="0"/>
              </a:rPr>
              <a:t> </a:t>
            </a:r>
            <a:r>
              <a:rPr lang="es-ES_tradnl" sz="2000" b="1" dirty="0" err="1" smtClean="0">
                <a:latin typeface="Calibri" pitchFamily="-105" charset="0"/>
              </a:rPr>
              <a:t>exposure</a:t>
            </a:r>
            <a:r>
              <a:rPr lang="es-ES_tradnl" sz="2000" b="1" dirty="0" smtClean="0">
                <a:latin typeface="Calibri" pitchFamily="-105" charset="0"/>
              </a:rPr>
              <a:t> in </a:t>
            </a:r>
            <a:r>
              <a:rPr lang="es-ES_tradnl" sz="2000" b="1" dirty="0" err="1" smtClean="0">
                <a:latin typeface="Calibri" pitchFamily="-105" charset="0"/>
              </a:rPr>
              <a:t>utero</a:t>
            </a:r>
            <a:r>
              <a:rPr lang="es-ES_tradnl" sz="2000" b="1" dirty="0" smtClean="0">
                <a:latin typeface="Calibri" pitchFamily="-105" charset="0"/>
              </a:rPr>
              <a:t>. </a:t>
            </a:r>
            <a:r>
              <a:rPr lang="es-ES_tradnl" sz="2000" b="1" dirty="0" err="1" smtClean="0">
                <a:latin typeface="Calibri" pitchFamily="-105" charset="0"/>
              </a:rPr>
              <a:t>An</a:t>
            </a:r>
            <a:r>
              <a:rPr lang="es-ES_tradnl" sz="2000" b="1" dirty="0" smtClean="0">
                <a:latin typeface="Calibri" pitchFamily="-105" charset="0"/>
              </a:rPr>
              <a:t> </a:t>
            </a:r>
            <a:r>
              <a:rPr lang="es-ES_tradnl" sz="2000" b="1" dirty="0" err="1" smtClean="0">
                <a:latin typeface="Calibri" pitchFamily="-105" charset="0"/>
              </a:rPr>
              <a:t>androgenic</a:t>
            </a:r>
            <a:r>
              <a:rPr lang="es-ES_tradnl" sz="2000" b="1" dirty="0" smtClean="0">
                <a:latin typeface="Calibri" pitchFamily="-105" charset="0"/>
              </a:rPr>
              <a:t> environment </a:t>
            </a:r>
            <a:r>
              <a:rPr lang="es-ES_tradnl" sz="2000" b="1" dirty="0" err="1" smtClean="0">
                <a:latin typeface="Calibri" pitchFamily="-105" charset="0"/>
              </a:rPr>
              <a:t>during</a:t>
            </a:r>
            <a:r>
              <a:rPr lang="es-ES_tradnl" sz="2000" b="1" dirty="0" smtClean="0">
                <a:latin typeface="Calibri" pitchFamily="-105" charset="0"/>
              </a:rPr>
              <a:t> </a:t>
            </a:r>
            <a:r>
              <a:rPr lang="es-ES_tradnl" sz="2000" b="1" dirty="0" err="1" smtClean="0">
                <a:latin typeface="Calibri" pitchFamily="-105" charset="0"/>
              </a:rPr>
              <a:t>early</a:t>
            </a:r>
            <a:r>
              <a:rPr lang="es-ES_tradnl" sz="2000" b="1" dirty="0" smtClean="0">
                <a:latin typeface="Calibri" pitchFamily="-105" charset="0"/>
              </a:rPr>
              <a:t> fetal </a:t>
            </a:r>
            <a:r>
              <a:rPr lang="es-ES_tradnl" sz="2000" b="1" dirty="0" err="1" smtClean="0">
                <a:latin typeface="Calibri" pitchFamily="-105" charset="0"/>
              </a:rPr>
              <a:t>life</a:t>
            </a:r>
            <a:r>
              <a:rPr lang="es-ES_tradnl" sz="2000" b="1" dirty="0" smtClean="0">
                <a:latin typeface="Calibri" pitchFamily="-105" charset="0"/>
              </a:rPr>
              <a:t> may </a:t>
            </a:r>
            <a:r>
              <a:rPr lang="es-ES_tradnl" sz="2000" b="1" dirty="0" err="1" smtClean="0">
                <a:latin typeface="Calibri" pitchFamily="-105" charset="0"/>
              </a:rPr>
              <a:t>influence</a:t>
            </a:r>
            <a:r>
              <a:rPr lang="es-ES_tradnl" sz="2000" b="1" dirty="0" smtClean="0">
                <a:latin typeface="Calibri" pitchFamily="-105" charset="0"/>
              </a:rPr>
              <a:t> </a:t>
            </a:r>
            <a:r>
              <a:rPr lang="es-ES_tradnl" sz="2000" b="1" dirty="0" err="1" smtClean="0">
                <a:latin typeface="Calibri" pitchFamily="-105" charset="0"/>
              </a:rPr>
              <a:t>reproductive</a:t>
            </a:r>
            <a:r>
              <a:rPr lang="es-ES_tradnl" sz="2000" b="1" dirty="0" smtClean="0">
                <a:latin typeface="Calibri" pitchFamily="-105" charset="0"/>
              </a:rPr>
              <a:t> </a:t>
            </a:r>
            <a:r>
              <a:rPr lang="es-ES_tradnl" sz="2000" b="1" dirty="0" err="1" smtClean="0">
                <a:latin typeface="Calibri" pitchFamily="-105" charset="0"/>
              </a:rPr>
              <a:t>system</a:t>
            </a:r>
            <a:r>
              <a:rPr lang="es-ES_tradnl" sz="2000" b="1" dirty="0" smtClean="0">
                <a:latin typeface="Calibri" pitchFamily="-105" charset="0"/>
              </a:rPr>
              <a:t> </a:t>
            </a:r>
            <a:r>
              <a:rPr lang="es-ES_tradnl" sz="2000" b="1" dirty="0" err="1" smtClean="0">
                <a:latin typeface="Calibri" pitchFamily="-105" charset="0"/>
              </a:rPr>
              <a:t>development</a:t>
            </a:r>
            <a:r>
              <a:rPr lang="es-ES_tradnl" sz="2000" b="1" dirty="0" smtClean="0">
                <a:latin typeface="Calibri" pitchFamily="-105" charset="0"/>
              </a:rPr>
              <a:t>, </a:t>
            </a:r>
            <a:r>
              <a:rPr lang="es-ES_tradnl" sz="2000" b="1" dirty="0" err="1" smtClean="0">
                <a:latin typeface="Calibri" pitchFamily="-105" charset="0"/>
              </a:rPr>
              <a:t>including</a:t>
            </a:r>
            <a:r>
              <a:rPr lang="es-ES_tradnl" sz="2000" b="1" dirty="0" smtClean="0">
                <a:latin typeface="Calibri" pitchFamily="-105" charset="0"/>
              </a:rPr>
              <a:t> AGD, in human </a:t>
            </a:r>
            <a:r>
              <a:rPr lang="es-ES_tradnl" sz="2000" b="1" dirty="0" err="1" smtClean="0">
                <a:latin typeface="Calibri" pitchFamily="-105" charset="0"/>
              </a:rPr>
              <a:t>females</a:t>
            </a:r>
            <a:r>
              <a:rPr lang="es-ES_tradnl" sz="2000" b="1" dirty="0" smtClean="0">
                <a:latin typeface="Calibri" pitchFamily="-105" charset="0"/>
              </a:rPr>
              <a:t>.</a:t>
            </a:r>
            <a:endParaRPr lang="en-US" sz="2000" dirty="0"/>
          </a:p>
        </p:txBody>
      </p:sp>
      <p:pic>
        <p:nvPicPr>
          <p:cNvPr id="8" name="Imagen 7"/>
          <p:cNvPicPr>
            <a:picLocks noChangeAspect="1"/>
          </p:cNvPicPr>
          <p:nvPr/>
        </p:nvPicPr>
        <p:blipFill>
          <a:blip r:embed="rId3"/>
          <a:stretch>
            <a:fillRect/>
          </a:stretch>
        </p:blipFill>
        <p:spPr>
          <a:xfrm>
            <a:off x="2444283" y="4419600"/>
            <a:ext cx="5423367" cy="185554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062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8" name="9 Imagen" descr="Fondo diapos PUBLICACIONE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9459" name="5 CuadroTexto"/>
          <p:cNvSpPr txBox="1">
            <a:spLocks noChangeArrowheads="1"/>
          </p:cNvSpPr>
          <p:nvPr/>
        </p:nvSpPr>
        <p:spPr bwMode="auto">
          <a:xfrm>
            <a:off x="457200" y="2184737"/>
            <a:ext cx="8459787" cy="1015663"/>
          </a:xfrm>
          <a:prstGeom prst="rect">
            <a:avLst/>
          </a:prstGeom>
          <a:noFill/>
          <a:ln w="9525">
            <a:noFill/>
            <a:miter lim="800000"/>
            <a:headEnd/>
            <a:tailEnd/>
          </a:ln>
        </p:spPr>
        <p:txBody>
          <a:bodyPr wrap="square">
            <a:prstTxWarp prst="textNoShape">
              <a:avLst/>
            </a:prstTxWarp>
            <a:spAutoFit/>
          </a:bodyPr>
          <a:lstStyle/>
          <a:p>
            <a:pPr marL="342900" indent="-342900"/>
            <a:r>
              <a:rPr lang="es-ES" sz="2000" b="1" dirty="0" smtClean="0">
                <a:latin typeface="Calibri" pitchFamily="-105" charset="0"/>
              </a:rPr>
              <a:t>7</a:t>
            </a:r>
            <a:r>
              <a:rPr lang="es-ES" sz="2000" b="1" dirty="0" smtClean="0">
                <a:latin typeface="Calibri" pitchFamily="-105" charset="0"/>
              </a:rPr>
              <a:t>. </a:t>
            </a:r>
            <a:r>
              <a:rPr lang="es-ES_tradnl" sz="2000" b="1" dirty="0">
                <a:latin typeface="Calibri" pitchFamily="-105" charset="0"/>
              </a:rPr>
              <a:t>Melgarejo M,… Torres-Cantero </a:t>
            </a:r>
            <a:r>
              <a:rPr lang="es-ES_tradnl" sz="2000" b="1" dirty="0" smtClean="0">
                <a:latin typeface="Calibri" pitchFamily="-105" charset="0"/>
              </a:rPr>
              <a:t>AM. </a:t>
            </a:r>
            <a:r>
              <a:rPr lang="es-ES_tradnl" sz="2000" b="1" dirty="0" err="1">
                <a:latin typeface="Calibri" pitchFamily="-105" charset="0"/>
              </a:rPr>
              <a:t>Associations</a:t>
            </a:r>
            <a:r>
              <a:rPr lang="es-ES_tradnl" sz="2000" b="1" dirty="0">
                <a:latin typeface="Calibri" pitchFamily="-105" charset="0"/>
              </a:rPr>
              <a:t> </a:t>
            </a:r>
            <a:r>
              <a:rPr lang="es-ES_tradnl" sz="2000" b="1" dirty="0" err="1">
                <a:latin typeface="Calibri" pitchFamily="-105" charset="0"/>
              </a:rPr>
              <a:t>between</a:t>
            </a:r>
            <a:r>
              <a:rPr lang="es-ES_tradnl" sz="2000" b="1" dirty="0">
                <a:latin typeface="Calibri" pitchFamily="-105" charset="0"/>
              </a:rPr>
              <a:t> </a:t>
            </a:r>
            <a:r>
              <a:rPr lang="es-ES_tradnl" sz="2000" b="1" dirty="0" err="1">
                <a:latin typeface="Calibri" pitchFamily="-105" charset="0"/>
              </a:rPr>
              <a:t>urinary</a:t>
            </a:r>
            <a:r>
              <a:rPr lang="es-ES_tradnl" sz="2000" b="1" dirty="0">
                <a:latin typeface="Calibri" pitchFamily="-105" charset="0"/>
              </a:rPr>
              <a:t> </a:t>
            </a:r>
            <a:r>
              <a:rPr lang="es-ES_tradnl" sz="2000" b="1" dirty="0" err="1">
                <a:latin typeface="Calibri" pitchFamily="-105" charset="0"/>
              </a:rPr>
              <a:t>organophosphate</a:t>
            </a:r>
            <a:r>
              <a:rPr lang="es-ES_tradnl" sz="2000" b="1" dirty="0">
                <a:latin typeface="Calibri" pitchFamily="-105" charset="0"/>
              </a:rPr>
              <a:t> </a:t>
            </a:r>
            <a:r>
              <a:rPr lang="es-ES_tradnl" sz="2000" b="1" dirty="0" err="1">
                <a:latin typeface="Calibri" pitchFamily="-105" charset="0"/>
              </a:rPr>
              <a:t>pesticide</a:t>
            </a:r>
            <a:r>
              <a:rPr lang="es-ES_tradnl" sz="2000" b="1" dirty="0">
                <a:latin typeface="Calibri" pitchFamily="-105" charset="0"/>
              </a:rPr>
              <a:t> </a:t>
            </a:r>
            <a:r>
              <a:rPr lang="es-ES_tradnl" sz="2000" b="1" dirty="0" err="1">
                <a:latin typeface="Calibri" pitchFamily="-105" charset="0"/>
              </a:rPr>
              <a:t>metabolite</a:t>
            </a:r>
            <a:r>
              <a:rPr lang="es-ES_tradnl" sz="2000" b="1" dirty="0">
                <a:latin typeface="Calibri" pitchFamily="-105" charset="0"/>
              </a:rPr>
              <a:t> </a:t>
            </a:r>
            <a:r>
              <a:rPr lang="es-ES_tradnl" sz="2000" b="1" dirty="0" err="1">
                <a:latin typeface="Calibri" pitchFamily="-105" charset="0"/>
              </a:rPr>
              <a:t>levels</a:t>
            </a:r>
            <a:r>
              <a:rPr lang="es-ES_tradnl" sz="2000" b="1" dirty="0">
                <a:latin typeface="Calibri" pitchFamily="-105" charset="0"/>
              </a:rPr>
              <a:t> </a:t>
            </a:r>
            <a:r>
              <a:rPr lang="es-ES_tradnl" sz="2000" b="1" dirty="0" err="1">
                <a:latin typeface="Calibri" pitchFamily="-105" charset="0"/>
              </a:rPr>
              <a:t>and</a:t>
            </a:r>
            <a:r>
              <a:rPr lang="es-ES_tradnl" sz="2000" b="1" dirty="0">
                <a:latin typeface="Calibri" pitchFamily="-105" charset="0"/>
              </a:rPr>
              <a:t> </a:t>
            </a:r>
            <a:r>
              <a:rPr lang="es-ES_tradnl" sz="2000" b="1" dirty="0" err="1">
                <a:latin typeface="Calibri" pitchFamily="-105" charset="0"/>
              </a:rPr>
              <a:t>reproductive</a:t>
            </a:r>
            <a:r>
              <a:rPr lang="es-ES_tradnl" sz="2000" b="1" dirty="0">
                <a:latin typeface="Calibri" pitchFamily="-105" charset="0"/>
              </a:rPr>
              <a:t> </a:t>
            </a:r>
            <a:r>
              <a:rPr lang="es-ES_tradnl" sz="2000" b="1" dirty="0" err="1">
                <a:latin typeface="Calibri" pitchFamily="-105" charset="0"/>
              </a:rPr>
              <a:t>parameters</a:t>
            </a:r>
            <a:r>
              <a:rPr lang="es-ES_tradnl" sz="2000" b="1" dirty="0">
                <a:latin typeface="Calibri" pitchFamily="-105" charset="0"/>
              </a:rPr>
              <a:t> in </a:t>
            </a:r>
            <a:r>
              <a:rPr lang="es-ES_tradnl" sz="2000" b="1" dirty="0" err="1">
                <a:latin typeface="Calibri" pitchFamily="-105" charset="0"/>
              </a:rPr>
              <a:t>men</a:t>
            </a:r>
            <a:r>
              <a:rPr lang="es-ES_tradnl" sz="2000" b="1" dirty="0">
                <a:latin typeface="Calibri" pitchFamily="-105" charset="0"/>
              </a:rPr>
              <a:t> </a:t>
            </a:r>
            <a:r>
              <a:rPr lang="es-ES_tradnl" sz="2000" b="1" dirty="0" err="1">
                <a:latin typeface="Calibri" pitchFamily="-105" charset="0"/>
              </a:rPr>
              <a:t>from</a:t>
            </a:r>
            <a:r>
              <a:rPr lang="es-ES_tradnl" sz="2000" b="1" dirty="0">
                <a:latin typeface="Calibri" pitchFamily="-105" charset="0"/>
              </a:rPr>
              <a:t> </a:t>
            </a:r>
            <a:r>
              <a:rPr lang="es-ES_tradnl" sz="2000" b="1" dirty="0" err="1">
                <a:latin typeface="Calibri" pitchFamily="-105" charset="0"/>
              </a:rPr>
              <a:t>an</a:t>
            </a:r>
            <a:r>
              <a:rPr lang="es-ES_tradnl" sz="2000" b="1" dirty="0">
                <a:latin typeface="Calibri" pitchFamily="-105" charset="0"/>
              </a:rPr>
              <a:t> </a:t>
            </a:r>
            <a:r>
              <a:rPr lang="es-ES_tradnl" sz="2000" b="1" dirty="0" err="1">
                <a:latin typeface="Calibri" pitchFamily="-105" charset="0"/>
              </a:rPr>
              <a:t>infertility</a:t>
            </a:r>
            <a:r>
              <a:rPr lang="es-ES_tradnl" sz="2000" b="1" dirty="0">
                <a:latin typeface="Calibri" pitchFamily="-105" charset="0"/>
              </a:rPr>
              <a:t> </a:t>
            </a:r>
            <a:r>
              <a:rPr lang="es-ES_tradnl" sz="2000" b="1" dirty="0" err="1">
                <a:latin typeface="Calibri" pitchFamily="-105" charset="0"/>
              </a:rPr>
              <a:t>clinic</a:t>
            </a:r>
            <a:r>
              <a:rPr lang="es-ES_tradnl" sz="2000" b="1" dirty="0">
                <a:latin typeface="Calibri" pitchFamily="-105" charset="0"/>
              </a:rPr>
              <a:t>. </a:t>
            </a:r>
            <a:r>
              <a:rPr lang="es-ES_tradnl" sz="2000" b="1" dirty="0" err="1">
                <a:latin typeface="Calibri" pitchFamily="-105" charset="0"/>
              </a:rPr>
              <a:t>Environ</a:t>
            </a:r>
            <a:r>
              <a:rPr lang="es-ES_tradnl" sz="2000" b="1" dirty="0">
                <a:latin typeface="Calibri" pitchFamily="-105" charset="0"/>
              </a:rPr>
              <a:t> Res. 2015 </a:t>
            </a:r>
            <a:r>
              <a:rPr lang="es-ES_tradnl" sz="2000" b="1" dirty="0" err="1">
                <a:latin typeface="Calibri" pitchFamily="-105" charset="0"/>
              </a:rPr>
              <a:t>Feb</a:t>
            </a:r>
            <a:r>
              <a:rPr lang="es-ES_tradnl" sz="2000" b="1" dirty="0">
                <a:latin typeface="Calibri" pitchFamily="-105" charset="0"/>
              </a:rPr>
              <a:t>;137:292-8.</a:t>
            </a:r>
            <a:endParaRPr lang="es-ES" sz="2000" b="1" dirty="0">
              <a:latin typeface="Calibri" pitchFamily="-105" charset="0"/>
            </a:endParaRPr>
          </a:p>
        </p:txBody>
      </p:sp>
      <p:sp>
        <p:nvSpPr>
          <p:cNvPr id="4" name="6 CuadroTexto"/>
          <p:cNvSpPr txBox="1"/>
          <p:nvPr/>
        </p:nvSpPr>
        <p:spPr>
          <a:xfrm>
            <a:off x="1475656" y="289215"/>
            <a:ext cx="7488832" cy="461665"/>
          </a:xfrm>
          <a:prstGeom prst="rect">
            <a:avLst/>
          </a:prstGeom>
          <a:noFill/>
        </p:spPr>
        <p:txBody>
          <a:bodyPr wrap="square" rtlCol="0">
            <a:spAutoFit/>
          </a:bodyPr>
          <a:lstStyle/>
          <a:p>
            <a:r>
              <a:rPr lang="es-ES" sz="2400" b="1" dirty="0"/>
              <a:t>EPIDEMIOLOGÍA, SALUD PÚBLICA Y SERVICIOS DE SALUD</a:t>
            </a:r>
          </a:p>
        </p:txBody>
      </p:sp>
      <p:sp>
        <p:nvSpPr>
          <p:cNvPr id="5" name="7 CuadroTexto"/>
          <p:cNvSpPr txBox="1"/>
          <p:nvPr/>
        </p:nvSpPr>
        <p:spPr>
          <a:xfrm>
            <a:off x="1475656" y="1136905"/>
            <a:ext cx="7419824" cy="400110"/>
          </a:xfrm>
          <a:prstGeom prst="rect">
            <a:avLst/>
          </a:prstGeom>
          <a:noFill/>
        </p:spPr>
        <p:txBody>
          <a:bodyPr wrap="square" rtlCol="0">
            <a:spAutoFit/>
          </a:bodyPr>
          <a:lstStyle/>
          <a:p>
            <a:r>
              <a:rPr lang="es-ES" sz="2000" b="1" dirty="0"/>
              <a:t>METODOLOGÍA DE INVESTIGACIÓN EN CIENCIAS DE LA SALUD</a:t>
            </a:r>
          </a:p>
        </p:txBody>
      </p:sp>
      <p:sp>
        <p:nvSpPr>
          <p:cNvPr id="6" name="8 CuadroTexto"/>
          <p:cNvSpPr txBox="1"/>
          <p:nvPr/>
        </p:nvSpPr>
        <p:spPr>
          <a:xfrm>
            <a:off x="1403648" y="675240"/>
            <a:ext cx="7382320" cy="461665"/>
          </a:xfrm>
          <a:prstGeom prst="rect">
            <a:avLst/>
          </a:prstGeom>
          <a:noFill/>
        </p:spPr>
        <p:txBody>
          <a:bodyPr wrap="square" rtlCol="0">
            <a:spAutoFit/>
          </a:bodyPr>
          <a:lstStyle/>
          <a:p>
            <a:r>
              <a:rPr lang="es-ES" sz="2400" b="1" dirty="0"/>
              <a:t> Salud medioambiental, estilos de vida y alimentación</a:t>
            </a:r>
          </a:p>
        </p:txBody>
      </p:sp>
      <p:sp>
        <p:nvSpPr>
          <p:cNvPr id="7" name="Rectángulo 6"/>
          <p:cNvSpPr/>
          <p:nvPr/>
        </p:nvSpPr>
        <p:spPr>
          <a:xfrm>
            <a:off x="381000" y="3403937"/>
            <a:ext cx="8610600" cy="1015663"/>
          </a:xfrm>
          <a:prstGeom prst="rect">
            <a:avLst/>
          </a:prstGeom>
        </p:spPr>
        <p:txBody>
          <a:bodyPr wrap="square">
            <a:spAutoFit/>
          </a:bodyPr>
          <a:lstStyle/>
          <a:p>
            <a:r>
              <a:rPr lang="es-ES_tradnl" sz="2000" b="1" dirty="0" err="1" smtClean="0">
                <a:latin typeface="Calibri" pitchFamily="-105" charset="0"/>
              </a:rPr>
              <a:t>Our</a:t>
            </a:r>
            <a:r>
              <a:rPr lang="es-ES_tradnl" sz="2000" b="1" dirty="0" smtClean="0">
                <a:latin typeface="Calibri" pitchFamily="-105" charset="0"/>
              </a:rPr>
              <a:t> </a:t>
            </a:r>
            <a:r>
              <a:rPr lang="es-ES_tradnl" sz="2000" b="1" dirty="0" err="1" smtClean="0">
                <a:latin typeface="Calibri" pitchFamily="-105" charset="0"/>
              </a:rPr>
              <a:t>results</a:t>
            </a:r>
            <a:r>
              <a:rPr lang="es-ES_tradnl" sz="2000" b="1" dirty="0" smtClean="0">
                <a:latin typeface="Calibri" pitchFamily="-105" charset="0"/>
              </a:rPr>
              <a:t> </a:t>
            </a:r>
            <a:r>
              <a:rPr lang="es-ES_tradnl" sz="2000" b="1" dirty="0" err="1" smtClean="0">
                <a:latin typeface="Calibri" pitchFamily="-105" charset="0"/>
              </a:rPr>
              <a:t>suggest</a:t>
            </a:r>
            <a:r>
              <a:rPr lang="es-ES_tradnl" sz="2000" b="1" dirty="0" smtClean="0">
                <a:latin typeface="Calibri" pitchFamily="-105" charset="0"/>
              </a:rPr>
              <a:t> </a:t>
            </a:r>
            <a:r>
              <a:rPr lang="es-ES_tradnl" sz="2000" b="1" dirty="0" err="1" smtClean="0">
                <a:latin typeface="Calibri" pitchFamily="-105" charset="0"/>
              </a:rPr>
              <a:t>that</a:t>
            </a:r>
            <a:r>
              <a:rPr lang="es-ES_tradnl" sz="2000" b="1" dirty="0" smtClean="0">
                <a:latin typeface="Calibri" pitchFamily="-105" charset="0"/>
              </a:rPr>
              <a:t> </a:t>
            </a:r>
            <a:r>
              <a:rPr lang="es-ES_tradnl" sz="2000" b="1" dirty="0" err="1" smtClean="0">
                <a:latin typeface="Calibri" pitchFamily="-105" charset="0"/>
              </a:rPr>
              <a:t>exposure</a:t>
            </a:r>
            <a:r>
              <a:rPr lang="es-ES_tradnl" sz="2000" b="1" dirty="0" smtClean="0">
                <a:latin typeface="Calibri" pitchFamily="-105" charset="0"/>
              </a:rPr>
              <a:t> </a:t>
            </a:r>
            <a:r>
              <a:rPr lang="es-ES_tradnl" sz="2000" b="1" dirty="0" err="1" smtClean="0">
                <a:latin typeface="Calibri" pitchFamily="-105" charset="0"/>
              </a:rPr>
              <a:t>to</a:t>
            </a:r>
            <a:r>
              <a:rPr lang="es-ES_tradnl" sz="2000" b="1" dirty="0" smtClean="0">
                <a:latin typeface="Calibri" pitchFamily="-105" charset="0"/>
              </a:rPr>
              <a:t> OP </a:t>
            </a:r>
            <a:r>
              <a:rPr lang="es-ES_tradnl" sz="2000" b="1" dirty="0" err="1" smtClean="0">
                <a:latin typeface="Calibri" pitchFamily="-105" charset="0"/>
              </a:rPr>
              <a:t>pesticides</a:t>
            </a:r>
            <a:r>
              <a:rPr lang="es-ES_tradnl" sz="2000" b="1" dirty="0" smtClean="0">
                <a:latin typeface="Calibri" pitchFamily="-105" charset="0"/>
              </a:rPr>
              <a:t> </a:t>
            </a:r>
            <a:r>
              <a:rPr lang="es-ES_tradnl" sz="2000" b="1" dirty="0" err="1" smtClean="0">
                <a:latin typeface="Calibri" pitchFamily="-105" charset="0"/>
              </a:rPr>
              <a:t>maybe</a:t>
            </a:r>
            <a:r>
              <a:rPr lang="es-ES_tradnl" sz="2000" b="1" dirty="0" smtClean="0">
                <a:latin typeface="Calibri" pitchFamily="-105" charset="0"/>
              </a:rPr>
              <a:t> </a:t>
            </a:r>
            <a:r>
              <a:rPr lang="es-ES_tradnl" sz="2000" b="1" dirty="0" err="1" smtClean="0">
                <a:latin typeface="Calibri" pitchFamily="-105" charset="0"/>
              </a:rPr>
              <a:t>associated</a:t>
            </a:r>
            <a:r>
              <a:rPr lang="es-ES_tradnl" sz="2000" b="1" dirty="0" smtClean="0">
                <a:latin typeface="Calibri" pitchFamily="-105" charset="0"/>
              </a:rPr>
              <a:t> </a:t>
            </a:r>
            <a:r>
              <a:rPr lang="es-ES_tradnl" sz="2000" b="1" dirty="0" err="1" smtClean="0">
                <a:latin typeface="Calibri" pitchFamily="-105" charset="0"/>
              </a:rPr>
              <a:t>with</a:t>
            </a:r>
            <a:r>
              <a:rPr lang="es-ES_tradnl" sz="2000" b="1" dirty="0" smtClean="0">
                <a:latin typeface="Calibri" pitchFamily="-105" charset="0"/>
              </a:rPr>
              <a:t> </a:t>
            </a:r>
            <a:r>
              <a:rPr lang="es-ES_tradnl" sz="2000" b="1" dirty="0" err="1" smtClean="0">
                <a:latin typeface="Calibri" pitchFamily="-105" charset="0"/>
              </a:rPr>
              <a:t>decreased</a:t>
            </a:r>
            <a:r>
              <a:rPr lang="es-ES_tradnl" sz="2000" b="1" dirty="0" smtClean="0">
                <a:latin typeface="Calibri" pitchFamily="-105" charset="0"/>
              </a:rPr>
              <a:t> </a:t>
            </a:r>
            <a:r>
              <a:rPr lang="es-ES_tradnl" sz="2000" b="1" dirty="0" err="1" smtClean="0">
                <a:latin typeface="Calibri" pitchFamily="-105" charset="0"/>
              </a:rPr>
              <a:t>sperm</a:t>
            </a:r>
            <a:r>
              <a:rPr lang="es-ES_tradnl" sz="2000" b="1" dirty="0" smtClean="0">
                <a:latin typeface="Calibri" pitchFamily="-105" charset="0"/>
              </a:rPr>
              <a:t> </a:t>
            </a:r>
            <a:r>
              <a:rPr lang="es-ES_tradnl" sz="2000" b="1" dirty="0" err="1" smtClean="0">
                <a:latin typeface="Calibri" pitchFamily="-105" charset="0"/>
              </a:rPr>
              <a:t>counts</a:t>
            </a:r>
            <a:r>
              <a:rPr lang="es-ES_tradnl" sz="2000" b="1" dirty="0" smtClean="0">
                <a:latin typeface="Calibri" pitchFamily="-105" charset="0"/>
              </a:rPr>
              <a:t> </a:t>
            </a:r>
            <a:r>
              <a:rPr lang="es-ES_tradnl" sz="2000" b="1" dirty="0" err="1" smtClean="0">
                <a:latin typeface="Calibri" pitchFamily="-105" charset="0"/>
              </a:rPr>
              <a:t>and</a:t>
            </a:r>
            <a:r>
              <a:rPr lang="es-ES_tradnl" sz="2000" b="1" dirty="0" smtClean="0">
                <a:latin typeface="Calibri" pitchFamily="-105" charset="0"/>
              </a:rPr>
              <a:t> </a:t>
            </a:r>
            <a:r>
              <a:rPr lang="es-ES_tradnl" sz="2000" b="1" dirty="0" err="1" smtClean="0">
                <a:latin typeface="Calibri" pitchFamily="-105" charset="0"/>
              </a:rPr>
              <a:t>motility</a:t>
            </a:r>
            <a:r>
              <a:rPr lang="es-ES_tradnl" sz="2000" b="1" dirty="0" smtClean="0">
                <a:latin typeface="Calibri" pitchFamily="-105" charset="0"/>
              </a:rPr>
              <a:t> </a:t>
            </a:r>
            <a:r>
              <a:rPr lang="es-ES_tradnl" sz="2000" b="1" dirty="0" err="1" smtClean="0">
                <a:latin typeface="Calibri" pitchFamily="-105" charset="0"/>
              </a:rPr>
              <a:t>and</a:t>
            </a:r>
            <a:r>
              <a:rPr lang="es-ES_tradnl" sz="2000" b="1" dirty="0" smtClean="0">
                <a:latin typeface="Calibri" pitchFamily="-105" charset="0"/>
              </a:rPr>
              <a:t> </a:t>
            </a:r>
            <a:r>
              <a:rPr lang="es-ES_tradnl" sz="2000" b="1" dirty="0" err="1" smtClean="0">
                <a:latin typeface="Calibri" pitchFamily="-105" charset="0"/>
              </a:rPr>
              <a:t>altered</a:t>
            </a:r>
            <a:r>
              <a:rPr lang="es-ES_tradnl" sz="2000" b="1" dirty="0" smtClean="0">
                <a:latin typeface="Calibri" pitchFamily="-105" charset="0"/>
              </a:rPr>
              <a:t> </a:t>
            </a:r>
            <a:r>
              <a:rPr lang="es-ES_tradnl" sz="2000" b="1" dirty="0" err="1" smtClean="0">
                <a:latin typeface="Calibri" pitchFamily="-105" charset="0"/>
              </a:rPr>
              <a:t>reproductive</a:t>
            </a:r>
            <a:r>
              <a:rPr lang="es-ES_tradnl" sz="2000" b="1" dirty="0" smtClean="0">
                <a:latin typeface="Calibri" pitchFamily="-105" charset="0"/>
              </a:rPr>
              <a:t> </a:t>
            </a:r>
            <a:r>
              <a:rPr lang="es-ES_tradnl" sz="2000" b="1" dirty="0" err="1" smtClean="0">
                <a:latin typeface="Calibri" pitchFamily="-105" charset="0"/>
              </a:rPr>
              <a:t>hormone</a:t>
            </a:r>
            <a:r>
              <a:rPr lang="es-ES_tradnl" sz="2000" b="1" dirty="0" smtClean="0">
                <a:latin typeface="Calibri" pitchFamily="-105" charset="0"/>
              </a:rPr>
              <a:t> </a:t>
            </a:r>
            <a:r>
              <a:rPr lang="es-ES_tradnl" sz="2000" b="1" dirty="0" err="1" smtClean="0">
                <a:latin typeface="Calibri" pitchFamily="-105" charset="0"/>
              </a:rPr>
              <a:t>levels</a:t>
            </a:r>
            <a:r>
              <a:rPr lang="es-ES_tradnl" sz="2000" b="1" dirty="0" smtClean="0">
                <a:latin typeface="Calibri" pitchFamily="-105" charset="0"/>
              </a:rPr>
              <a:t> in </a:t>
            </a:r>
            <a:r>
              <a:rPr lang="es-ES_tradnl" sz="2000" b="1" dirty="0" err="1" smtClean="0">
                <a:latin typeface="Calibri" pitchFamily="-105" charset="0"/>
              </a:rPr>
              <a:t>male</a:t>
            </a:r>
            <a:r>
              <a:rPr lang="es-ES_tradnl" sz="2000" b="1" dirty="0" smtClean="0">
                <a:latin typeface="Calibri" pitchFamily="-105" charset="0"/>
              </a:rPr>
              <a:t> </a:t>
            </a:r>
            <a:r>
              <a:rPr lang="es-ES_tradnl" sz="2000" b="1" dirty="0" err="1" smtClean="0">
                <a:latin typeface="Calibri" pitchFamily="-105" charset="0"/>
              </a:rPr>
              <a:t>partners</a:t>
            </a:r>
            <a:r>
              <a:rPr lang="es-ES_tradnl" sz="2000" b="1" dirty="0" smtClean="0">
                <a:latin typeface="Calibri" pitchFamily="-105" charset="0"/>
              </a:rPr>
              <a:t> of </a:t>
            </a:r>
            <a:r>
              <a:rPr lang="es-ES_tradnl" sz="2000" b="1" dirty="0" err="1" smtClean="0">
                <a:latin typeface="Calibri" pitchFamily="-105" charset="0"/>
              </a:rPr>
              <a:t>couples</a:t>
            </a:r>
            <a:r>
              <a:rPr lang="es-ES_tradnl" sz="2000" b="1" dirty="0" smtClean="0">
                <a:latin typeface="Calibri" pitchFamily="-105" charset="0"/>
              </a:rPr>
              <a:t> </a:t>
            </a:r>
            <a:r>
              <a:rPr lang="es-ES_tradnl" sz="2000" b="1" dirty="0" err="1" smtClean="0">
                <a:latin typeface="Calibri" pitchFamily="-105" charset="0"/>
              </a:rPr>
              <a:t>seeking</a:t>
            </a:r>
            <a:r>
              <a:rPr lang="es-ES_tradnl" sz="2000" b="1" dirty="0" smtClean="0">
                <a:latin typeface="Calibri" pitchFamily="-105" charset="0"/>
              </a:rPr>
              <a:t> </a:t>
            </a:r>
            <a:r>
              <a:rPr lang="es-ES_tradnl" sz="2000" b="1" dirty="0" err="1" smtClean="0">
                <a:latin typeface="Calibri" pitchFamily="-105" charset="0"/>
              </a:rPr>
              <a:t>for</a:t>
            </a:r>
            <a:r>
              <a:rPr lang="es-ES_tradnl" sz="2000" b="1" dirty="0" smtClean="0">
                <a:latin typeface="Calibri" pitchFamily="-105" charset="0"/>
              </a:rPr>
              <a:t> </a:t>
            </a:r>
            <a:r>
              <a:rPr lang="es-ES_tradnl" sz="2000" b="1" dirty="0" err="1" smtClean="0">
                <a:latin typeface="Calibri" pitchFamily="-105" charset="0"/>
              </a:rPr>
              <a:t>infertility</a:t>
            </a:r>
            <a:r>
              <a:rPr lang="es-ES_tradnl" sz="2000" b="1" dirty="0" smtClean="0">
                <a:latin typeface="Calibri" pitchFamily="-105" charset="0"/>
              </a:rPr>
              <a:t> </a:t>
            </a:r>
            <a:r>
              <a:rPr lang="es-ES_tradnl" sz="2000" b="1" dirty="0" err="1" smtClean="0">
                <a:latin typeface="Calibri" pitchFamily="-105" charset="0"/>
              </a:rPr>
              <a:t>treatment</a:t>
            </a:r>
            <a:r>
              <a:rPr lang="es-ES_tradnl" sz="2000" b="1" dirty="0" smtClean="0">
                <a:latin typeface="Calibri" pitchFamily="-105" charset="0"/>
              </a:rPr>
              <a:t>.</a:t>
            </a:r>
            <a:endParaRPr lang="en-US" sz="2000" dirty="0"/>
          </a:p>
        </p:txBody>
      </p:sp>
      <p:pic>
        <p:nvPicPr>
          <p:cNvPr id="8" name="Imagen 7"/>
          <p:cNvPicPr>
            <a:picLocks noChangeAspect="1"/>
          </p:cNvPicPr>
          <p:nvPr/>
        </p:nvPicPr>
        <p:blipFill>
          <a:blip r:embed="rId3"/>
          <a:stretch>
            <a:fillRect/>
          </a:stretch>
        </p:blipFill>
        <p:spPr>
          <a:xfrm>
            <a:off x="1295400" y="4572000"/>
            <a:ext cx="6477000" cy="1778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2004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360</TotalTime>
  <Words>2000</Words>
  <Application>Microsoft Macintosh PowerPoint</Application>
  <PresentationFormat>Presentación en pantalla (4:3)</PresentationFormat>
  <Paragraphs>135</Paragraphs>
  <Slides>28</Slides>
  <Notes>1</Notes>
  <HiddenSlides>4</HiddenSlides>
  <MMClips>0</MMClips>
  <ScaleCrop>false</ScaleCrop>
  <HeadingPairs>
    <vt:vector size="4" baseType="variant">
      <vt:variant>
        <vt:lpstr>Plantilla de diseño</vt:lpstr>
      </vt:variant>
      <vt:variant>
        <vt:i4>1</vt:i4>
      </vt:variant>
      <vt:variant>
        <vt:lpstr>Títulos de diapositiva</vt:lpstr>
      </vt:variant>
      <vt:variant>
        <vt:i4>28</vt:i4>
      </vt:variant>
    </vt:vector>
  </HeadingPairs>
  <TitlesOfParts>
    <vt:vector size="29"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Distancia anogenital en humanos</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Luis Garcia-Marcos</dc:creator>
  <cp:lastModifiedBy>Jaime Mendiola</cp:lastModifiedBy>
  <cp:revision>62</cp:revision>
  <dcterms:created xsi:type="dcterms:W3CDTF">2016-06-28T05:55:08Z</dcterms:created>
  <dcterms:modified xsi:type="dcterms:W3CDTF">2016-06-28T07:04:34Z</dcterms:modified>
</cp:coreProperties>
</file>